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3" r:id="rId9"/>
    <p:sldId id="265" r:id="rId10"/>
    <p:sldId id="267" r:id="rId11"/>
  </p:sldIdLst>
  <p:sldSz cx="14630400" cy="8229600"/>
  <p:notesSz cx="8229600" cy="14630400"/>
  <p:embeddedFontLst>
    <p:embeddedFont>
      <p:font typeface="Open Sans" panose="020B0604020202020204" charset="0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Wingdings 3" panose="05040102010807070707" pitchFamily="18" charset="2"/>
      <p:regular r:id="rId16"/>
    </p:embeddedFont>
    <p:embeddedFont>
      <p:font typeface="Lucida Sans Unicode" panose="020B060203050402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278" y="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9C1E-E179-4379-BEE8-129FF48578F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2987F-0D33-4E0E-922B-38F077FF6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4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5596976"/>
            <a:ext cx="1464174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97280" y="2103122"/>
            <a:ext cx="12435840" cy="21957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097280" y="4333928"/>
            <a:ext cx="12435840" cy="1439645"/>
          </a:xfrm>
        </p:spPr>
        <p:txBody>
          <a:bodyPr lIns="65311" rIns="65311"/>
          <a:lstStyle>
            <a:lvl1pPr marL="0" marR="91435" indent="0" algn="r">
              <a:buNone/>
              <a:defRPr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6023" y="5943600"/>
            <a:ext cx="14636424" cy="229450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1777596"/>
            <a:ext cx="13167360" cy="526328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0421" y="329569"/>
            <a:ext cx="2843952" cy="671131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329569"/>
            <a:ext cx="10119360" cy="671131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802" y="1271654"/>
            <a:ext cx="12435840" cy="21945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6341" y="3518054"/>
            <a:ext cx="7315200" cy="1745866"/>
          </a:xfrm>
        </p:spPr>
        <p:txBody>
          <a:bodyPr lIns="130622" rIns="130622" anchor="t"/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5818688" y="3606566"/>
            <a:ext cx="292608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5520422" y="3606566"/>
            <a:ext cx="292608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1520" y="1777594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37120" y="1777594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6492240"/>
            <a:ext cx="6464301" cy="914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1244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432042" y="6492240"/>
            <a:ext cx="6466840" cy="914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1244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31520" y="1733153"/>
            <a:ext cx="6464301" cy="473011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32041" y="1733153"/>
            <a:ext cx="6466840" cy="473011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5852160"/>
            <a:ext cx="11970842" cy="5486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071360" y="6426122"/>
            <a:ext cx="6359347" cy="1097280"/>
          </a:xfrm>
        </p:spPr>
        <p:txBody>
          <a:bodyPr/>
          <a:lstStyle>
            <a:lvl1pPr marL="0" indent="0" algn="r">
              <a:buNone/>
              <a:defRPr sz="23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63040" y="329184"/>
            <a:ext cx="11967667" cy="5486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763251" y="7689533"/>
            <a:ext cx="3072384" cy="438912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5971" y="6532083"/>
            <a:ext cx="11460480" cy="777878"/>
          </a:xfrm>
          <a:noFill/>
        </p:spPr>
        <p:txBody>
          <a:bodyPr lIns="130622" tIns="0" rIns="130622" anchor="t"/>
          <a:lstStyle>
            <a:lvl1pPr marL="0" marR="26124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5760" y="227962"/>
            <a:ext cx="13898880" cy="526694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08116" y="7689533"/>
            <a:ext cx="3761090" cy="43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5838147"/>
            <a:ext cx="12920691" cy="675206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146298" y="6002392"/>
            <a:ext cx="6083205" cy="17317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85697" y="6942028"/>
            <a:ext cx="6083205" cy="100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9667" y="6949503"/>
            <a:ext cx="5443702" cy="1297042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4778" y="6945286"/>
            <a:ext cx="5448814" cy="13012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3862579" y="5986128"/>
            <a:ext cx="292608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3564314" y="5986128"/>
            <a:ext cx="292608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1146298" y="6002392"/>
            <a:ext cx="6083205" cy="17317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85697" y="6942028"/>
            <a:ext cx="6083205" cy="100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9667" y="6949503"/>
            <a:ext cx="5443702" cy="1297042"/>
          </a:xfrm>
          <a:prstGeom prst="rtTriangle">
            <a:avLst/>
          </a:prstGeom>
          <a:blipFill>
            <a:blip r:embed="rId20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4778" y="6945286"/>
            <a:ext cx="5448814" cy="13012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731520" y="1777594"/>
            <a:ext cx="13167360" cy="5431156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0763251" y="7689533"/>
            <a:ext cx="3072384" cy="438912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12/12/2024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7008116" y="7689533"/>
            <a:ext cx="376109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3835635" y="7689533"/>
            <a:ext cx="585216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4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77" r:id="rId18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9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2488" indent="-365742" algn="l" rtl="0" eaLnBrk="1" latinLnBrk="0" hangingPunct="1">
        <a:spcBef>
          <a:spcPts val="57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8230" indent="-326555" algn="l" rtl="0" eaLnBrk="1" latinLnBrk="0" hangingPunct="1">
        <a:spcBef>
          <a:spcPts val="463"/>
        </a:spcBef>
        <a:buClr>
          <a:schemeClr val="accent1"/>
        </a:buClr>
        <a:buFont typeface="Verdana"/>
        <a:buChar char="◦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47" indent="-326555" algn="l" rtl="0" eaLnBrk="1" latinLnBrk="0" hangingPunct="1">
        <a:spcBef>
          <a:spcPts val="500"/>
        </a:spcBef>
        <a:buClr>
          <a:schemeClr val="accent2"/>
        </a:buClr>
        <a:buSzPct val="100000"/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76" indent="-326555" algn="l" rtl="0" eaLnBrk="1" latinLnBrk="0" hangingPunct="1">
        <a:spcBef>
          <a:spcPts val="5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2441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08314" y="1567544"/>
            <a:ext cx="12628297" cy="2569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Внедрение финансовой грамотности на занятиях студентов технического профиля СПО</a:t>
            </a:r>
          </a:p>
          <a:p>
            <a:pPr algn="ctr"/>
            <a:endParaRPr lang="ru-RU" sz="48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6" name="Прямоугольник 5"/>
          <p:cNvSpPr/>
          <p:nvPr/>
        </p:nvSpPr>
        <p:spPr>
          <a:xfrm>
            <a:off x="10145486" y="4659086"/>
            <a:ext cx="3691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dirty="0" smtClean="0">
              <a:solidFill>
                <a:srgbClr val="333F7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dirty="0" err="1">
                <a:solidFill>
                  <a:srgbClr val="333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Лукьянцева</a:t>
            </a:r>
            <a:r>
              <a:rPr lang="ru-RU" sz="2000" dirty="0">
                <a:solidFill>
                  <a:srgbClr val="333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С.В.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dirty="0" smtClean="0">
                <a:solidFill>
                  <a:srgbClr val="333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Преподаватель </a:t>
            </a:r>
            <a:r>
              <a:rPr lang="ru-RU" sz="2000" dirty="0" smtClean="0">
                <a:solidFill>
                  <a:srgbClr val="333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ГБПОУ «КГТ</a:t>
            </a:r>
            <a:r>
              <a:rPr lang="ru-RU" sz="2000" dirty="0" smtClean="0">
                <a:solidFill>
                  <a:srgbClr val="333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000" dirty="0" smtClean="0">
              <a:solidFill>
                <a:srgbClr val="333F7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80131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…</a:t>
            </a:r>
            <a:r>
              <a:rPr lang="en-US" sz="445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 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решения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653143" y="1987153"/>
            <a:ext cx="1186543" cy="832247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93790" y="2155371"/>
            <a:ext cx="381833" cy="1165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231572" y="1987153"/>
            <a:ext cx="3136600" cy="451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231572" y="2155370"/>
            <a:ext cx="5254245" cy="838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Введение финансовых модулей в существующие дисциплины.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231572" y="2819401"/>
            <a:ext cx="9067799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8" name="Shape 6"/>
          <p:cNvSpPr/>
          <p:nvPr/>
        </p:nvSpPr>
        <p:spPr>
          <a:xfrm>
            <a:off x="653144" y="2993572"/>
            <a:ext cx="1578428" cy="925285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93790" y="3321011"/>
            <a:ext cx="381833" cy="426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2449287" y="2993572"/>
            <a:ext cx="4593771" cy="754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Повышение квалификации преподавателей через тренинги и курсы.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449287" y="3656292"/>
            <a:ext cx="8850083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3" name="Shape 11"/>
          <p:cNvSpPr/>
          <p:nvPr/>
        </p:nvSpPr>
        <p:spPr>
          <a:xfrm>
            <a:off x="653144" y="4223658"/>
            <a:ext cx="1948542" cy="929129"/>
          </a:xfrm>
          <a:prstGeom prst="roundRect">
            <a:avLst>
              <a:gd name="adj" fmla="val 57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93790" y="4386944"/>
            <a:ext cx="381833" cy="435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2819400" y="4223659"/>
            <a:ext cx="9111343" cy="598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простых и понятных материалов, ориентированных на практику.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Shape 10"/>
          <p:cNvSpPr/>
          <p:nvPr/>
        </p:nvSpPr>
        <p:spPr>
          <a:xfrm flipV="1">
            <a:off x="2827565" y="4822371"/>
            <a:ext cx="8430985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8" name="Shape 11"/>
          <p:cNvSpPr/>
          <p:nvPr/>
        </p:nvSpPr>
        <p:spPr>
          <a:xfrm>
            <a:off x="653143" y="5446701"/>
            <a:ext cx="2174422" cy="929129"/>
          </a:xfrm>
          <a:prstGeom prst="roundRect">
            <a:avLst>
              <a:gd name="adj" fmla="val 57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0915" y="5446701"/>
            <a:ext cx="8011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Выделение времени и ресурсов на внедрение финансовой грамотности.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466531"/>
            <a:ext cx="13042821" cy="29550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Актуальность финансовой грамотности</a:t>
            </a:r>
            <a:endParaRPr lang="en-US" sz="4450" dirty="0"/>
          </a:p>
        </p:txBody>
      </p:sp>
      <p:sp>
        <p:nvSpPr>
          <p:cNvPr id="6" name="Text 4"/>
          <p:cNvSpPr/>
          <p:nvPr/>
        </p:nvSpPr>
        <p:spPr>
          <a:xfrm>
            <a:off x="793790" y="1284514"/>
            <a:ext cx="13042821" cy="47282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Финансовая грамотность — это базовый навык, необходимый каждому современному человеку. Для студентов технического профиля СПО она играет особенно важную роль, так как:</a:t>
            </a:r>
          </a:p>
          <a:p>
            <a:pPr algn="just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Профессии технического профиля связаны с реальной экономикой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Выпускники работают на предприятиях, где важно понимать основы финансов: себестоимость продукции, налоги, инвестиции.</a:t>
            </a:r>
          </a:p>
          <a:p>
            <a:pPr lvl="0" algn="just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Многие студенты планируют открыть собственный бизнес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например, в сфере услуг или мелкого производства, что требует навыков управления личными и корпоративными финансами.</a:t>
            </a:r>
          </a:p>
          <a:p>
            <a:pPr lvl="0" algn="just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Личная финансовая устойчивость помогает молодым специалистам избегать долговых ловушек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грамотно распоряжаться доходами и планировать будущее.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0982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 и задачи</a:t>
            </a:r>
            <a:endParaRPr lang="en-US" sz="44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903839" y="1807011"/>
            <a:ext cx="283523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903839" y="2203846"/>
            <a:ext cx="6932771" cy="746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Сформировать у студентов устойчивые навыки управления личными и профессиональными финансами.</a:t>
            </a:r>
            <a:endParaRPr lang="en-US" sz="17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80189" y="2950029"/>
            <a:ext cx="396834" cy="335901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903839" y="2950029"/>
            <a:ext cx="6726913" cy="1469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 err="1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r>
              <a:rPr lang="en-US" sz="2200" b="1" dirty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88" y="434933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03840" y="4234543"/>
            <a:ext cx="2835234" cy="656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 2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903840" y="4582886"/>
            <a:ext cx="6932770" cy="1480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Обучить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практическим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инструментам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таким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составление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личного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семейного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бюджета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расчет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финансовых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рисков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7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03838" y="3285930"/>
            <a:ext cx="6726915" cy="79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50"/>
              </a:lnSpc>
            </a:pP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Развить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понимание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базовых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финансовых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понятий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таких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доходы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расходы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налоги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кредитование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инвестиции</a:t>
            </a:r>
            <a:r>
              <a:rPr lang="en-US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hape 7"/>
          <p:cNvSpPr/>
          <p:nvPr/>
        </p:nvSpPr>
        <p:spPr>
          <a:xfrm>
            <a:off x="6280188" y="606334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Прямоугольник 15"/>
          <p:cNvSpPr/>
          <p:nvPr/>
        </p:nvSpPr>
        <p:spPr>
          <a:xfrm>
            <a:off x="6903838" y="5911492"/>
            <a:ext cx="2087762" cy="41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en-US" sz="2200" b="1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r>
              <a:rPr lang="en-US" sz="2200" b="1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Подготовить студентов к грамотному поведению в финансовой среде, в том числе при работе на предприятии или ведении предпринимательской деятельности.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03840" y="6362898"/>
            <a:ext cx="5952188" cy="155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50"/>
              </a:lnSpc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Подготовить студентов к грамотному поведению в финансовой среде, в том числе при работе на предприятии или ведении предпринимательской деятельности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" y="-38269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0218" y="2699657"/>
            <a:ext cx="8975832" cy="957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Особенности обучения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41514" y="3282028"/>
            <a:ext cx="4027715" cy="2022089"/>
          </a:xfrm>
          <a:prstGeom prst="roundRect">
            <a:avLst>
              <a:gd name="adj" fmla="val 39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370218" y="3418115"/>
            <a:ext cx="2318553" cy="1153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</a:t>
            </a:r>
            <a:endParaRPr lang="ru-RU" sz="2200" b="1" dirty="0" smtClean="0">
              <a:solidFill>
                <a:srgbClr val="333F7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ts val="2750"/>
              </a:lnSpc>
              <a:buNone/>
            </a:pPr>
            <a:endParaRPr lang="ru-RU" sz="2200" b="1" dirty="0" smtClean="0">
              <a:solidFill>
                <a:srgbClr val="333F70"/>
              </a:solidFill>
              <a:latin typeface="Unbounded Bold" pitchFamily="34" charset="0"/>
              <a:ea typeface="Unbounded Bold" pitchFamily="34" charset="-122"/>
              <a:cs typeface="Unbounded Bold" pitchFamily="34" charset="-120"/>
            </a:endParaRPr>
          </a:p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70219" y="3831771"/>
            <a:ext cx="3581296" cy="1240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Объяснить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финансовые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понятия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примерах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реальных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производственных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50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процессов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7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755714" y="3282028"/>
            <a:ext cx="4245428" cy="2158176"/>
          </a:xfrm>
          <a:prstGeom prst="roundRect">
            <a:avLst>
              <a:gd name="adj" fmla="val 39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029200" y="3418116"/>
            <a:ext cx="3257431" cy="2022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2200" b="1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Практи</a:t>
            </a:r>
            <a:r>
              <a:rPr lang="ru-RU" sz="2200" b="1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ческая</a:t>
            </a:r>
            <a:r>
              <a:rPr lang="ru-RU" sz="2200" b="1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направленность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98570" y="4114800"/>
            <a:ext cx="3940629" cy="25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Организовать мастер-классы и деловые игры, где студенты решают финансовые задачи.</a:t>
            </a:r>
            <a:endParaRPr lang="en-US" sz="17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514114" y="3282028"/>
            <a:ext cx="4490441" cy="2158176"/>
          </a:xfrm>
          <a:prstGeom prst="roundRect">
            <a:avLst>
              <a:gd name="adj" fmla="val 39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88286" y="3418116"/>
            <a:ext cx="3167743" cy="696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</a:t>
            </a:r>
            <a:r>
              <a:rPr lang="ru-RU" sz="2200" b="1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овые</a:t>
            </a:r>
            <a:r>
              <a:rPr lang="ru-RU" sz="2200" b="1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err="1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иструменты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688286" y="3831771"/>
            <a:ext cx="3913772" cy="3196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Внедрить работу с таблицами для расчетов бюджета и 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</a:t>
            </a:r>
            <a:r>
              <a:rPr lang="ru-RU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</a:t>
            </a:r>
            <a:r>
              <a:rPr lang="en-US" sz="1750" dirty="0" smtClean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использованию </a:t>
            </a:r>
            <a:r>
              <a:rPr lang="en-US" sz="1750" dirty="0">
                <a:solidFill>
                  <a:srgbClr val="333F7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финансовых приложений.</a:t>
            </a:r>
            <a:endParaRPr lang="en-US" sz="17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hape 4"/>
          <p:cNvSpPr/>
          <p:nvPr/>
        </p:nvSpPr>
        <p:spPr>
          <a:xfrm>
            <a:off x="7637703" y="5576293"/>
            <a:ext cx="3416694" cy="2141561"/>
          </a:xfrm>
          <a:prstGeom prst="roundRect">
            <a:avLst>
              <a:gd name="adj" fmla="val 39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Кросс-дисциплинарный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подход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46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Привязка к реальным жизненным ситуациям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hape 4"/>
          <p:cNvSpPr/>
          <p:nvPr/>
        </p:nvSpPr>
        <p:spPr>
          <a:xfrm>
            <a:off x="2688771" y="5577890"/>
            <a:ext cx="3578637" cy="2174219"/>
          </a:xfrm>
          <a:prstGeom prst="roundRect">
            <a:avLst>
              <a:gd name="adj" fmla="val 39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Привязка к реальным жизненным ситуациям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84395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Результаты внедрения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0617" y="2959179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187078" y="2134554"/>
            <a:ext cx="2552666" cy="434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Осознанность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187078" y="2754086"/>
            <a:ext cx="9192951" cy="642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Повысить уровень осознанности и ответственности студентов в управлении</a:t>
            </a:r>
          </a:p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личными финансами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5968" y="4469249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206490" y="3861078"/>
            <a:ext cx="2610939" cy="460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Профессия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206489" y="4321630"/>
            <a:ext cx="8173539" cy="801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Подготовить выпускников к экономической деятельности в </a:t>
            </a:r>
          </a:p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профессиональной сфере. Сформировать базовые </a:t>
            </a:r>
          </a:p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предпринимательские навыки, что особенно актуально для выпускников СПО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5373" y="6195774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Навыки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95774"/>
            <a:ext cx="6100524" cy="834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Снизить вероятность попадания в долговую зависимость или финансовые риски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0130"/>
            <a:ext cx="66189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Методы обучения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089071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5841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3442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31888" y="2429232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3158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Интерактив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80630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Деловые игры, кейсы и практические задачи.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11789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38779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78310" y="3962995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Цифра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340066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Приложения для учета бюджета, электронные таблицы и онлайн-курсы.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01456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77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77595" y="5859661"/>
            <a:ext cx="2855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Эксперты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23673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Лекции и семинары с приглашенными специалистами.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0130"/>
            <a:ext cx="66189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Методы обучения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089071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5841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3442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31888" y="2429232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65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3158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Учебные дисциплины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80630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междисциплинарных проектов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845022" y="411789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38779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78310" y="3962995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65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5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Практическое обучение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340066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с расчетами: налоги, кредиты, инвестиции; анализ финансовых документов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845022" y="601456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77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77595" y="5859661"/>
            <a:ext cx="2855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65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6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Мероприятия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23673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Финансовые марафоны, конкурсы, викторины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80131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 err="1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Трудности</a:t>
            </a:r>
            <a:r>
              <a:rPr lang="ru-RU" sz="445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…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653143" y="1987153"/>
            <a:ext cx="1186543" cy="832247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93790" y="2155371"/>
            <a:ext cx="381833" cy="1165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231572" y="1987153"/>
            <a:ext cx="3136600" cy="451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Время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231572" y="2438400"/>
            <a:ext cx="5254245" cy="555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Недостаток времени в учебном плане.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231572" y="2819401"/>
            <a:ext cx="9067799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8" name="Shape 6"/>
          <p:cNvSpPr/>
          <p:nvPr/>
        </p:nvSpPr>
        <p:spPr>
          <a:xfrm>
            <a:off x="653144" y="2993572"/>
            <a:ext cx="1578428" cy="925285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93790" y="3321011"/>
            <a:ext cx="381833" cy="426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2449287" y="2993572"/>
            <a:ext cx="3755570" cy="327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Компетенции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2449288" y="3321010"/>
            <a:ext cx="4593770" cy="426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Нехватка компетенций у преподавателей.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449287" y="3656292"/>
            <a:ext cx="8850083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3" name="Shape 11"/>
          <p:cNvSpPr/>
          <p:nvPr/>
        </p:nvSpPr>
        <p:spPr>
          <a:xfrm>
            <a:off x="653144" y="4223658"/>
            <a:ext cx="1948542" cy="929129"/>
          </a:xfrm>
          <a:prstGeom prst="roundRect">
            <a:avLst>
              <a:gd name="adj" fmla="val 57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93790" y="4386944"/>
            <a:ext cx="381833" cy="435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2819400" y="3918857"/>
            <a:ext cx="2166257" cy="30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Адаптация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2819400" y="4223659"/>
            <a:ext cx="9111343" cy="598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Сложность адаптации финансовых тем к техническим дисциплинам.</a:t>
            </a:r>
            <a:endParaRPr lang="en-US" sz="1750" dirty="0"/>
          </a:p>
        </p:txBody>
      </p:sp>
      <p:sp>
        <p:nvSpPr>
          <p:cNvPr id="17" name="Shape 10"/>
          <p:cNvSpPr/>
          <p:nvPr/>
        </p:nvSpPr>
        <p:spPr>
          <a:xfrm flipV="1">
            <a:off x="2827565" y="4822371"/>
            <a:ext cx="8430985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8" name="Shape 11"/>
          <p:cNvSpPr/>
          <p:nvPr/>
        </p:nvSpPr>
        <p:spPr>
          <a:xfrm>
            <a:off x="653143" y="5446701"/>
            <a:ext cx="2174422" cy="929129"/>
          </a:xfrm>
          <a:prstGeom prst="roundRect">
            <a:avLst>
              <a:gd name="adj" fmla="val 57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60915" y="5007429"/>
            <a:ext cx="408214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ru-RU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Мотивация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60915" y="5446701"/>
            <a:ext cx="8011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 студентов технического профиля зачастую низкий интерес к финансовым темам, так как они считают их менее важными для своей специальности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0600"/>
            <a:ext cx="8013144" cy="740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 err="1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Трудности</a:t>
            </a:r>
            <a:r>
              <a:rPr lang="ru-RU" sz="445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…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653144" y="1987153"/>
            <a:ext cx="1186543" cy="832247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93790" y="2155372"/>
            <a:ext cx="381833" cy="413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ea typeface="Unbounded Bold" pitchFamily="34" charset="-122"/>
              </a:rPr>
              <a:t>5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231572" y="1987153"/>
            <a:ext cx="3136600" cy="451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учебно-методических материалов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231572" y="2438400"/>
            <a:ext cx="5254245" cy="555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адаптированных пособий и практикумов для студентов СПО, ориентированных на технический профиль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231572" y="2842260"/>
            <a:ext cx="9067799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8" name="Shape 6"/>
          <p:cNvSpPr/>
          <p:nvPr/>
        </p:nvSpPr>
        <p:spPr>
          <a:xfrm>
            <a:off x="653144" y="3546566"/>
            <a:ext cx="1578428" cy="925285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93790" y="3546567"/>
            <a:ext cx="381833" cy="611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ea typeface="Unbounded Bold" pitchFamily="34" charset="-122"/>
              </a:rPr>
              <a:t>6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2449288" y="3145971"/>
            <a:ext cx="3755568" cy="400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Интеграция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2449288" y="3321010"/>
            <a:ext cx="4593770" cy="426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все студенты и преподаватели владеют навыками работы с современными финансовыми </a:t>
            </a:r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приложениями или программным обеспечением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400302" y="4380413"/>
            <a:ext cx="8850083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3" name="Shape 11"/>
          <p:cNvSpPr/>
          <p:nvPr/>
        </p:nvSpPr>
        <p:spPr>
          <a:xfrm>
            <a:off x="653143" y="5107068"/>
            <a:ext cx="1948542" cy="929129"/>
          </a:xfrm>
          <a:prstGeom prst="roundRect">
            <a:avLst>
              <a:gd name="adj" fmla="val 57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84706" y="5246914"/>
            <a:ext cx="381833" cy="435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ea typeface="Unbounded Bold" pitchFamily="34" charset="-122"/>
              </a:rPr>
              <a:t>7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2819400" y="4691742"/>
            <a:ext cx="2166257" cy="41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/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Разноуровневый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начальный уровень знаний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2819400" y="5107068"/>
            <a:ext cx="9111343" cy="88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студентов может быть разный уровень базовой финансовой грамотности, что усложняет организацию эффективного обучения</a:t>
            </a:r>
            <a:endParaRPr lang="en-US" sz="175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Shape 10"/>
          <p:cNvSpPr/>
          <p:nvPr/>
        </p:nvSpPr>
        <p:spPr>
          <a:xfrm flipV="1">
            <a:off x="2819400" y="5990478"/>
            <a:ext cx="8430985" cy="45719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570</TotalTime>
  <Words>545</Words>
  <Application>Microsoft Office PowerPoint</Application>
  <PresentationFormat>Произвольный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Open Sans</vt:lpstr>
      <vt:lpstr>Tahoma</vt:lpstr>
      <vt:lpstr>Wingdings 3</vt:lpstr>
      <vt:lpstr>Lucida Sans Unicode</vt:lpstr>
      <vt:lpstr>Unbounded Bold</vt:lpstr>
      <vt:lpstr>Calibri</vt:lpstr>
      <vt:lpstr>Verdana</vt:lpstr>
      <vt:lpstr>Times New Roman</vt:lpstr>
      <vt:lpstr>Wingdings 2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38</cp:revision>
  <dcterms:created xsi:type="dcterms:W3CDTF">2024-12-05T15:31:33Z</dcterms:created>
  <dcterms:modified xsi:type="dcterms:W3CDTF">2024-12-12T11:10:16Z</dcterms:modified>
</cp:coreProperties>
</file>