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6" r:id="rId5"/>
    <p:sldId id="260" r:id="rId6"/>
    <p:sldId id="264" r:id="rId7"/>
    <p:sldId id="267" r:id="rId8"/>
    <p:sldId id="262" r:id="rId9"/>
    <p:sldId id="268" r:id="rId10"/>
    <p:sldId id="26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A0ECFE"/>
    <a:srgbClr val="33CCFF"/>
    <a:srgbClr val="99CCFF"/>
    <a:srgbClr val="66CCFF"/>
    <a:srgbClr val="A2FCEB"/>
    <a:srgbClr val="00CC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14" autoAdjust="0"/>
  </p:normalViewPr>
  <p:slideViewPr>
    <p:cSldViewPr>
      <p:cViewPr>
        <p:scale>
          <a:sx n="76" d="100"/>
          <a:sy n="76" d="100"/>
        </p:scale>
        <p:origin x="-263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21F30-7B73-4070-918C-EF317119A7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272B2-048B-49E0-9FC9-7658817144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18395-7B35-4B04-B319-F12F558D9F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213E1-2C45-4220-8F5E-4EC04B2F57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71B56-00AF-4AC6-8D26-59FFE30807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5BD9F-F7F0-413A-AC67-07B9D89027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57581-7C06-4A49-A445-74C4724F33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6B596-1FF2-4EC3-BB6C-A963333E42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FD841-BC29-4C0E-A453-73D4F7CB84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47D42-1372-4EA6-9FFA-00F06FEB12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E2622-7133-47EF-8D1C-3580D63A4F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E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fld id="{04CCD9FC-E454-4DC2-B22A-102DD5DCB82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59532" y="1628800"/>
            <a:ext cx="84969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400" i="0" dirty="0">
                <a:latin typeface="+mn-lt"/>
              </a:rPr>
              <a:t>Опыт содержательно-тематического наполнения </a:t>
            </a:r>
            <a:r>
              <a:rPr lang="ru-RU" sz="2400" i="0" dirty="0" smtClean="0">
                <a:latin typeface="+mn-lt"/>
              </a:rPr>
              <a:t>рабочей программы учебного предмета </a:t>
            </a:r>
          </a:p>
          <a:p>
            <a:pPr algn="ctr">
              <a:spcBef>
                <a:spcPts val="0"/>
              </a:spcBef>
            </a:pPr>
            <a:r>
              <a:rPr lang="ru-RU" sz="2400" i="0" dirty="0" smtClean="0">
                <a:latin typeface="+mn-lt"/>
              </a:rPr>
              <a:t>ОУП.</a:t>
            </a:r>
            <a:r>
              <a:rPr lang="en-US" sz="2400" i="0" dirty="0" smtClean="0">
                <a:latin typeface="+mn-lt"/>
              </a:rPr>
              <a:t>0</a:t>
            </a:r>
            <a:r>
              <a:rPr lang="ru-RU" sz="2400" i="0" dirty="0" smtClean="0">
                <a:latin typeface="+mn-lt"/>
              </a:rPr>
              <a:t>6</a:t>
            </a:r>
            <a:r>
              <a:rPr lang="en-US" sz="2400" i="0" dirty="0" smtClean="0">
                <a:latin typeface="+mn-lt"/>
              </a:rPr>
              <a:t> </a:t>
            </a:r>
            <a:r>
              <a:rPr lang="ru-RU" sz="2400" i="0" dirty="0" smtClean="0">
                <a:latin typeface="+mn-lt"/>
              </a:rPr>
              <a:t>Иностранный язык </a:t>
            </a:r>
          </a:p>
          <a:p>
            <a:pPr algn="ctr">
              <a:spcBef>
                <a:spcPts val="0"/>
              </a:spcBef>
            </a:pPr>
            <a:r>
              <a:rPr lang="ru-RU" sz="2400" i="0" dirty="0" smtClean="0">
                <a:latin typeface="+mn-lt"/>
              </a:rPr>
              <a:t>с </a:t>
            </a:r>
            <a:r>
              <a:rPr lang="ru-RU" sz="2400" i="0" dirty="0">
                <a:latin typeface="+mn-lt"/>
              </a:rPr>
              <a:t>учетом профильной </a:t>
            </a:r>
            <a:r>
              <a:rPr lang="ru-RU" sz="2400" i="0" dirty="0" smtClean="0">
                <a:latin typeface="+mn-lt"/>
              </a:rPr>
              <a:t>составляющей </a:t>
            </a:r>
          </a:p>
          <a:p>
            <a:pPr algn="ctr">
              <a:spcBef>
                <a:spcPts val="0"/>
              </a:spcBef>
            </a:pPr>
            <a:r>
              <a:rPr lang="ru-RU" sz="2400" i="0" dirty="0" smtClean="0">
                <a:latin typeface="+mn-lt"/>
              </a:rPr>
              <a:t>(</a:t>
            </a:r>
            <a:r>
              <a:rPr lang="ru-RU" sz="2400" i="0" dirty="0">
                <a:latin typeface="+mn-lt"/>
              </a:rPr>
              <a:t>на примере специальности </a:t>
            </a:r>
            <a:endParaRPr lang="ru-RU" sz="2400" i="0" dirty="0" smtClean="0">
              <a:latin typeface="+mn-lt"/>
            </a:endParaRPr>
          </a:p>
          <a:p>
            <a:pPr algn="ctr">
              <a:spcBef>
                <a:spcPts val="0"/>
              </a:spcBef>
            </a:pPr>
            <a:r>
              <a:rPr lang="ru-RU" sz="2400" i="0" dirty="0" smtClean="0">
                <a:latin typeface="+mn-lt"/>
              </a:rPr>
              <a:t>38.02.07 Банковское дело)</a:t>
            </a:r>
            <a:endParaRPr lang="ru-RU" sz="2400" i="0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548680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i="0" dirty="0"/>
              <a:t>ГБПОУ СО «Тольяттинский политехнический колледж»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4653136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i="0" dirty="0" smtClean="0"/>
              <a:t>Преподаватель: Соболева Татьяна Станиславовна</a:t>
            </a:r>
            <a:endParaRPr lang="ru-RU" sz="2000" b="0" i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6021288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i="0" dirty="0" smtClean="0"/>
              <a:t>Тольятти, 2024</a:t>
            </a:r>
            <a:endParaRPr lang="ru-RU" sz="2000" b="0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798026"/>
            <a:ext cx="51123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0" dirty="0" smtClean="0"/>
              <a:t>Спасибо за внимание!</a:t>
            </a:r>
            <a:endParaRPr lang="ru-RU" sz="3200" i="0" dirty="0"/>
          </a:p>
        </p:txBody>
      </p:sp>
    </p:spTree>
    <p:extLst>
      <p:ext uri="{BB962C8B-B14F-4D97-AF65-F5344CB8AC3E}">
        <p14:creationId xmlns:p14="http://schemas.microsoft.com/office/powerpoint/2010/main" val="2765718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477" y="764704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i="0" dirty="0" smtClean="0"/>
              <a:t>Рабочая программа </a:t>
            </a:r>
            <a:r>
              <a:rPr lang="ru-RU" sz="2000" b="0" i="0" dirty="0"/>
              <a:t>учебного предмета </a:t>
            </a:r>
            <a:r>
              <a:rPr lang="ru-RU" sz="2000" b="0" i="0" dirty="0" smtClean="0"/>
              <a:t>ОУП.0</a:t>
            </a:r>
            <a:r>
              <a:rPr lang="en-US" sz="2000" b="0" i="0" dirty="0" smtClean="0"/>
              <a:t>6</a:t>
            </a:r>
            <a:r>
              <a:rPr lang="ru-RU" sz="2000" b="0" i="0" dirty="0" smtClean="0"/>
              <a:t> Иностранный язык </a:t>
            </a:r>
            <a:endParaRPr lang="ru-RU" sz="2000" b="0" i="0" dirty="0"/>
          </a:p>
          <a:p>
            <a:pPr algn="ctr"/>
            <a:r>
              <a:rPr lang="ru-RU" sz="2000" b="0" i="0" dirty="0" smtClean="0"/>
              <a:t> разработана в соответствии с </a:t>
            </a:r>
            <a:r>
              <a:rPr lang="ru-RU" sz="2000" i="0" u="sng" dirty="0" smtClean="0"/>
              <a:t>Концепцией преподавания общеобразовательных дисциплин с учетом профессиональной направленности</a:t>
            </a:r>
            <a:r>
              <a:rPr lang="ru-RU" sz="2000" b="0" i="0" dirty="0" smtClean="0"/>
              <a:t> программ среднего профессионального образования, реализуемых на базе основного общего образования, утвержденной распоряжением Министерства просвещения Российской Федерации от 30.04.2021 № Р-98.</a:t>
            </a:r>
            <a:endParaRPr lang="ru-RU" sz="2000" b="0" i="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1646" y="3573016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i="0" dirty="0"/>
              <a:t>Содержание рабочей программы </a:t>
            </a:r>
            <a:r>
              <a:rPr lang="ru-RU" sz="2000" b="0" i="0" dirty="0" smtClean="0"/>
              <a:t>отражает:</a:t>
            </a:r>
            <a:endParaRPr lang="ru-RU" sz="2000" b="0" i="0" dirty="0"/>
          </a:p>
          <a:p>
            <a:pPr marL="342900" indent="-342900" algn="just">
              <a:buFontTx/>
              <a:buChar char="-"/>
            </a:pPr>
            <a:r>
              <a:rPr lang="ru-RU" sz="2000" b="0" i="0" u="sng" dirty="0" smtClean="0"/>
              <a:t>синхронизацию </a:t>
            </a:r>
            <a:r>
              <a:rPr lang="ru-RU" sz="2000" b="0" i="0" u="sng" dirty="0"/>
              <a:t>образовательных результатов</a:t>
            </a:r>
            <a:r>
              <a:rPr lang="ru-RU" sz="2000" b="0" i="0" dirty="0"/>
              <a:t> ФГОС СОО (личностных, предметных, </a:t>
            </a:r>
            <a:r>
              <a:rPr lang="ru-RU" sz="2000" b="0" i="0" dirty="0" err="1"/>
              <a:t>метапредметных</a:t>
            </a:r>
            <a:r>
              <a:rPr lang="ru-RU" sz="2000" b="0" i="0" dirty="0"/>
              <a:t>) и ФГОС СПО (ОК, ПК) с учетом профильной направленности </a:t>
            </a:r>
            <a:r>
              <a:rPr lang="ru-RU" sz="2000" b="0" i="0" dirty="0" smtClean="0"/>
              <a:t>специальности;</a:t>
            </a:r>
          </a:p>
          <a:p>
            <a:pPr marL="342900" indent="-342900" algn="just">
              <a:buFontTx/>
              <a:buChar char="-"/>
            </a:pPr>
            <a:r>
              <a:rPr lang="ru-RU" sz="2000" b="0" i="0" u="sng" dirty="0" smtClean="0"/>
              <a:t>интеграцию </a:t>
            </a:r>
            <a:r>
              <a:rPr lang="ru-RU" sz="2000" b="0" i="0" u="sng" dirty="0"/>
              <a:t>и </a:t>
            </a:r>
            <a:r>
              <a:rPr lang="ru-RU" sz="2000" b="0" i="0" u="sng" dirty="0" smtClean="0"/>
              <a:t>преемственность </a:t>
            </a:r>
            <a:r>
              <a:rPr lang="ru-RU" sz="2000" b="0" i="0" u="sng" dirty="0"/>
              <a:t>содержания</a:t>
            </a:r>
            <a:r>
              <a:rPr lang="ru-RU" sz="2000" b="0" i="0" dirty="0"/>
              <a:t> по предмету </a:t>
            </a:r>
            <a:r>
              <a:rPr lang="ru-RU" sz="2000" b="0" i="0" dirty="0" smtClean="0"/>
              <a:t>ОУП.06 Иностранный язык </a:t>
            </a:r>
            <a:r>
              <a:rPr lang="ru-RU" sz="2000" b="0" i="0" dirty="0"/>
              <a:t>и содержания учебных дисциплин, профессиональных модулей ФГОС СПО.</a:t>
            </a:r>
          </a:p>
        </p:txBody>
      </p:sp>
    </p:spTree>
    <p:extLst>
      <p:ext uri="{BB962C8B-B14F-4D97-AF65-F5344CB8AC3E}">
        <p14:creationId xmlns:p14="http://schemas.microsoft.com/office/powerpoint/2010/main" val="251623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951693"/>
              </p:ext>
            </p:extLst>
          </p:nvPr>
        </p:nvGraphicFramePr>
        <p:xfrm>
          <a:off x="233518" y="1124744"/>
          <a:ext cx="8604956" cy="5349240"/>
        </p:xfrm>
        <a:graphic>
          <a:graphicData uri="http://schemas.openxmlformats.org/drawingml/2006/table">
            <a:tbl>
              <a:tblPr firstRow="1" firstCol="1" bandRow="1"/>
              <a:tblGrid>
                <a:gridCol w="810090"/>
                <a:gridCol w="2322258"/>
                <a:gridCol w="2376264"/>
                <a:gridCol w="1584176"/>
                <a:gridCol w="1512168"/>
              </a:tblGrid>
              <a:tr h="1713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64266" marR="64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Образовательный результат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ФГОС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СОО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Образовательный результат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ФГОС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СПО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64266" marR="64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Наименование общепрофессиональных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дисциплин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Наименование профессиональных модулей (МДК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31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Раздел</a:t>
                      </a:r>
                      <a:r>
                        <a:rPr lang="ru-RU" sz="1200" b="1" baseline="0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 1.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Иностранный язык для общих целей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DejaVu San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ЛР </a:t>
                      </a:r>
                      <a:r>
                        <a:rPr lang="ru-RU" sz="1050" b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06 </a:t>
                      </a: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Толерантное сознание и поведение в поликультурном мире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b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ЛР 10</a:t>
                      </a: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 Эстетическое отношение к миру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DejaVu San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endParaRPr lang="ru-RU" sz="1050" b="1" dirty="0" smtClean="0">
                        <a:effectLst/>
                        <a:latin typeface="Times New Roman"/>
                        <a:ea typeface="Times New Roman"/>
                        <a:cs typeface="DejaVu San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ru-RU" sz="1050" b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МР 02 </a:t>
                      </a: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Умение продуктивно общаться и взаимодействовать в процессе совместной деятельности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ru-RU" sz="1050" b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МР 04</a:t>
                      </a:r>
                      <a:r>
                        <a:rPr lang="ru-RU" sz="1050" b="1" baseline="0" dirty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 </a:t>
                      </a:r>
                      <a:r>
                        <a:rPr lang="ru-RU" sz="1050" baseline="0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Готовность и способность к самостоятельной информационно-познавательной деятельности</a:t>
                      </a:r>
                      <a:endParaRPr lang="ru-RU" sz="1050" dirty="0" smtClean="0">
                        <a:effectLst/>
                        <a:latin typeface="Times New Roman"/>
                        <a:ea typeface="Times New Roman"/>
                        <a:cs typeface="DejaVu San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endParaRPr lang="ru-RU" sz="1050" b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DejaVu San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ПРб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 01 </a:t>
                      </a:r>
                      <a:r>
                        <a:rPr lang="ru-RU" sz="1050" dirty="0" err="1" smtClean="0">
                          <a:effectLst/>
                          <a:latin typeface="Times New Roman"/>
                          <a:ea typeface="Times New Roman"/>
                        </a:rPr>
                        <a:t>Сформированность</a:t>
                      </a: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 коммуникативной иноязычной компетенции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DejaVu San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ПРб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 02 </a:t>
                      </a: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Владение знаниями о социокультурной специфике страны/стран изучаемого языка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ПРб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 03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Достижение порогового уровня владения иностранным языком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ПРб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 04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Сформированность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 умения использовать иностранный язык как средство для получения информации из иноязычных источников в образовательных и самообразовательных целях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64266" marR="64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Times New Roman"/>
                          <a:ea typeface="Times New Roman"/>
                        </a:rPr>
                        <a:t>ОК 01 </a:t>
                      </a: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Выбирать способы решения задач профессиональной деятельности применительно к различным контекстам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Times New Roman"/>
                          <a:ea typeface="Times New Roman"/>
                        </a:rPr>
                        <a:t>ОК 02</a:t>
                      </a: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 Осуществлять поиск, анализ и интерпретацию информации, необходимой для эффективного выполнения задач, профессиональной деятельности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Times New Roman"/>
                          <a:ea typeface="Times New Roman"/>
                        </a:rPr>
                        <a:t>ОК 04 </a:t>
                      </a: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Работать в коллективе и команде, эффективно взаимодействовать с коллегами, руководством, клиентами.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b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ОК 05 </a:t>
                      </a: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Осуществлять устную и письменную коммуникацию на государственном языке Российской Федерации с учетом особенностей социального и культурного контекста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b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ОК </a:t>
                      </a:r>
                      <a:r>
                        <a:rPr lang="en-US" sz="1050" b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09</a:t>
                      </a:r>
                      <a:r>
                        <a:rPr lang="ru-RU" sz="1050" b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Использовать знания по финансовой грамотности, планировать предпринимательскую деятельность в профессиональной сфере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DejaVu San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1050" b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DejaVu San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ПК 1.2 </a:t>
                      </a: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Осуществлять безналичные платежи с использование различных форм расчетов в национальной и иностранной валютах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ПК 1.6 </a:t>
                      </a: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Обслуживать расчетные операции с использованием различных видов платежных карт.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64266" marR="64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b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ОП.05</a:t>
                      </a:r>
                      <a:r>
                        <a:rPr lang="ru-RU" sz="1050" baseline="0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 </a:t>
                      </a:r>
                      <a:r>
                        <a:rPr lang="ru-RU" sz="1050" b="0" dirty="0" smtClean="0">
                          <a:effectLst/>
                          <a:latin typeface="Times New Roman"/>
                          <a:ea typeface="Times New Roman"/>
                        </a:rPr>
                        <a:t>Анализ финансово-хозяйственной деятельности </a:t>
                      </a:r>
                      <a:endParaRPr lang="ru-RU" sz="1050" b="0" baseline="0" dirty="0" smtClean="0">
                        <a:effectLst/>
                        <a:latin typeface="Times New Roman"/>
                        <a:ea typeface="Times New Roman"/>
                        <a:cs typeface="DejaVu San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1050" b="1" baseline="0" dirty="0" smtClean="0">
                        <a:effectLst/>
                        <a:latin typeface="Times New Roman"/>
                        <a:ea typeface="Times New Roman"/>
                        <a:cs typeface="DejaVu San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b="1" baseline="0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ОП.06</a:t>
                      </a:r>
                      <a:r>
                        <a:rPr lang="ru-RU" sz="1050" baseline="0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 </a:t>
                      </a:r>
                      <a:r>
                        <a:rPr lang="ru-RU" sz="1050" b="0" dirty="0" smtClean="0">
                          <a:effectLst/>
                          <a:latin typeface="Times New Roman"/>
                          <a:ea typeface="Times New Roman"/>
                        </a:rPr>
                        <a:t>Бухгалтерский учёт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1050" b="1" dirty="0" smtClean="0">
                        <a:effectLst/>
                        <a:latin typeface="Times New Roman"/>
                        <a:ea typeface="Times New Roman"/>
                        <a:cs typeface="DejaVu San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Times New Roman"/>
                          <a:ea typeface="Times New Roman"/>
                        </a:rPr>
                        <a:t>ОП.08 </a:t>
                      </a:r>
                      <a:r>
                        <a:rPr lang="ru-RU" sz="1050" b="0" dirty="0" smtClean="0">
                          <a:effectLst/>
                          <a:latin typeface="Times New Roman"/>
                          <a:ea typeface="Times New Roman"/>
                        </a:rPr>
                        <a:t>Основы предпринимательской деятельности </a:t>
                      </a:r>
                      <a:endParaRPr lang="ru-RU" sz="1400" b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1050" dirty="0" smtClean="0">
                        <a:effectLst/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64266" marR="64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Times New Roman"/>
                          <a:ea typeface="Times New Roman"/>
                        </a:rPr>
                        <a:t>ПМ.01 </a:t>
                      </a: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Ведение расчетных операций</a:t>
                      </a: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 smtClean="0">
                        <a:effectLst/>
                        <a:latin typeface="Times New Roman"/>
                        <a:ea typeface="Times New Roman"/>
                        <a:cs typeface="DejaVu San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ПМ.02 </a:t>
                      </a: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Осуществление кредитных операций</a:t>
                      </a: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1050" dirty="0" smtClean="0">
                        <a:effectLst/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64266" marR="64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4" y="116632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0" dirty="0" smtClean="0">
                <a:latin typeface="Times New Roman"/>
                <a:ea typeface="Times New Roman"/>
              </a:rPr>
              <a:t>Профессионально-ориентированная </a:t>
            </a:r>
            <a:r>
              <a:rPr lang="ru-RU" sz="2400" i="0" dirty="0">
                <a:latin typeface="Times New Roman"/>
                <a:ea typeface="Times New Roman"/>
              </a:rPr>
              <a:t>взаимосвязь </a:t>
            </a:r>
            <a:r>
              <a:rPr lang="ru-RU" sz="2400" i="0" dirty="0" smtClean="0">
                <a:latin typeface="Times New Roman"/>
                <a:ea typeface="Times New Roman"/>
              </a:rPr>
              <a:t>учебного </a:t>
            </a:r>
            <a:r>
              <a:rPr lang="ru-RU" sz="2400" i="0" dirty="0" smtClean="0">
                <a:latin typeface="Times New Roman"/>
                <a:ea typeface="Times New Roman"/>
              </a:rPr>
              <a:t>предмета со специальностью</a:t>
            </a:r>
            <a:endParaRPr lang="ru-RU" sz="2400" i="0" dirty="0"/>
          </a:p>
        </p:txBody>
      </p:sp>
    </p:spTree>
    <p:extLst>
      <p:ext uri="{BB962C8B-B14F-4D97-AF65-F5344CB8AC3E}">
        <p14:creationId xmlns:p14="http://schemas.microsoft.com/office/powerpoint/2010/main" val="846095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sv4.userapi.com/s/v1/d/mCSResL3Sk5dlqo_1_L4w799iDLP9Oy46aZlsmMkLWlIc10GRZI8zKD2V9bR_NZdF5UzKB4PgzDrZD55HaLrMVvh1sMxTHG172n7col4dI5Q5ETMj24RBQ/zSSzGWdQVQ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683" y="3710062"/>
            <a:ext cx="4159317" cy="31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sv4.userapi.com/s/v1/d/oR-50AHTQjSXRwcwQfrI2EDmdUu3dvioenXCH5cPWR1Y_6acYVOJVQthB9u1ngjr5py3UM2Cj5YX__njjb0aHiw0I5SaDujUMr4w7YMPEsGMZmB8D0raXw/8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4" b="5159"/>
          <a:stretch/>
        </p:blipFill>
        <p:spPr bwMode="auto">
          <a:xfrm>
            <a:off x="0" y="908720"/>
            <a:ext cx="5820139" cy="339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59290" y="233197"/>
            <a:ext cx="3168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0" dirty="0"/>
              <a:t>Таксономия </a:t>
            </a:r>
            <a:r>
              <a:rPr lang="ru-RU" sz="2400" i="0" dirty="0" err="1"/>
              <a:t>Блума</a:t>
            </a:r>
            <a:r>
              <a:rPr lang="ru-RU" sz="2400" i="0" dirty="0"/>
              <a:t> 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32199" y="1364705"/>
            <a:ext cx="3216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/>
              <a:t>Эта система учебных целей </a:t>
            </a:r>
            <a:r>
              <a:rPr lang="ru-RU" b="0" i="0" dirty="0"/>
              <a:t>служит своеобразным </a:t>
            </a:r>
            <a:r>
              <a:rPr lang="ru-RU" b="0" i="0" dirty="0" smtClean="0"/>
              <a:t>навигатором для педагогов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652" y="4725144"/>
            <a:ext cx="4536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/>
              <a:t>С</a:t>
            </a:r>
            <a:r>
              <a:rPr lang="ru-RU" b="0" i="0" dirty="0"/>
              <a:t> её помощью </a:t>
            </a:r>
            <a:r>
              <a:rPr lang="ru-RU" b="0" i="0" dirty="0" smtClean="0"/>
              <a:t>удобно </a:t>
            </a:r>
            <a:r>
              <a:rPr lang="ru-RU" b="0" i="0" dirty="0"/>
              <a:t>выстраивать </a:t>
            </a:r>
            <a:r>
              <a:rPr lang="ru-RU" b="0" i="0" dirty="0" smtClean="0"/>
              <a:t>отдельные занятия, </a:t>
            </a:r>
            <a:r>
              <a:rPr lang="ru-RU" b="0" i="0" dirty="0"/>
              <a:t>находить нужные задачи и инструменты оценивания под каждый этап </a:t>
            </a:r>
            <a:r>
              <a:rPr lang="ru-RU" b="0" i="0" dirty="0" smtClean="0"/>
              <a:t>обучения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19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28487"/>
              </p:ext>
            </p:extLst>
          </p:nvPr>
        </p:nvGraphicFramePr>
        <p:xfrm>
          <a:off x="467544" y="1412776"/>
          <a:ext cx="8280920" cy="4693920"/>
        </p:xfrm>
        <a:graphic>
          <a:graphicData uri="http://schemas.openxmlformats.org/drawingml/2006/table">
            <a:tbl>
              <a:tblPr firstRow="1" firstCol="1" bandRow="1"/>
              <a:tblGrid>
                <a:gridCol w="2160240"/>
                <a:gridCol w="6120680"/>
              </a:tblGrid>
              <a:tr h="18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РАЗДЕЛ 1.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57227" marR="5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ИНОСТРАННЫЙ ЯЗЫК ДЛЯ ОБЩИХ ЦЕЛЕЙ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Тема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1.1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DejaVu Sans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Повседневная жизнь семьи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57227" marR="5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Приветствие, прощание. 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i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Глагол </a:t>
                      </a:r>
                      <a:r>
                        <a:rPr lang="ru-RU" sz="1400" i="1" dirty="0" err="1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to</a:t>
                      </a:r>
                      <a:r>
                        <a:rPr lang="ru-RU" sz="1400" i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 </a:t>
                      </a:r>
                      <a:r>
                        <a:rPr lang="ru-RU" sz="1400" i="1" dirty="0" err="1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be</a:t>
                      </a:r>
                      <a:r>
                        <a:rPr lang="ru-RU" sz="1400" i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.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i="0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Представление себя и других людей в официальной и неофициальной обстановке.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i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Глагол </a:t>
                      </a:r>
                      <a:r>
                        <a:rPr lang="en-US" sz="1400" i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to have</a:t>
                      </a:r>
                      <a:r>
                        <a:rPr lang="ru-RU" sz="1400" i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, </a:t>
                      </a:r>
                      <a:r>
                        <a:rPr lang="ru-RU" sz="1400" i="1" dirty="0" err="1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to</a:t>
                      </a:r>
                      <a:r>
                        <a:rPr lang="ru-RU" sz="1400" i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 </a:t>
                      </a:r>
                      <a:r>
                        <a:rPr lang="ru-RU" sz="1400" i="1" dirty="0" err="1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do</a:t>
                      </a:r>
                      <a:r>
                        <a:rPr lang="ru-RU" sz="1400" i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.</a:t>
                      </a:r>
                    </a:p>
                  </a:txBody>
                  <a:tcPr marL="57227" marR="5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Тема 1.</a:t>
                      </a:r>
                      <a:r>
                        <a:rPr lang="en-US" sz="1400" b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2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.</a:t>
                      </a:r>
                      <a:endParaRPr lang="ru-RU" sz="1400" dirty="0" smtClean="0">
                        <a:effectLst/>
                        <a:latin typeface="Times New Roman"/>
                        <a:ea typeface="Times New Roman"/>
                        <a:cs typeface="DejaVu Sans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Молодежь в современном обществе</a:t>
                      </a:r>
                      <a:endParaRPr lang="ru-RU" sz="1400" dirty="0" smtClean="0">
                        <a:effectLst/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57227" marR="5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Рабочий</a:t>
                      </a:r>
                      <a:r>
                        <a:rPr lang="ru-RU" sz="140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 день.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i="1" dirty="0" smtClean="0">
                          <a:effectLst/>
                          <a:latin typeface="Times New Roman"/>
                          <a:ea typeface="Times New Roman"/>
                        </a:rPr>
                        <a:t>love/like/enjoy + Infinitive/-</a:t>
                      </a:r>
                      <a:r>
                        <a:rPr lang="en-US" sz="1400" i="1" dirty="0" err="1" smtClean="0">
                          <a:effectLst/>
                          <a:latin typeface="Times New Roman"/>
                          <a:ea typeface="Times New Roman"/>
                        </a:rPr>
                        <a:t>ing</a:t>
                      </a:r>
                      <a:r>
                        <a:rPr lang="en-US" sz="1400" i="1" dirty="0" smtClean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400" i="1" dirty="0" smtClean="0">
                          <a:effectLst/>
                          <a:latin typeface="Times New Roman"/>
                          <a:ea typeface="Times New Roman"/>
                        </a:rPr>
                        <a:t>типы вопросов</a:t>
                      </a:r>
                      <a:r>
                        <a:rPr lang="en-US" sz="1400" i="1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i="1" dirty="0" smtClean="0">
                        <a:effectLst/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57227" marR="5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Тема  1.3.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DejaVu San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Условия проживания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57227" marR="5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Особенности проживания в городе. Инфраструктура. Как спросить и указать дорогу.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Оборот </a:t>
                      </a:r>
                      <a:r>
                        <a:rPr lang="ru-RU" sz="1400" i="1" dirty="0" err="1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there</a:t>
                      </a:r>
                      <a:r>
                        <a:rPr lang="ru-RU" sz="1400" i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 </a:t>
                      </a:r>
                      <a:r>
                        <a:rPr lang="ru-RU" sz="1400" i="1" dirty="0" err="1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is</a:t>
                      </a:r>
                      <a:r>
                        <a:rPr lang="ru-RU" sz="1400" i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/</a:t>
                      </a:r>
                      <a:r>
                        <a:rPr lang="ru-RU" sz="1400" i="1" dirty="0" err="1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are</a:t>
                      </a:r>
                      <a:r>
                        <a:rPr lang="ru-RU" sz="1400" i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; неопределённые местоимения </a:t>
                      </a:r>
                      <a:r>
                        <a:rPr lang="ru-RU" sz="1400" i="1" dirty="0" err="1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some</a:t>
                      </a:r>
                      <a:r>
                        <a:rPr lang="ru-RU" sz="1400" i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/</a:t>
                      </a:r>
                      <a:r>
                        <a:rPr lang="ru-RU" sz="1400" i="1" dirty="0" err="1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any</a:t>
                      </a:r>
                      <a:r>
                        <a:rPr lang="ru-RU" sz="1400" i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/</a:t>
                      </a:r>
                      <a:r>
                        <a:rPr lang="ru-RU" sz="1400" i="1" dirty="0" err="1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one</a:t>
                      </a:r>
                      <a:r>
                        <a:rPr lang="ru-RU" sz="1400" i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 и их производные.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Описание здания, интерьера.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Описание колледжа, кабинета иностранного языка.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Предлоги времени, направления; модальные глаголы.</a:t>
                      </a:r>
                    </a:p>
                  </a:txBody>
                  <a:tcPr marL="57227" marR="5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2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Тема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1.4.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DejaVu San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Покупки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57227" marR="5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Виды магазинов. </a:t>
                      </a:r>
                    </a:p>
                    <a:p>
                      <a:r>
                        <a:rPr lang="ru-RU" sz="1400" i="1" dirty="0" smtClean="0">
                          <a:effectLst/>
                          <a:latin typeface="Times New Roman"/>
                          <a:ea typeface="Times New Roman"/>
                        </a:rPr>
                        <a:t>Артикли: определенный, неопределенный, нулевой.</a:t>
                      </a:r>
                    </a:p>
                    <a:p>
                      <a:r>
                        <a:rPr lang="ru-RU" sz="1400" i="0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Ассортимент товаров. </a:t>
                      </a:r>
                    </a:p>
                    <a:p>
                      <a:r>
                        <a:rPr lang="ru-RU" sz="1400" i="1" dirty="0" smtClean="0">
                          <a:effectLst/>
                          <a:latin typeface="Times New Roman"/>
                          <a:ea typeface="Times New Roman"/>
                          <a:cs typeface="DejaVu Sans"/>
                        </a:rPr>
                        <a:t>Исчисляемые и неисчисляемые существительные.</a:t>
                      </a:r>
                    </a:p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Совершение покупок в магазине.</a:t>
                      </a:r>
                    </a:p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Количественные и порядковые числительные. Дроби.</a:t>
                      </a:r>
                      <a:endParaRPr lang="ru-RU" sz="1400" i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57227" marR="5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65901" y="608550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0" dirty="0" smtClean="0">
                <a:latin typeface="Times New Roman"/>
                <a:ea typeface="Times New Roman"/>
              </a:rPr>
              <a:t>Содержание учебного материала по темам</a:t>
            </a:r>
            <a:endParaRPr lang="ru-RU" sz="2400" i="0" dirty="0"/>
          </a:p>
        </p:txBody>
      </p:sp>
    </p:spTree>
    <p:extLst>
      <p:ext uri="{BB962C8B-B14F-4D97-AF65-F5344CB8AC3E}">
        <p14:creationId xmlns:p14="http://schemas.microsoft.com/office/powerpoint/2010/main" val="1120789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Описание человека на английском языке: слова и приме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67323" y="260648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0" dirty="0">
                <a:latin typeface="Times New Roman"/>
                <a:ea typeface="Times New Roman"/>
              </a:rPr>
              <a:t>Профильная составляющая </a:t>
            </a:r>
            <a:r>
              <a:rPr lang="ru-RU" sz="2400" i="0" dirty="0" smtClean="0">
                <a:latin typeface="Times New Roman"/>
                <a:ea typeface="Times New Roman"/>
              </a:rPr>
              <a:t>урока </a:t>
            </a:r>
          </a:p>
        </p:txBody>
      </p:sp>
      <p:pic>
        <p:nvPicPr>
          <p:cNvPr id="3082" name="Picture 10" descr="банк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0"/>
          <a:stretch/>
        </p:blipFill>
        <p:spPr bwMode="auto">
          <a:xfrm>
            <a:off x="171138" y="4356089"/>
            <a:ext cx="3045107" cy="231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3353" y="721564"/>
            <a:ext cx="8880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DejaVu Sans"/>
              </a:rPr>
              <a:t>Приветствие,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DejaVu Sans"/>
              </a:rPr>
              <a:t>прощание.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Представление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себя и других людей в официальной и неофициальной обстановке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1028" name="Picture 4" descr="Диалог людей с речевыми пузырями, молодой человек, думающий, говорящий с  женщиной вместе в диалоговых шарах | Премиум векто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t="8020" r="8612" b="7042"/>
          <a:stretch/>
        </p:blipFill>
        <p:spPr bwMode="auto">
          <a:xfrm>
            <a:off x="273353" y="1552561"/>
            <a:ext cx="2762957" cy="211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отрудник банка, разговаривая с клиентом Иллюстрация вектора - иллюстрации  насчитывающей ем, облечение: 19796477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8"/>
          <a:stretch/>
        </p:blipFill>
        <p:spPr bwMode="auto">
          <a:xfrm>
            <a:off x="5354733" y="4077072"/>
            <a:ext cx="3643959" cy="257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Где искать друзей во взрослом возрасте: 7 отличных идей от читателей  Лайфхакера — Лайфхаке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349" y="1660922"/>
            <a:ext cx="3610770" cy="180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Идеи на тему «Изучающие английский язык» (27) | изучать английский,  английский язык, язы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78" y="1916832"/>
            <a:ext cx="2507697" cy="376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472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10783" t="10000" r="39605" b="8001"/>
          <a:stretch>
            <a:fillRect/>
          </a:stretch>
        </p:blipFill>
        <p:spPr bwMode="auto">
          <a:xfrm>
            <a:off x="4897263" y="802382"/>
            <a:ext cx="4246737" cy="394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13716" y="116632"/>
            <a:ext cx="7847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ea typeface="Times New Roman"/>
              </a:rPr>
              <a:t>Рабочий день</a:t>
            </a:r>
            <a:endParaRPr lang="ru-RU" sz="2400" dirty="0"/>
          </a:p>
        </p:txBody>
      </p:sp>
      <p:pic>
        <p:nvPicPr>
          <p:cNvPr id="3074" name="Picture 2" descr="Учеба в Китае для русских — лучшее обучение в Китае для русских:  StudyinChin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37" y="836712"/>
            <a:ext cx="375331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Более 3 200 работ на тему «работник банка иллюстрации»: стоковые фото,  картинки и изображения royalty-free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20735"/>
            <a:ext cx="58293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Топ-4 популярных вакансий в сфере «Банки, инвестиции, лизинг»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0" r="31842"/>
          <a:stretch/>
        </p:blipFill>
        <p:spPr bwMode="auto">
          <a:xfrm>
            <a:off x="2360361" y="3011306"/>
            <a:ext cx="2464598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Выступление Михаила Зеленовского на международной конференции в Вильнюсе —  Новости — Магистерская программа «Мировая экономика» — Национальный 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7" r="15294" b="6409"/>
          <a:stretch/>
        </p:blipFill>
        <p:spPr bwMode="auto">
          <a:xfrm>
            <a:off x="126813" y="3011306"/>
            <a:ext cx="1993931" cy="177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39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7455" y="230767"/>
            <a:ext cx="8474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ea typeface="Times New Roman"/>
              </a:rPr>
              <a:t>Описание здания, интерьера</a:t>
            </a:r>
            <a:endParaRPr lang="ru-RU" sz="2400" dirty="0"/>
          </a:p>
        </p:txBody>
      </p:sp>
      <p:pic>
        <p:nvPicPr>
          <p:cNvPr id="2050" name="Picture 2" descr="Модульные филиалы ОАО &quot;Сбербанк России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8" t="17939" r="4063"/>
          <a:stretch/>
        </p:blipFill>
        <p:spPr bwMode="auto">
          <a:xfrm>
            <a:off x="5981267" y="836712"/>
            <a:ext cx="2970281" cy="184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ТБ открывает офисы нового типа, в которых клиентов будут узнавать по  смартфонам - CNew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8" b="11783"/>
          <a:stretch/>
        </p:blipFill>
        <p:spPr bwMode="auto">
          <a:xfrm>
            <a:off x="5792433" y="4702610"/>
            <a:ext cx="3206576" cy="199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Материально-техническое обеспечение и оснащенность образовательного  процесса. Доступная среда - Тольяттинский политехнический колледж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0" r="4993" b="9428"/>
          <a:stretch/>
        </p:blipFill>
        <p:spPr bwMode="auto">
          <a:xfrm>
            <a:off x="280120" y="836712"/>
            <a:ext cx="3089925" cy="218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Оборудование учебной аудитории«Атанор». Звуковое и видео оборудование.  Профессиональн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3080011" cy="205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l="5903" t="27101" r="35508" b="7921"/>
          <a:stretch/>
        </p:blipFill>
        <p:spPr bwMode="auto">
          <a:xfrm>
            <a:off x="2627782" y="2348880"/>
            <a:ext cx="392452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44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Описание человека на английском языке: слова и приме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psv4.userapi.com/s/v1/d/zQbLHXPryBSQsptB9XPRunsqDRk379w8u7iNe5CJnLcGvFd23MZ9MHyw4SIFmQEkITqC26_x7ac__TSZUxdSqmRW-CKVOpYB3xBCHgp2jQFow97ItSd8WQ/AvxcjFWHBt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249" y="980728"/>
            <a:ext cx="3614145" cy="362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sv4.userapi.com/s/v1/d/D3rpKsk2jU-ayMDpaBu8eaSZPOHZc9ByIqdtnKG3Tu4wRDM7ZPqDs8toFI5ldzLX8QS9ScV9UnkzQjMZ5lvm9FG4ivAiiGoAJgDpL7a-GoYmsRhr85eRlA/a27f66257b1e19ec06cb6518fc4e319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3" y="980728"/>
            <a:ext cx="4888929" cy="275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634" y="272425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latin typeface="Times New Roman"/>
                <a:ea typeface="Times New Roman"/>
              </a:rPr>
              <a:t>Количественные и порядковые числительные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Дроби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Курс доллара в обменниках 13 июня: лучшие предложения в Москве | РБК  Инвестици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 t="8418" r="6028" b="8051"/>
          <a:stretch/>
        </p:blipFill>
        <p:spPr bwMode="auto">
          <a:xfrm>
            <a:off x="5670530" y="4810973"/>
            <a:ext cx="2866738" cy="176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егиональная учебная лаборатория финансовой грамотности - Как открыть вклад  в банк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05" y="4077072"/>
            <a:ext cx="4461081" cy="250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940620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2970</TotalTime>
  <Words>563</Words>
  <Application>Microsoft Office PowerPoint</Application>
  <PresentationFormat>Экран (4:3)</PresentationFormat>
  <Paragraphs>83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Старостин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</dc:creator>
  <cp:lastModifiedBy>root</cp:lastModifiedBy>
  <cp:revision>124</cp:revision>
  <dcterms:created xsi:type="dcterms:W3CDTF">2002-01-11T03:16:31Z</dcterms:created>
  <dcterms:modified xsi:type="dcterms:W3CDTF">2024-12-02T12:49:28Z</dcterms:modified>
</cp:coreProperties>
</file>