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0C77-EAE9-420B-80F9-6487C74CD9D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87D-196B-4261-8FF6-E97F7BDD3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71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0C77-EAE9-420B-80F9-6487C74CD9D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87D-196B-4261-8FF6-E97F7BDD3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141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0C77-EAE9-420B-80F9-6487C74CD9D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87D-196B-4261-8FF6-E97F7BDD3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14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0C77-EAE9-420B-80F9-6487C74CD9D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87D-196B-4261-8FF6-E97F7BDD3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80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0C77-EAE9-420B-80F9-6487C74CD9D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87D-196B-4261-8FF6-E97F7BDD3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31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0C77-EAE9-420B-80F9-6487C74CD9D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87D-196B-4261-8FF6-E97F7BDD3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59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0C77-EAE9-420B-80F9-6487C74CD9D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87D-196B-4261-8FF6-E97F7BDD3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04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0C77-EAE9-420B-80F9-6487C74CD9D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87D-196B-4261-8FF6-E97F7BDD3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61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0C77-EAE9-420B-80F9-6487C74CD9D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87D-196B-4261-8FF6-E97F7BDD3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6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0C77-EAE9-420B-80F9-6487C74CD9D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87D-196B-4261-8FF6-E97F7BDD3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0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F0C77-EAE9-420B-80F9-6487C74CD9D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7F87D-196B-4261-8FF6-E97F7BDD3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407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0C77-EAE9-420B-80F9-6487C74CD9D5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7F87D-196B-4261-8FF6-E97F7BDD3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66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9448" y="1453896"/>
            <a:ext cx="9144000" cy="336365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Проектирование </a:t>
            </a:r>
            <a:r>
              <a:rPr lang="ru-RU" dirty="0"/>
              <a:t>содержания учебных  дисциплин для подготовки специалистов банковского </a:t>
            </a:r>
            <a:r>
              <a:rPr lang="ru-RU" dirty="0" smtClean="0"/>
              <a:t>дела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6608" y="5083366"/>
            <a:ext cx="9144000" cy="1655762"/>
          </a:xfrm>
        </p:spPr>
        <p:txBody>
          <a:bodyPr/>
          <a:lstStyle/>
          <a:p>
            <a:r>
              <a:rPr lang="ru-RU" dirty="0"/>
              <a:t>Скок Е.А., методист ГБПОУ СО «ТПК»</a:t>
            </a:r>
          </a:p>
          <a:p>
            <a:r>
              <a:rPr lang="ru-RU" dirty="0"/>
              <a:t>Чувашова С.Ю., </a:t>
            </a:r>
            <a:r>
              <a:rPr lang="ru-RU" dirty="0" smtClean="0"/>
              <a:t>препо</a:t>
            </a:r>
            <a:r>
              <a:rPr lang="ru-RU" dirty="0" smtClean="0"/>
              <a:t>д</a:t>
            </a:r>
            <a:r>
              <a:rPr lang="ru-RU" dirty="0" smtClean="0"/>
              <a:t>аватель </a:t>
            </a:r>
            <a:r>
              <a:rPr lang="ru-RU" dirty="0"/>
              <a:t>ГБПОУ СО «ТПК»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00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0" y="291973"/>
            <a:ext cx="6574536" cy="1325563"/>
          </a:xfrm>
        </p:spPr>
        <p:txBody>
          <a:bodyPr/>
          <a:lstStyle/>
          <a:p>
            <a:r>
              <a:rPr lang="ru-RU" dirty="0" smtClean="0"/>
              <a:t>Физическая культура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99232" y="1374940"/>
            <a:ext cx="8750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/>
                <a:ea typeface="Calibri" panose="020F0502020204030204" pitchFamily="34" charset="0"/>
              </a:rPr>
              <a:t>В физической культуре, вопреки её дословному смыслу, находят своё отражение достижения людей в совершенствовании своих как физических, так и в значительной мере психических и нравственных качеств.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92476"/>
            <a:ext cx="5742432" cy="36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26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040" y="365125"/>
            <a:ext cx="8747760" cy="1325563"/>
          </a:xfrm>
        </p:spPr>
        <p:txBody>
          <a:bodyPr/>
          <a:lstStyle/>
          <a:p>
            <a:r>
              <a:rPr lang="ru-RU" dirty="0" smtClean="0"/>
              <a:t>Практикоориентированный подход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55512" y="1902582"/>
            <a:ext cx="7911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a typeface="Calibri" panose="020F0502020204030204" pitchFamily="34" charset="0"/>
              </a:rPr>
              <a:t>П</a:t>
            </a:r>
            <a:r>
              <a:rPr lang="ru-RU" sz="2400" dirty="0" smtClean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рактикоориентированность должна начинаться  с 1 курса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9352" y="3037808"/>
            <a:ext cx="7498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/>
                <a:ea typeface="Calibri" panose="020F0502020204030204" pitchFamily="34" charset="0"/>
              </a:rPr>
              <a:t>При реализации практико-ориентированного подхода основное влияние на выбор содержания информации имеет конечный продукт профессионального обучения – конкретизированные виды действий, что составляют </a:t>
            </a:r>
            <a:r>
              <a:rPr lang="ru-RU" sz="2400" dirty="0" smtClean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основу профессиональных компетенций</a:t>
            </a:r>
            <a:r>
              <a:rPr lang="ru-RU" sz="2400" dirty="0" smtClean="0">
                <a:effectLst/>
                <a:ea typeface="Calibri" panose="020F0502020204030204" pitchFamily="34" charset="0"/>
              </a:rPr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61027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264" y="127381"/>
            <a:ext cx="9183624" cy="1325563"/>
          </a:xfrm>
        </p:spPr>
        <p:txBody>
          <a:bodyPr/>
          <a:lstStyle/>
          <a:p>
            <a:r>
              <a:rPr lang="ru-RU" dirty="0" smtClean="0"/>
              <a:t>Средства реализации практикоориентирванного подхода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13993" y="2046470"/>
            <a:ext cx="792627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ea typeface="Calibri" panose="020F0502020204030204" pitchFamily="34" charset="0"/>
              </a:rPr>
              <a:t>П</a:t>
            </a:r>
            <a:r>
              <a:rPr lang="ru-RU" sz="2400" dirty="0" smtClean="0">
                <a:effectLst/>
                <a:ea typeface="Calibri" panose="020F0502020204030204" pitchFamily="34" charset="0"/>
              </a:rPr>
              <a:t>рактико-ориентированные задачи;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Создание </a:t>
            </a:r>
            <a:r>
              <a:rPr lang="ru-RU" sz="2400" dirty="0"/>
              <a:t>преподавателем </a:t>
            </a:r>
            <a:r>
              <a:rPr lang="ru-RU" sz="2400" dirty="0" smtClean="0"/>
              <a:t>среды;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Использование электронных образовательных ресурсов.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992" y="3395782"/>
            <a:ext cx="5053584" cy="336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49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3824" y="301117"/>
            <a:ext cx="8592312" cy="1325563"/>
          </a:xfrm>
        </p:spPr>
        <p:txBody>
          <a:bodyPr/>
          <a:lstStyle/>
          <a:p>
            <a:r>
              <a:rPr lang="ru-RU" dirty="0" smtClean="0"/>
              <a:t>Требования к преподавателям начальных курсов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95344" y="2164848"/>
            <a:ext cx="81168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  использовать на занятиях активные и интерактивные педагогические технологии;</a:t>
            </a: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 осуществлять подготовку обучающихся и принимать с ними  участие в веберах и онлайн – конференциях, </a:t>
            </a: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 вести дискуссии на различные темы;</a:t>
            </a: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 мотивировать обучающихся к изучению дисциплины и  тем занятий;</a:t>
            </a: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 обобщать результаты выполненной работы;</a:t>
            </a: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 оценивать учебные достижения;</a:t>
            </a: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 анализировать проделанную на занятиях работу, рефлексию.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94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5304" y="484632"/>
            <a:ext cx="7778496" cy="1206056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620" y="2615184"/>
            <a:ext cx="6196921" cy="386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46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0736" y="227965"/>
            <a:ext cx="8991600" cy="1325563"/>
          </a:xfrm>
        </p:spPr>
        <p:txBody>
          <a:bodyPr/>
          <a:lstStyle/>
          <a:p>
            <a:r>
              <a:rPr lang="ru-RU" dirty="0" smtClean="0"/>
              <a:t>38.02.07 «Банковское дело»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48798" y="1781493"/>
            <a:ext cx="7130542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effectLst/>
                <a:ea typeface="Calibri" panose="020F0502020204030204" pitchFamily="34" charset="0"/>
              </a:rPr>
              <a:t>Квалификация</a:t>
            </a:r>
            <a:r>
              <a:rPr lang="ru-RU" sz="2600" dirty="0" smtClean="0">
                <a:effectLst/>
                <a:ea typeface="Calibri" panose="020F0502020204030204" pitchFamily="34" charset="0"/>
              </a:rPr>
              <a:t> — специалист банковского дела</a:t>
            </a: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46320" y="3055898"/>
            <a:ext cx="698601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6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сновная задача профессионального образования </a:t>
            </a:r>
            <a:r>
              <a:rPr lang="ru-RU" sz="2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подготовка уверенного в себе, инициативного, конкурентоспособного, квалифицированного специалиста, свободно владеющего своей профессией и умеющего работать как в команде, так и самостоятельно.</a:t>
            </a:r>
            <a:endParaRPr lang="ru-RU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651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9064" y="392557"/>
            <a:ext cx="8260080" cy="1325563"/>
          </a:xfrm>
        </p:spPr>
        <p:txBody>
          <a:bodyPr/>
          <a:lstStyle/>
          <a:p>
            <a:r>
              <a:rPr lang="ru-RU" dirty="0"/>
              <a:t>Спектр трудовых обязанностей банковского сотрудника </a:t>
            </a:r>
          </a:p>
        </p:txBody>
      </p:sp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53" y="1931915"/>
            <a:ext cx="6995286" cy="466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8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1480" y="383413"/>
            <a:ext cx="7437120" cy="1325563"/>
          </a:xfrm>
        </p:spPr>
        <p:txBody>
          <a:bodyPr/>
          <a:lstStyle/>
          <a:p>
            <a:r>
              <a:rPr lang="ru-RU" dirty="0" smtClean="0"/>
              <a:t>Общие компетенции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82568" y="1708976"/>
            <a:ext cx="80558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2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ОК 1</a:t>
            </a: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Выбирать способы решения задач.</a:t>
            </a:r>
          </a:p>
          <a:p>
            <a:pPr indent="450215" algn="just">
              <a:spcAft>
                <a:spcPts val="0"/>
              </a:spcAft>
            </a:pPr>
            <a:r>
              <a:rPr lang="ru-RU" sz="22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ОК 2</a:t>
            </a: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Использовать современные средства поиска, анализа и интерпретации информации.</a:t>
            </a:r>
          </a:p>
          <a:p>
            <a:pPr indent="450215" algn="just">
              <a:spcAft>
                <a:spcPts val="0"/>
              </a:spcAft>
            </a:pPr>
            <a:r>
              <a:rPr lang="ru-RU" sz="22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ОК 3</a:t>
            </a: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Планировать и реализовывать собственное профессиональное и личностное развитие.</a:t>
            </a:r>
          </a:p>
          <a:p>
            <a:pPr indent="450215" algn="just">
              <a:spcAft>
                <a:spcPts val="0"/>
              </a:spcAft>
            </a:pPr>
            <a:r>
              <a:rPr lang="ru-RU" sz="22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ОК 4</a:t>
            </a: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Эффективно взаимодействовать и работать в коллективе и команде.</a:t>
            </a:r>
          </a:p>
          <a:p>
            <a:pPr indent="450215" algn="just">
              <a:spcAft>
                <a:spcPts val="0"/>
              </a:spcAft>
            </a:pPr>
            <a:r>
              <a:rPr lang="ru-RU" sz="22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ОК 5</a:t>
            </a: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Осуществлять устную и письменную коммуникацию.</a:t>
            </a:r>
          </a:p>
          <a:p>
            <a:pPr indent="450215" algn="just">
              <a:spcAft>
                <a:spcPts val="0"/>
              </a:spcAft>
            </a:pPr>
            <a:r>
              <a:rPr lang="ru-RU" sz="22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ОК 6</a:t>
            </a: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Проявлять гражданско-патриотическую позицию.</a:t>
            </a:r>
          </a:p>
          <a:p>
            <a:pPr indent="450215" algn="just">
              <a:spcAft>
                <a:spcPts val="0"/>
              </a:spcAft>
            </a:pPr>
            <a:r>
              <a:rPr lang="ru-RU" sz="22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ОК 9</a:t>
            </a: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Пользоваться профессиональной документацией на государственном и иностранном языках.</a:t>
            </a:r>
            <a:endParaRPr lang="ru-RU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79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9336" y="291973"/>
            <a:ext cx="8196072" cy="1325563"/>
          </a:xfrm>
        </p:spPr>
        <p:txBody>
          <a:bodyPr/>
          <a:lstStyle/>
          <a:p>
            <a:r>
              <a:rPr lang="ru-RU" dirty="0" smtClean="0"/>
              <a:t>Профессиональные компетенции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8976" y="2218635"/>
            <a:ext cx="7668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ПК 1.1 </a:t>
            </a: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Осуществлять расчетно-кассовое обслуживание клиентов</a:t>
            </a: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ПК 1.2 </a:t>
            </a: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Осуществлять безналичные платежи с использованием различных форм расчетов в национальной и иностранной валютах</a:t>
            </a: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ПК 1.5 </a:t>
            </a: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Осуществлять международные расчеты по экспортно-импортным операциям</a:t>
            </a: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ПК 1.6 </a:t>
            </a: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Обслуживать расчетные операции с использованием различных видов платежных карт и  др.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618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1005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784" y="337693"/>
            <a:ext cx="8863584" cy="1325563"/>
          </a:xfrm>
        </p:spPr>
        <p:txBody>
          <a:bodyPr/>
          <a:lstStyle/>
          <a:p>
            <a:r>
              <a:rPr lang="ru-RU" dirty="0" smtClean="0"/>
              <a:t>Аспекты подготовки специалистов банковского дела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74592" y="2429179"/>
            <a:ext cx="77327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effectLst/>
                <a:ea typeface="Calibri" panose="020F0502020204030204" pitchFamily="34" charset="0"/>
              </a:rPr>
              <a:t>Многокомпонентная совокупность педагогических условий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Модель </a:t>
            </a:r>
            <a:r>
              <a:rPr lang="ru-RU" sz="2400" dirty="0"/>
              <a:t>формирования готовности к профессиональной деятельности </a:t>
            </a:r>
            <a:r>
              <a:rPr lang="ru-RU" sz="2400" dirty="0" smtClean="0"/>
              <a:t>студентов</a:t>
            </a:r>
          </a:p>
          <a:p>
            <a:pPr marL="342900" indent="-342900">
              <a:buAutoNum type="arabicPeriod"/>
            </a:pPr>
            <a:r>
              <a:rPr lang="ru-RU" sz="2400" dirty="0"/>
              <a:t>Компетентностная модель стандарта квалификации выпускника по специальности СПО «Банковское дело</a:t>
            </a:r>
            <a:r>
              <a:rPr lang="ru-RU" sz="2400" dirty="0" smtClean="0"/>
              <a:t>»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32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7592" y="69115"/>
            <a:ext cx="5123688" cy="1325563"/>
          </a:xfrm>
        </p:spPr>
        <p:txBody>
          <a:bodyPr/>
          <a:lstStyle/>
          <a:p>
            <a:r>
              <a:rPr lang="ru-RU" dirty="0" smtClean="0"/>
              <a:t>Русский язык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387658"/>
            <a:ext cx="6574453" cy="4384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50008" y="1101325"/>
            <a:ext cx="9592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 ФГОС по русскому языку определены три задачи курса русского языка: это формирование языковой, </a:t>
            </a:r>
            <a:r>
              <a:rPr lang="ru-RU" sz="2400" dirty="0" smtClean="0">
                <a:effectLst/>
                <a:ea typeface="Calibri" panose="020F0502020204030204" pitchFamily="34" charset="0"/>
              </a:rPr>
              <a:t>коммуникативной и лингвистической компетенции.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34851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3529" y="0"/>
            <a:ext cx="3611880" cy="1325563"/>
          </a:xfrm>
        </p:spPr>
        <p:txBody>
          <a:bodyPr/>
          <a:lstStyle/>
          <a:p>
            <a:r>
              <a:rPr lang="ru-RU" dirty="0" smtClean="0"/>
              <a:t>Математика</a:t>
            </a:r>
            <a:endParaRPr lang="ru-RU" dirty="0"/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95" y="2668555"/>
            <a:ext cx="6002901" cy="40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8898" y="1098895"/>
            <a:ext cx="94683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Математическое мышление состоит в том, что оно прививает и развивает у человека навык критического восприятия окружающего мира, желание и умение «копнуть глубже» и найти истину, понять причины и суть самых разных понятий и явлений.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64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784" y="154813"/>
            <a:ext cx="8842248" cy="16008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Информатика</a:t>
            </a:r>
            <a:br>
              <a:rPr lang="ru-RU" dirty="0" smtClean="0"/>
            </a:br>
            <a:r>
              <a:rPr lang="ru-RU" dirty="0" smtClean="0"/>
              <a:t>Информационные системы в профессиональной деятельности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5897000" cy="33175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71428" y="1859340"/>
            <a:ext cx="9386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Основными целями являются индивидуализация учебной деятельности обучающихся и интеллектуальное развитие личности за счет создания модели «развивающего пространства» и обогащения деятельностного опыта студентов.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074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394</Words>
  <Application>Microsoft Office PowerPoint</Application>
  <PresentationFormat>Широкоэкранный</PresentationFormat>
  <Paragraphs>48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Проектирование содержания учебных  дисциплин для подготовки специалистов банковского дела</vt:lpstr>
      <vt:lpstr>38.02.07 «Банковское дело»</vt:lpstr>
      <vt:lpstr>Спектр трудовых обязанностей банковского сотрудника </vt:lpstr>
      <vt:lpstr>Общие компетенции</vt:lpstr>
      <vt:lpstr>Профессиональные компетенции</vt:lpstr>
      <vt:lpstr>Аспекты подготовки специалистов банковского дела</vt:lpstr>
      <vt:lpstr>Русский язык</vt:lpstr>
      <vt:lpstr>Математика</vt:lpstr>
      <vt:lpstr>Информатика Информационные системы в профессиональной деятельности</vt:lpstr>
      <vt:lpstr>Физическая культура</vt:lpstr>
      <vt:lpstr>Практикоориентированный подход</vt:lpstr>
      <vt:lpstr>Средства реализации практикоориентирванного подхода</vt:lpstr>
      <vt:lpstr>Требования к преподавателям начальных курсов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Проектирование содержания учебных  дисциплин для подготовки специалистов банковского дела</dc:title>
  <dc:creator>Лиза</dc:creator>
  <cp:lastModifiedBy>Лиза</cp:lastModifiedBy>
  <cp:revision>10</cp:revision>
  <dcterms:created xsi:type="dcterms:W3CDTF">2024-12-01T11:49:18Z</dcterms:created>
  <dcterms:modified xsi:type="dcterms:W3CDTF">2024-12-01T13:12:13Z</dcterms:modified>
</cp:coreProperties>
</file>