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0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9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7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769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4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01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60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87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8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0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5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8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2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6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2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20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126DA-32F2-4C37-8845-A1AADC1768A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A7E135-E941-4316-A222-4E1C9CA22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33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775" y="1076325"/>
            <a:ext cx="11972925" cy="2417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Практико-ориентированного характера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информатики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133" y="216038"/>
            <a:ext cx="5941634" cy="6156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15151" y="5818912"/>
            <a:ext cx="5467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ГБПОУ «ПГТ им. А.У. Сычёва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Склизкова Оксана Олеговна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7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712" y="438151"/>
            <a:ext cx="11241088" cy="3700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текстового редактора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удобно реализовать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связи практически с любым предметом: исправление ошибок в тексте, вставка пропущенных букв в соответствии с правилом; ввод математических, физических и химических формул или исправление ошибок в формулах; создание логико-смысловых моделей по материалу параграфа другого предмета. Отрабатывая умения создавать списки, таблицы в качестве материала можно использовать местный материал, а также информацию, которая лежит в сфере интересов обучающихся конкретного курса.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заданий: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Составьте список известных людей нашей местности (тема «Создание и форматирование списков», раздел «Технология обработки текстовых документов»);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Составьте таблицу «Церкви Пестравского района Самарской области: известные и неизвестные» (тема «Создание и форматирование таблиц», раздел «Технология обработки текстовых документов»).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5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95513"/>
              </p:ext>
            </p:extLst>
          </p:nvPr>
        </p:nvGraphicFramePr>
        <p:xfrm>
          <a:off x="361950" y="381000"/>
          <a:ext cx="6600825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3245">
                  <a:extLst>
                    <a:ext uri="{9D8B030D-6E8A-4147-A177-3AD203B41FA5}">
                      <a16:colId xmlns:a16="http://schemas.microsoft.com/office/drawing/2014/main" val="320955043"/>
                    </a:ext>
                  </a:extLst>
                </a:gridCol>
                <a:gridCol w="4397580">
                  <a:extLst>
                    <a:ext uri="{9D8B030D-6E8A-4147-A177-3AD203B41FA5}">
                      <a16:colId xmlns:a16="http://schemas.microsoft.com/office/drawing/2014/main" val="3896998043"/>
                    </a:ext>
                  </a:extLst>
                </a:gridCol>
              </a:tblGrid>
              <a:tr h="808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Традиционное задание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задание (</a:t>
                      </a:r>
                      <a:r>
                        <a:rPr lang="ru-RU" sz="12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задание, содержащее информацию из различных областей профессиональной деятельности человека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extLst>
                  <a:ext uri="{0D108BD9-81ED-4DB2-BD59-A6C34878D82A}">
                    <a16:rowId xmlns:a16="http://schemas.microsoft.com/office/drawing/2014/main" val="868568976"/>
                  </a:ext>
                </a:extLst>
              </a:tr>
              <a:tr h="1850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найти в тексте слово?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Сколько раз в тексте встречается слово «задача»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Представьте, что вы просматриваете результаты соревнований (участия в конкурсе), выигрыша в лотерею, который представляет собой текстовый документ из 20 стр., и вам необходимо быстро найти свой результат.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 функцией текстового редактора вы воспользуетесь?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Составьте образец, по которому можно найти требуемый результат.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extLst>
                  <a:ext uri="{0D108BD9-81ED-4DB2-BD59-A6C34878D82A}">
                    <a16:rowId xmlns:a16="http://schemas.microsoft.com/office/drawing/2014/main" val="1762086185"/>
                  </a:ext>
                </a:extLst>
              </a:tr>
              <a:tr h="528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Традиционное задание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задание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(задание, имеющее межпредметный характер)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extLst>
                  <a:ext uri="{0D108BD9-81ED-4DB2-BD59-A6C34878D82A}">
                    <a16:rowId xmlns:a16="http://schemas.microsoft.com/office/drawing/2014/main" val="2165929034"/>
                  </a:ext>
                </a:extLst>
              </a:tr>
              <a:tr h="2907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Воспользовавшись проверкой правописания, исправить в тексте ошибки, выполнить замену.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распознавания сканированного текста на английском языке вы обнаружили, что в нем на всех 10 страницах буквы «і» оказались заменены цифрой 1. Составьте образец поиска и замены, позволяющий быстро исправить ошибку во всем тексте.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Представьте, что вы подготовили реферат по истории 19 века на 40 страниц. В последний момент узнали, что 19 век нужно записать римскими цифрами. Составьте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поиска и замены, позволяющий быстро исправить ошибку во всем тексте реферата.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3" marR="36083" marT="0" marB="0"/>
                </a:tc>
                <a:extLst>
                  <a:ext uri="{0D108BD9-81ED-4DB2-BD59-A6C34878D82A}">
                    <a16:rowId xmlns:a16="http://schemas.microsoft.com/office/drawing/2014/main" val="28245179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038975" y="2068295"/>
            <a:ext cx="5724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Поиск и замена в тексте. Проверка правописания</a:t>
            </a:r>
          </a:p>
        </p:txBody>
      </p:sp>
    </p:spTree>
    <p:extLst>
      <p:ext uri="{BB962C8B-B14F-4D97-AF65-F5344CB8AC3E}">
        <p14:creationId xmlns:p14="http://schemas.microsoft.com/office/powerpoint/2010/main" val="200199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0610"/>
              </p:ext>
            </p:extLst>
          </p:nvPr>
        </p:nvGraphicFramePr>
        <p:xfrm>
          <a:off x="2865435" y="962024"/>
          <a:ext cx="6353175" cy="570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574">
                  <a:extLst>
                    <a:ext uri="{9D8B030D-6E8A-4147-A177-3AD203B41FA5}">
                      <a16:colId xmlns:a16="http://schemas.microsoft.com/office/drawing/2014/main" val="196700886"/>
                    </a:ext>
                  </a:extLst>
                </a:gridCol>
                <a:gridCol w="4092601">
                  <a:extLst>
                    <a:ext uri="{9D8B030D-6E8A-4147-A177-3AD203B41FA5}">
                      <a16:colId xmlns:a16="http://schemas.microsoft.com/office/drawing/2014/main" val="2253923901"/>
                    </a:ext>
                  </a:extLst>
                </a:gridCol>
              </a:tblGrid>
              <a:tr h="1486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Традиционное задание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Практико-ориентированные задания (</a:t>
                      </a:r>
                      <a:r>
                        <a:rPr lang="ru-RU" sz="16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задания, содержащие информацию из различных областей профессиональной деятельности человека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extLst>
                  <a:ext uri="{0D108BD9-81ED-4DB2-BD59-A6C34878D82A}">
                    <a16:rowId xmlns:a16="http://schemas.microsoft.com/office/drawing/2014/main" val="1424579502"/>
                  </a:ext>
                </a:extLst>
              </a:tr>
              <a:tr h="421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Составьте таблицу, предложенную преподавателем.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Представьте, что вы главный бухгалтер коммерческой фирмы, которая выпускает определенную продукцию. Известны затраты на производство и отпускная цена (в долларах) единицы продукции каждого вида и количество проданных единиц каждого вида продукции.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Составьте таблицу, в которой отразите название вашего предприятия, перечислите продукцию, которую оно выпускает.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Определите, какую прибыль может получить ваша фирма при такой реализации.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extLst>
                  <a:ext uri="{0D108BD9-81ED-4DB2-BD59-A6C34878D82A}">
                    <a16:rowId xmlns:a16="http://schemas.microsoft.com/office/drawing/2014/main" val="41413284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65436" y="230743"/>
            <a:ext cx="6353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 Создание и редактирование электронной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37709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84826" y="320159"/>
            <a:ext cx="3878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«Работа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векторной графикой</a:t>
            </a:r>
            <a:r>
              <a:rPr lang="ru-RU" dirty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1050" y="1166843"/>
            <a:ext cx="83534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выполняя задания урока, знакомятся с понятием логотипа, типами логотипов, цветовыми решениями при оформлении логотипов. К концу урока они смогут создать в векторном графическом редакторе логотип одного из типов («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Логослово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или «Эмблема») в соответствии с предложенными критериями: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логотипе отражаются особенности техникума (группы, села, будущей карьеры и т.д.);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логотип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красочный, привлекает внимание;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логотипа рационально применяются инструменты графического редактора, использован художественный текст.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логотипов, которые используются в ходе урока, представлены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рисунке1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49" y="4756082"/>
            <a:ext cx="1304925" cy="11339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803" y="4756082"/>
            <a:ext cx="1505843" cy="11339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0937" y="4756082"/>
            <a:ext cx="1493649" cy="11217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8876" y="4756082"/>
            <a:ext cx="1210123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30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153755" y="979705"/>
            <a:ext cx="2705100" cy="2886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Практико-ориентированного характера на уроках информатики</a:t>
            </a:r>
          </a:p>
        </p:txBody>
      </p:sp>
      <p:sp>
        <p:nvSpPr>
          <p:cNvPr id="5" name="Овал 4"/>
          <p:cNvSpPr/>
          <p:nvPr/>
        </p:nvSpPr>
        <p:spPr>
          <a:xfrm rot="20040579">
            <a:off x="7144817" y="231405"/>
            <a:ext cx="2932026" cy="1818593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усилить практическую направленность процесса обучения</a:t>
            </a:r>
          </a:p>
        </p:txBody>
      </p:sp>
      <p:sp>
        <p:nvSpPr>
          <p:cNvPr id="6" name="Овал 5"/>
          <p:cNvSpPr/>
          <p:nvPr/>
        </p:nvSpPr>
        <p:spPr>
          <a:xfrm rot="708987">
            <a:off x="7757168" y="2968400"/>
            <a:ext cx="3005269" cy="1981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показывает значимость предмета для решения жизненно важных задач</a:t>
            </a:r>
          </a:p>
        </p:txBody>
      </p:sp>
      <p:sp>
        <p:nvSpPr>
          <p:cNvPr id="8" name="Овал 7"/>
          <p:cNvSpPr/>
          <p:nvPr/>
        </p:nvSpPr>
        <p:spPr>
          <a:xfrm rot="1635301">
            <a:off x="875255" y="295320"/>
            <a:ext cx="3006591" cy="183832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способствует формированию </a:t>
            </a:r>
            <a:r>
              <a:rPr lang="ru-RU" dirty="0">
                <a:solidFill>
                  <a:schemeClr val="bg1"/>
                </a:solidFill>
              </a:rPr>
              <a:t>ключевых компетенций</a:t>
            </a:r>
          </a:p>
        </p:txBody>
      </p:sp>
      <p:sp>
        <p:nvSpPr>
          <p:cNvPr id="9" name="Овал 8"/>
          <p:cNvSpPr/>
          <p:nvPr/>
        </p:nvSpPr>
        <p:spPr>
          <a:xfrm>
            <a:off x="114300" y="3228976"/>
            <a:ext cx="3263057" cy="21907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обучающиеся </a:t>
            </a:r>
            <a:r>
              <a:rPr lang="ru-RU" dirty="0">
                <a:solidFill>
                  <a:schemeClr val="bg1"/>
                </a:solidFill>
              </a:rPr>
              <a:t>более заинтересованными участниками образовательного процесса</a:t>
            </a:r>
          </a:p>
        </p:txBody>
      </p:sp>
      <p:sp>
        <p:nvSpPr>
          <p:cNvPr id="10" name="Овал 9"/>
          <p:cNvSpPr/>
          <p:nvPr/>
        </p:nvSpPr>
        <p:spPr>
          <a:xfrm>
            <a:off x="4080718" y="4445495"/>
            <a:ext cx="3790950" cy="223837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способствует формированию у учащихся готовности применять полученные знания и умения в процессе жизнедеятельности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921426" y="2985448"/>
            <a:ext cx="805850" cy="487055"/>
          </a:xfrm>
          <a:prstGeom prst="straightConnector1">
            <a:avLst/>
          </a:prstGeom>
          <a:ln w="889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23370">
            <a:off x="3037743" y="3116229"/>
            <a:ext cx="1127858" cy="81083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846832">
            <a:off x="6503995" y="386508"/>
            <a:ext cx="1158340" cy="134733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85252">
            <a:off x="4111877" y="4041969"/>
            <a:ext cx="1025400" cy="77155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247702">
            <a:off x="3468225" y="533391"/>
            <a:ext cx="944962" cy="111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4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325" y="2274838"/>
            <a:ext cx="9372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300252"/>
            <a:ext cx="10773157" cy="547761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или практика. Что важнее? Без знаний нет практики. Но и «голая» теория, не подкрепленная практикой, особенно в обучении информатике, не найдет отклика в сердцах учеников.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на учебных занятиях по информатике такое большое внимание уделяется практико-ориентированному подходу, который предполагает решение практико-ориентированных задач.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0" y="2657475"/>
            <a:ext cx="3313112" cy="1643592"/>
          </a:xfrm>
        </p:spPr>
        <p:txBody>
          <a:bodyPr>
            <a:no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552450"/>
            <a:ext cx="5676900" cy="1143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38225" y="2948054"/>
            <a:ext cx="4007398" cy="30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задачи, в содержании которых есть информация о той или иной профессии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262" y="2948053"/>
            <a:ext cx="3989934" cy="303855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72300" y="3389057"/>
            <a:ext cx="3405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задачи, в содержании которых есть </a:t>
            </a:r>
            <a:r>
              <a:rPr lang="ru-RU" dirty="0" smtClean="0"/>
              <a:t>мысленное </a:t>
            </a:r>
            <a:r>
              <a:rPr lang="ru-RU" dirty="0"/>
              <a:t>проигрывание той или иной социальной роли: покупателя, хозяина дома, члена семьи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018111" y="2024022"/>
            <a:ext cx="733425" cy="704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4399" y="2009024"/>
            <a:ext cx="786452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88" y="153153"/>
            <a:ext cx="5676900" cy="1143000"/>
          </a:xfrm>
        </p:spPr>
      </p:pic>
      <p:sp>
        <p:nvSpPr>
          <p:cNvPr id="4" name="Прямоугольник 3"/>
          <p:cNvSpPr/>
          <p:nvPr/>
        </p:nvSpPr>
        <p:spPr>
          <a:xfrm>
            <a:off x="285750" y="2038349"/>
            <a:ext cx="2790614" cy="2494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погружает в контекст задания и мотивирует на его выполнение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377" y="2037421"/>
            <a:ext cx="2792623" cy="24955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013" y="2037421"/>
            <a:ext cx="3752850" cy="25336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61382" y="2376957"/>
            <a:ext cx="24386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точно </a:t>
            </a:r>
            <a:r>
              <a:rPr lang="ru-RU" dirty="0"/>
              <a:t>указывает на то, что необходимо сделать учащемуся для выполнения задания;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04007" y="2150083"/>
            <a:ext cx="3333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содержит всю необходимую информацию для успешной деятельности учащегося по выполнению задания и задает способы и критерии оценивания результата.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080687" y="1419225"/>
            <a:ext cx="3199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931021">
            <a:off x="2196896" y="798999"/>
            <a:ext cx="377985" cy="11721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606930">
            <a:off x="8904176" y="936996"/>
            <a:ext cx="1140051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325" y="2114550"/>
            <a:ext cx="11020425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жизненно значимыми для обучающихся с позиции социальной, профессиональной, познавательной или общекультурной.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324" y="3414712"/>
            <a:ext cx="11020426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 </a:t>
            </a:r>
            <a:r>
              <a:rPr lang="ru-RU" dirty="0"/>
              <a:t>задачи формулируется как проблема или ситуация, требующие участия и решения со стороны студента.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5325" y="4714875"/>
            <a:ext cx="11144250" cy="733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информация и данные в задаче могут быть представлены в различной форме: рисунок, таблица, схема, диаграмма, график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2162174" y="271992"/>
            <a:ext cx="7277101" cy="1009650"/>
          </a:xfrm>
          <a:prstGeom prst="wedgeRectCallout">
            <a:avLst>
              <a:gd name="adj1" fmla="val -20309"/>
              <a:gd name="adj2" fmla="val 106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Практико-ориентированные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70" y="260350"/>
            <a:ext cx="5676900" cy="1143000"/>
          </a:xfrm>
        </p:spPr>
      </p:pic>
      <p:sp>
        <p:nvSpPr>
          <p:cNvPr id="5" name="Прямоугольник 4"/>
          <p:cNvSpPr/>
          <p:nvPr/>
        </p:nvSpPr>
        <p:spPr>
          <a:xfrm>
            <a:off x="500062" y="2790262"/>
            <a:ext cx="3028950" cy="2829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dirty="0"/>
              <a:t>задания, имеющие межпредметный характер;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130" y="2733113"/>
            <a:ext cx="3048264" cy="2819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3293" y="2733113"/>
            <a:ext cx="3448182" cy="28199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648200" y="2924175"/>
            <a:ext cx="24669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задания, содержащие информацию из различных областей профессиональной деятельности человека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479763" y="2733113"/>
            <a:ext cx="27953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задания, относящиеся к личности и к жизни общества в целом: развитие способности к саморазвитию и самообразованию, самостоятельной деятельности.</a:t>
            </a:r>
          </a:p>
        </p:txBody>
      </p:sp>
      <p:sp>
        <p:nvSpPr>
          <p:cNvPr id="10" name="Стрелка вниз 9"/>
          <p:cNvSpPr/>
          <p:nvPr/>
        </p:nvSpPr>
        <p:spPr>
          <a:xfrm rot="2581997">
            <a:off x="2526980" y="1256111"/>
            <a:ext cx="575645" cy="1171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794386">
            <a:off x="9404944" y="1574645"/>
            <a:ext cx="944962" cy="99916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969410">
            <a:off x="5865235" y="1521780"/>
            <a:ext cx="823690" cy="85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865806"/>
              </p:ext>
            </p:extLst>
          </p:nvPr>
        </p:nvGraphicFramePr>
        <p:xfrm>
          <a:off x="1628775" y="847724"/>
          <a:ext cx="5802059" cy="3363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458">
                  <a:extLst>
                    <a:ext uri="{9D8B030D-6E8A-4147-A177-3AD203B41FA5}">
                      <a16:colId xmlns:a16="http://schemas.microsoft.com/office/drawing/2014/main" val="2145137281"/>
                    </a:ext>
                  </a:extLst>
                </a:gridCol>
                <a:gridCol w="3348601">
                  <a:extLst>
                    <a:ext uri="{9D8B030D-6E8A-4147-A177-3AD203B41FA5}">
                      <a16:colId xmlns:a16="http://schemas.microsoft.com/office/drawing/2014/main" val="2988156648"/>
                    </a:ext>
                  </a:extLst>
                </a:gridCol>
              </a:tblGrid>
              <a:tr h="687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из учебного пособия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задание (з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адание, относящееся к личности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к жизни общества в целом)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extLst>
                  <a:ext uri="{0D108BD9-81ED-4DB2-BD59-A6C34878D82A}">
                    <a16:rowId xmlns:a16="http://schemas.microsoft.com/office/drawing/2014/main" val="1196430254"/>
                  </a:ext>
                </a:extLst>
              </a:tr>
              <a:tr h="263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Выберите правильные ответы на вопрос.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адреса электронной почты записаны неправильно?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Марина@gmail.com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12345@yandex.ru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M@rina@rambler.ru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sp135@gmail.comm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 Minsk@mail.ru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Илья написал друзьям пять электронных писем, указав следующие адреса электронной почты: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4653@gmail.com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@.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school@yandex:by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Sasha@mail.ry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@.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rambler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Однако часть писем не были отправлены получателям, так как адреса электронной почты были указаны неверно. Укажите, по каким адресам письма не дошли. Почему?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5" marR="54915" marT="54915" marB="54915"/>
                </a:tc>
                <a:extLst>
                  <a:ext uri="{0D108BD9-81ED-4DB2-BD59-A6C34878D82A}">
                    <a16:rowId xmlns:a16="http://schemas.microsoft.com/office/drawing/2014/main" val="3580232557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4175202"/>
            <a:ext cx="5916359" cy="243514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90525" y="0"/>
            <a:ext cx="11410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Приведу несколько примеров разработанных мной практико-ориентированных заданий из разных разделов курса информатики.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71605" y="1577459"/>
            <a:ext cx="390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Тема урока: Электронная почта</a:t>
            </a:r>
          </a:p>
        </p:txBody>
      </p:sp>
    </p:spTree>
    <p:extLst>
      <p:ext uri="{BB962C8B-B14F-4D97-AF65-F5344CB8AC3E}">
        <p14:creationId xmlns:p14="http://schemas.microsoft.com/office/powerpoint/2010/main" val="30210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987457"/>
            <a:ext cx="5545138" cy="50069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2522"/>
              </p:ext>
            </p:extLst>
          </p:nvPr>
        </p:nvGraphicFramePr>
        <p:xfrm>
          <a:off x="684212" y="987457"/>
          <a:ext cx="5547463" cy="4722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179">
                  <a:extLst>
                    <a:ext uri="{9D8B030D-6E8A-4147-A177-3AD203B41FA5}">
                      <a16:colId xmlns:a16="http://schemas.microsoft.com/office/drawing/2014/main" val="559656715"/>
                    </a:ext>
                  </a:extLst>
                </a:gridCol>
                <a:gridCol w="3302284">
                  <a:extLst>
                    <a:ext uri="{9D8B030D-6E8A-4147-A177-3AD203B41FA5}">
                      <a16:colId xmlns:a16="http://schemas.microsoft.com/office/drawing/2014/main" val="2170595187"/>
                    </a:ext>
                  </a:extLst>
                </a:gridCol>
              </a:tblGrid>
              <a:tr h="722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Традиционное задание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55" marR="67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задание (</a:t>
                      </a:r>
                      <a:r>
                        <a:rPr lang="ru-RU" sz="16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задание, имеющее </a:t>
                      </a:r>
                      <a:br>
                        <a:rPr lang="ru-RU" sz="16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межпредметный характер)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55" marR="67355" marT="0" marB="0"/>
                </a:tc>
                <a:extLst>
                  <a:ext uri="{0D108BD9-81ED-4DB2-BD59-A6C34878D82A}">
                    <a16:rowId xmlns:a16="http://schemas.microsoft.com/office/drawing/2014/main" val="1034000640"/>
                  </a:ext>
                </a:extLst>
              </a:tr>
              <a:tr h="289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Настройте показ компьютерной презентации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55" marR="67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Представьте, что вы сотрудник рекламного агентства и заинтересованы в привлечении туристов в вашу местность.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создать рекламу местности (Пестравка в целом, вашего региона), используя известные возможности работы с программой </a:t>
                      </a:r>
                      <a:r>
                        <a:rPr lang="ru-RU" sz="1600" dirty="0" err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r>
                        <a:rPr lang="ru-RU" sz="16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заранее готовит папку, которая содержит необходимую информацию: фотографии, рисунки, текстовую информацию, музыку.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55" marR="67355" marT="0" marB="0"/>
                </a:tc>
                <a:extLst>
                  <a:ext uri="{0D108BD9-81ED-4DB2-BD59-A6C34878D82A}">
                    <a16:rowId xmlns:a16="http://schemas.microsoft.com/office/drawing/2014/main" val="38233641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72118"/>
              </p:ext>
            </p:extLst>
          </p:nvPr>
        </p:nvGraphicFramePr>
        <p:xfrm>
          <a:off x="676275" y="1028700"/>
          <a:ext cx="5553075" cy="4705350"/>
        </p:xfrm>
        <a:graphic>
          <a:graphicData uri="http://schemas.openxmlformats.org/drawingml/2006/table">
            <a:tbl>
              <a:tblPr/>
              <a:tblGrid>
                <a:gridCol w="5553075">
                  <a:extLst>
                    <a:ext uri="{9D8B030D-6E8A-4147-A177-3AD203B41FA5}">
                      <a16:colId xmlns:a16="http://schemas.microsoft.com/office/drawing/2014/main" val="3582660122"/>
                    </a:ext>
                  </a:extLst>
                </a:gridCol>
              </a:tblGrid>
              <a:tr h="47053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20414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76350" y="122020"/>
            <a:ext cx="4533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Тема урока: Настройка компьютерной презентации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24626" y="1266557"/>
            <a:ext cx="53721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Возможности программы </a:t>
            </a:r>
            <a:r>
              <a:rPr lang="ru-RU" dirty="0" err="1">
                <a:solidFill>
                  <a:schemeClr val="bg1"/>
                </a:solidFill>
              </a:rPr>
              <a:t>Microsoft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Power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Point</a:t>
            </a:r>
            <a:r>
              <a:rPr lang="ru-RU" dirty="0">
                <a:solidFill>
                  <a:schemeClr val="bg1"/>
                </a:solidFill>
              </a:rPr>
              <a:t> и графических редакторов позволяют использовать практико-ориентированные задания, которые могут быть связаны с будущей профессиональной деятельностью. «Служащие рекламных агентств», «художники-мультипликаторы», «художники-аниматоры», «дизайнеры» – эти роли на уроке никого не оставляют равнодушным. И тематика заданий также может пересекаться с праздничными событиями, или событиями, важными для нашей страны, региона, </a:t>
            </a:r>
            <a:r>
              <a:rPr lang="ru-RU" dirty="0" smtClean="0">
                <a:solidFill>
                  <a:schemeClr val="bg1"/>
                </a:solidFill>
              </a:rPr>
              <a:t>района.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4201" y="2543175"/>
            <a:ext cx="5105400" cy="1114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Программное обеспечение. Классификация программного обеспечения. Вредоносные программы и способы защиты от них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39936"/>
              </p:ext>
            </p:extLst>
          </p:nvPr>
        </p:nvGraphicFramePr>
        <p:xfrm>
          <a:off x="381000" y="1447800"/>
          <a:ext cx="6153150" cy="512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6988">
                  <a:extLst>
                    <a:ext uri="{9D8B030D-6E8A-4147-A177-3AD203B41FA5}">
                      <a16:colId xmlns:a16="http://schemas.microsoft.com/office/drawing/2014/main" val="595095542"/>
                    </a:ext>
                  </a:extLst>
                </a:gridCol>
                <a:gridCol w="3026162">
                  <a:extLst>
                    <a:ext uri="{9D8B030D-6E8A-4147-A177-3AD203B41FA5}">
                      <a16:colId xmlns:a16="http://schemas.microsoft.com/office/drawing/2014/main" val="311534835"/>
                    </a:ext>
                  </a:extLst>
                </a:gridCol>
              </a:tblGrid>
              <a:tr h="110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Традиционное задание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73" marR="44473" marT="44473" marB="4447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Практико-ориентированное задание (з</a:t>
                      </a:r>
                      <a:r>
                        <a:rPr lang="ru-RU" sz="14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адание, относящееся к личности и к жизни общества в целом)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73" marR="44473" marT="44473" marB="44473"/>
                </a:tc>
                <a:extLst>
                  <a:ext uri="{0D108BD9-81ED-4DB2-BD59-A6C34878D82A}">
                    <a16:rowId xmlns:a16="http://schemas.microsoft.com/office/drawing/2014/main" val="2285200454"/>
                  </a:ext>
                </a:extLst>
              </a:tr>
              <a:tr h="4023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Выберите из списка основные признаки появления вредоносных программ и дополните полученный список еще двумя признаками: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медленная работа компьютера;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привычная работа компьютера;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неожиданное значительное увеличение количества файлов на диске;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неправильная работа ранее успешно функционирующих программ;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 получение по электронной почте неожиданных сообщений;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е) частое зависание операционной системы.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73" marR="44473" marT="44473" marB="44473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Маша, работая на своем компьютере, заметила, что в последнее время происходит частое зависание операционной системы, на диске неожиданно значительно увеличилось количество файлов, ранее успешно работающие программы стали давать сбои.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чем может быть причина такого «поведения» компьютера?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ли Маше волноваться по этому поводу?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действия Маша должна предпринять в первую очередь?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73" marR="44473" marT="44473" marB="44473"/>
                </a:tc>
                <a:extLst>
                  <a:ext uri="{0D108BD9-81ED-4DB2-BD59-A6C34878D82A}">
                    <a16:rowId xmlns:a16="http://schemas.microsoft.com/office/drawing/2014/main" val="292721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0605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</TotalTime>
  <Words>1235</Words>
  <Application>Microsoft Office PowerPoint</Application>
  <PresentationFormat>Широкоэкранный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Сектор</vt:lpstr>
      <vt:lpstr>Задания Практико-ориентированного характера на уроках информатики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Практико-ориентированные задачи в информатике</dc:title>
  <dc:creator>HP</dc:creator>
  <cp:lastModifiedBy>Оксана</cp:lastModifiedBy>
  <cp:revision>18</cp:revision>
  <dcterms:created xsi:type="dcterms:W3CDTF">2018-03-13T11:03:36Z</dcterms:created>
  <dcterms:modified xsi:type="dcterms:W3CDTF">2024-12-03T06:00:49Z</dcterms:modified>
</cp:coreProperties>
</file>