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6" r:id="rId10"/>
    <p:sldId id="267" r:id="rId11"/>
    <p:sldId id="268" r:id="rId12"/>
    <p:sldId id="269" r:id="rId13"/>
    <p:sldId id="271" r:id="rId14"/>
    <p:sldId id="270" r:id="rId15"/>
    <p:sldId id="262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96" y="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26DA-32F2-4C37-8845-A1AADC1768A0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E135-E941-4316-A222-4E1C9CA22DA4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9057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26DA-32F2-4C37-8845-A1AADC1768A0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E135-E941-4316-A222-4E1C9CA22D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596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26DA-32F2-4C37-8845-A1AADC1768A0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E135-E941-4316-A222-4E1C9CA22D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075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26DA-32F2-4C37-8845-A1AADC1768A0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E135-E941-4316-A222-4E1C9CA22DA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7697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26DA-32F2-4C37-8845-A1AADC1768A0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E135-E941-4316-A222-4E1C9CA22D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847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26DA-32F2-4C37-8845-A1AADC1768A0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E135-E941-4316-A222-4E1C9CA22DA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580116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26DA-32F2-4C37-8845-A1AADC1768A0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E135-E941-4316-A222-4E1C9CA22D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4604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26DA-32F2-4C37-8845-A1AADC1768A0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E135-E941-4316-A222-4E1C9CA22D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6874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26DA-32F2-4C37-8845-A1AADC1768A0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E135-E941-4316-A222-4E1C9CA22D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025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26DA-32F2-4C37-8845-A1AADC1768A0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E135-E941-4316-A222-4E1C9CA22D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0781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26DA-32F2-4C37-8845-A1AADC1768A0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E135-E941-4316-A222-4E1C9CA22D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802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26DA-32F2-4C37-8845-A1AADC1768A0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E135-E941-4316-A222-4E1C9CA22D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950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26DA-32F2-4C37-8845-A1AADC1768A0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E135-E941-4316-A222-4E1C9CA22D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2583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26DA-32F2-4C37-8845-A1AADC1768A0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E135-E941-4316-A222-4E1C9CA22D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823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26DA-32F2-4C37-8845-A1AADC1768A0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E135-E941-4316-A222-4E1C9CA22D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362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26DA-32F2-4C37-8845-A1AADC1768A0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E135-E941-4316-A222-4E1C9CA22D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226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26DA-32F2-4C37-8845-A1AADC1768A0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E135-E941-4316-A222-4E1C9CA22D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8203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12126DA-32F2-4C37-8845-A1AADC1768A0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2A7E135-E941-4316-A222-4E1C9CA22D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93338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  <p:sldLayoutId id="214748374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775" y="1076325"/>
            <a:ext cx="11972925" cy="241736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Практико-ориентированного характера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уроках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информатики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133" y="216038"/>
            <a:ext cx="5941634" cy="6156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915151" y="5818912"/>
            <a:ext cx="54673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 ГБПОУ «ПГТ им. А.У. Сычёва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Склизкова Оксана Олеговна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70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3712" y="438151"/>
            <a:ext cx="11241088" cy="37009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изучении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текстового редактора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удобно реализовать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межпредметные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связи практически с любым предметом: исправление ошибок в тексте, вставка пропущенных букв в соответствии с правилом; ввод математических, физических и химических формул или исправление ошибок в формулах; создание логико-смысловых моделей по материалу параграфа другого предмета. Отрабатывая умения создавать списки, таблицы в качестве материала можно использовать местный материал, а также информацию, которая лежит в сфере интересов обучающихся конкретного курса.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заданий:</a:t>
            </a:r>
          </a:p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Составьте список известных людей нашей местности (тема «Создание и форматирование списков», раздел «Технология обработки текстовых документов»);</a:t>
            </a:r>
          </a:p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Составьте таблицу «Церкви Пестравского района Самарской области: известные и неизвестные» (тема «Создание и форматирование таблиц», раздел «Технология обработки текстовых документов»).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1156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9195513"/>
              </p:ext>
            </p:extLst>
          </p:nvPr>
        </p:nvGraphicFramePr>
        <p:xfrm>
          <a:off x="361950" y="381000"/>
          <a:ext cx="6600825" cy="609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03245">
                  <a:extLst>
                    <a:ext uri="{9D8B030D-6E8A-4147-A177-3AD203B41FA5}">
                      <a16:colId xmlns:a16="http://schemas.microsoft.com/office/drawing/2014/main" val="320955043"/>
                    </a:ext>
                  </a:extLst>
                </a:gridCol>
                <a:gridCol w="4397580">
                  <a:extLst>
                    <a:ext uri="{9D8B030D-6E8A-4147-A177-3AD203B41FA5}">
                      <a16:colId xmlns:a16="http://schemas.microsoft.com/office/drawing/2014/main" val="3896998043"/>
                    </a:ext>
                  </a:extLst>
                </a:gridCol>
              </a:tblGrid>
              <a:tr h="8089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Традиционное задание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Практико-ориентированное задание (</a:t>
                      </a:r>
                      <a:r>
                        <a:rPr lang="ru-RU" sz="1200" dirty="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задание, содержащее информацию из различных областей профессиональной деятельности человека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/>
                </a:tc>
                <a:extLst>
                  <a:ext uri="{0D108BD9-81ED-4DB2-BD59-A6C34878D82A}">
                    <a16:rowId xmlns:a16="http://schemas.microsoft.com/office/drawing/2014/main" val="868568976"/>
                  </a:ext>
                </a:extLst>
              </a:tr>
              <a:tr h="18504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 найти в тексте слово?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Сколько раз в тексте встречается слово «задача»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Представьте, что вы просматриваете результаты соревнований (участия в конкурсе), выигрыша в лотерею, который представляет собой текстовый документ из 20 стр., и вам необходимо быстро найти свой результат.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Какой функцией текстового редактора вы воспользуетесь?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Составьте образец, по которому можно найти требуемый результат.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/>
                </a:tc>
                <a:extLst>
                  <a:ext uri="{0D108BD9-81ED-4DB2-BD59-A6C34878D82A}">
                    <a16:rowId xmlns:a16="http://schemas.microsoft.com/office/drawing/2014/main" val="1762086185"/>
                  </a:ext>
                </a:extLst>
              </a:tr>
              <a:tr h="5287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Традиционное задание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Практико-ориентированное задание 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(задание, имеющее межпредметный характер)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/>
                </a:tc>
                <a:extLst>
                  <a:ext uri="{0D108BD9-81ED-4DB2-BD59-A6C34878D82A}">
                    <a16:rowId xmlns:a16="http://schemas.microsoft.com/office/drawing/2014/main" val="2165929034"/>
                  </a:ext>
                </a:extLst>
              </a:tr>
              <a:tr h="29078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Воспользовавшись проверкой правописания, исправить в тексте ошибки, выполнить замену.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После распознавания сканированного текста на английском языке вы обнаружили, что в нем на всех 10 страницах буквы «і» оказались заменены цифрой 1. Составьте образец поиска и замены, позволяющий быстро исправить ошибку во всем тексте.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Представьте, что вы подготовили реферат по истории 19 века на 40 страниц. В последний момент узнали, что 19 век нужно записать римскими цифрами. Составьте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образец поиска и замены, позволяющий быстро исправить ошибку во всем тексте реферата.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83" marR="36083" marT="0" marB="0"/>
                </a:tc>
                <a:extLst>
                  <a:ext uri="{0D108BD9-81ED-4DB2-BD59-A6C34878D82A}">
                    <a16:rowId xmlns:a16="http://schemas.microsoft.com/office/drawing/2014/main" val="282451799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7038975" y="2068295"/>
            <a:ext cx="57245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урока: Поиск и замена в тексте. Проверка правописания</a:t>
            </a:r>
          </a:p>
        </p:txBody>
      </p:sp>
    </p:spTree>
    <p:extLst>
      <p:ext uri="{BB962C8B-B14F-4D97-AF65-F5344CB8AC3E}">
        <p14:creationId xmlns:p14="http://schemas.microsoft.com/office/powerpoint/2010/main" val="2001992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060610"/>
              </p:ext>
            </p:extLst>
          </p:nvPr>
        </p:nvGraphicFramePr>
        <p:xfrm>
          <a:off x="2865435" y="962024"/>
          <a:ext cx="6353175" cy="57054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60574">
                  <a:extLst>
                    <a:ext uri="{9D8B030D-6E8A-4147-A177-3AD203B41FA5}">
                      <a16:colId xmlns:a16="http://schemas.microsoft.com/office/drawing/2014/main" val="196700886"/>
                    </a:ext>
                  </a:extLst>
                </a:gridCol>
                <a:gridCol w="4092601">
                  <a:extLst>
                    <a:ext uri="{9D8B030D-6E8A-4147-A177-3AD203B41FA5}">
                      <a16:colId xmlns:a16="http://schemas.microsoft.com/office/drawing/2014/main" val="2253923901"/>
                    </a:ext>
                  </a:extLst>
                </a:gridCol>
              </a:tblGrid>
              <a:tr h="14860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Традиционное задание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15" marR="54915" marT="54915" marB="5491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Практико-ориентированные задания (</a:t>
                      </a:r>
                      <a:r>
                        <a:rPr lang="ru-RU" sz="1600" dirty="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задания, содержащие информацию из различных областей профессиональной деятельности человека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15" marR="54915" marT="54915" marB="54915"/>
                </a:tc>
                <a:extLst>
                  <a:ext uri="{0D108BD9-81ED-4DB2-BD59-A6C34878D82A}">
                    <a16:rowId xmlns:a16="http://schemas.microsoft.com/office/drawing/2014/main" val="1424579502"/>
                  </a:ext>
                </a:extLst>
              </a:tr>
              <a:tr h="42194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Составьте таблицу, предложенную преподавателем.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15" marR="54915" marT="54915" marB="5491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Представьте, что вы главный бухгалтер коммерческой фирмы, которая выпускает определенную продукцию. Известны затраты на производство и отпускная цена (в долларах) единицы продукции каждого вида и количество проданных единиц каждого вида продукции.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А) Составьте таблицу, в которой отразите название вашего предприятия, перечислите продукцию, которую оно выпускает.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Б) Определите, какую прибыль может получить ваша фирма при такой реализации.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15" marR="54915" marT="54915" marB="54915"/>
                </a:tc>
                <a:extLst>
                  <a:ext uri="{0D108BD9-81ED-4DB2-BD59-A6C34878D82A}">
                    <a16:rowId xmlns:a16="http://schemas.microsoft.com/office/drawing/2014/main" val="4141328409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865436" y="230743"/>
            <a:ext cx="63531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урока: Создание и редактирование электронной таблицы</a:t>
            </a:r>
          </a:p>
        </p:txBody>
      </p:sp>
    </p:spTree>
    <p:extLst>
      <p:ext uri="{BB962C8B-B14F-4D97-AF65-F5344CB8AC3E}">
        <p14:creationId xmlns:p14="http://schemas.microsoft.com/office/powerpoint/2010/main" val="3770994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484826" y="320159"/>
            <a:ext cx="3878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Тема: «Работа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векторной графикой</a:t>
            </a:r>
            <a:r>
              <a:rPr lang="ru-RU" dirty="0">
                <a:solidFill>
                  <a:schemeClr val="bg1"/>
                </a:solidFill>
              </a:rPr>
              <a:t>»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81050" y="1166843"/>
            <a:ext cx="835342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выполняя задания урока, знакомятся с понятием логотипа, типами логотипов, цветовыми решениями при оформлении логотипов. К концу урока они смогут создать в векторном графическом редакторе логотип одного из типов («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Логослово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или «Эмблема») в соответствии с предложенными критериями: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в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логотипе отражаются особенности техникума (группы, села, будущей карьеры и т.д.);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логотип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красочный, привлекает внимание;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при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создании логотипа рационально применяются инструменты графического редактора, использован художественный текст.</a:t>
            </a:r>
          </a:p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логотипов, которые используются в ходе урока, представлены на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рисунке1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049" y="4756082"/>
            <a:ext cx="1304925" cy="113395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0803" y="4756082"/>
            <a:ext cx="1505843" cy="1133954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10937" y="4756082"/>
            <a:ext cx="1493649" cy="1121761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28876" y="4756082"/>
            <a:ext cx="1210123" cy="108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8304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8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4153755" y="979705"/>
            <a:ext cx="2705100" cy="28860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Задания Практико-ориентированного характера на уроках информатики</a:t>
            </a:r>
          </a:p>
        </p:txBody>
      </p:sp>
      <p:sp>
        <p:nvSpPr>
          <p:cNvPr id="5" name="Овал 4"/>
          <p:cNvSpPr/>
          <p:nvPr/>
        </p:nvSpPr>
        <p:spPr>
          <a:xfrm rot="20040579">
            <a:off x="7144817" y="231405"/>
            <a:ext cx="2932026" cy="1818593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усилить практическую направленность процесса обучения</a:t>
            </a:r>
          </a:p>
        </p:txBody>
      </p:sp>
      <p:sp>
        <p:nvSpPr>
          <p:cNvPr id="6" name="Овал 5"/>
          <p:cNvSpPr/>
          <p:nvPr/>
        </p:nvSpPr>
        <p:spPr>
          <a:xfrm rot="708987">
            <a:off x="7757168" y="2968400"/>
            <a:ext cx="3005269" cy="19812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показывает значимость предмета для решения жизненно важных задач</a:t>
            </a:r>
          </a:p>
        </p:txBody>
      </p:sp>
      <p:sp>
        <p:nvSpPr>
          <p:cNvPr id="8" name="Овал 7"/>
          <p:cNvSpPr/>
          <p:nvPr/>
        </p:nvSpPr>
        <p:spPr>
          <a:xfrm rot="1635301">
            <a:off x="875255" y="295320"/>
            <a:ext cx="3006591" cy="1838325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способствует формированию </a:t>
            </a:r>
            <a:r>
              <a:rPr lang="ru-RU" dirty="0">
                <a:solidFill>
                  <a:schemeClr val="bg1"/>
                </a:solidFill>
              </a:rPr>
              <a:t>ключевых компетенций</a:t>
            </a:r>
          </a:p>
        </p:txBody>
      </p:sp>
      <p:sp>
        <p:nvSpPr>
          <p:cNvPr id="9" name="Овал 8"/>
          <p:cNvSpPr/>
          <p:nvPr/>
        </p:nvSpPr>
        <p:spPr>
          <a:xfrm>
            <a:off x="114300" y="3228976"/>
            <a:ext cx="3263057" cy="219075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обучающиеся </a:t>
            </a:r>
            <a:r>
              <a:rPr lang="ru-RU" dirty="0">
                <a:solidFill>
                  <a:schemeClr val="bg1"/>
                </a:solidFill>
              </a:rPr>
              <a:t>более заинтересованными участниками образовательного процесса</a:t>
            </a:r>
          </a:p>
        </p:txBody>
      </p:sp>
      <p:sp>
        <p:nvSpPr>
          <p:cNvPr id="10" name="Овал 9"/>
          <p:cNvSpPr/>
          <p:nvPr/>
        </p:nvSpPr>
        <p:spPr>
          <a:xfrm>
            <a:off x="4080718" y="4445495"/>
            <a:ext cx="3790950" cy="2238375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способствует формированию у учащихся готовности применять полученные знания и умения в процессе жизнедеятельности</a:t>
            </a: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6921426" y="2985448"/>
            <a:ext cx="805850" cy="487055"/>
          </a:xfrm>
          <a:prstGeom prst="straightConnector1">
            <a:avLst/>
          </a:prstGeom>
          <a:ln w="889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Рисунок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6823370">
            <a:off x="3037743" y="3116229"/>
            <a:ext cx="1127858" cy="810838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1846832">
            <a:off x="6503995" y="386508"/>
            <a:ext cx="1158340" cy="1347333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4785252">
            <a:off x="4111877" y="4041969"/>
            <a:ext cx="1025400" cy="771556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247702">
            <a:off x="3468225" y="533391"/>
            <a:ext cx="944962" cy="111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540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57325" y="2274838"/>
            <a:ext cx="93725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6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64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7224" y="300252"/>
            <a:ext cx="10773157" cy="5477614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Теория или практика. Что важнее? Без знаний нет практики. Но и «голая» теория, не подкрепленная практикой, особенно в обучении информатике, не найдет отклика в сердцах учеников.</a:t>
            </a:r>
          </a:p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Именно поэтому на учебных занятиях по информатике такое большое внимание уделяется практико-ориентированному подходу, который предполагает решение практико-ориентированных задач.</a:t>
            </a:r>
          </a:p>
          <a:p>
            <a:pPr marL="0" indent="0">
              <a:buNone/>
            </a:pP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85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05500" y="2657475"/>
            <a:ext cx="3313112" cy="1643592"/>
          </a:xfrm>
        </p:spPr>
        <p:txBody>
          <a:bodyPr>
            <a:noAutofit/>
          </a:bodyPr>
          <a:lstStyle/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975" y="552450"/>
            <a:ext cx="5676900" cy="1143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038225" y="2948054"/>
            <a:ext cx="4007398" cy="3038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задачи, в содержании которых есть информация о той или иной профессии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2262" y="2948053"/>
            <a:ext cx="3989934" cy="303855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972300" y="3389057"/>
            <a:ext cx="340518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задачи, в содержании которых есть </a:t>
            </a:r>
            <a:r>
              <a:rPr lang="ru-RU" dirty="0" smtClean="0"/>
              <a:t>мысленное </a:t>
            </a:r>
            <a:r>
              <a:rPr lang="ru-RU" dirty="0"/>
              <a:t>проигрывание той или иной социальной роли: покупателя, хозяина дома, члена семьи </a:t>
            </a:r>
          </a:p>
        </p:txBody>
      </p:sp>
      <p:sp>
        <p:nvSpPr>
          <p:cNvPr id="9" name="Стрелка вниз 8"/>
          <p:cNvSpPr/>
          <p:nvPr/>
        </p:nvSpPr>
        <p:spPr>
          <a:xfrm>
            <a:off x="3018111" y="2024022"/>
            <a:ext cx="733425" cy="7048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74399" y="2009024"/>
            <a:ext cx="786452" cy="73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84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9288" y="153153"/>
            <a:ext cx="5676900" cy="1143000"/>
          </a:xfrm>
        </p:spPr>
      </p:pic>
      <p:sp>
        <p:nvSpPr>
          <p:cNvPr id="4" name="Прямоугольник 3"/>
          <p:cNvSpPr/>
          <p:nvPr/>
        </p:nvSpPr>
        <p:spPr>
          <a:xfrm>
            <a:off x="285750" y="2038349"/>
            <a:ext cx="2790614" cy="24946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погружает в контекст задания и мотивирует на его выполнение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4377" y="2037421"/>
            <a:ext cx="2792623" cy="249554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5013" y="2037421"/>
            <a:ext cx="3752850" cy="2533649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3861382" y="2376957"/>
            <a:ext cx="243861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 точно </a:t>
            </a:r>
            <a:r>
              <a:rPr lang="ru-RU" dirty="0"/>
              <a:t>указывает на то, что необходимо сделать учащемуся для выполнения задания;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504007" y="2150083"/>
            <a:ext cx="33338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содержит всю необходимую информацию для успешной деятельности учащегося по выполнению задания и задает способы и критерии оценивания результата.</a:t>
            </a:r>
          </a:p>
        </p:txBody>
      </p:sp>
      <p:sp>
        <p:nvSpPr>
          <p:cNvPr id="12" name="Стрелка вниз 11"/>
          <p:cNvSpPr/>
          <p:nvPr/>
        </p:nvSpPr>
        <p:spPr>
          <a:xfrm>
            <a:off x="5080687" y="1419225"/>
            <a:ext cx="319988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931021">
            <a:off x="2196896" y="798999"/>
            <a:ext cx="377985" cy="117212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5606930">
            <a:off x="8904176" y="936996"/>
            <a:ext cx="1140051" cy="106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96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95325" y="2114550"/>
            <a:ext cx="11020425" cy="800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жизненно значимыми для обучающихся с позиции социальной, профессиональной, познавательной или общекультурной.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95324" y="3414712"/>
            <a:ext cx="11020426" cy="800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условие </a:t>
            </a:r>
            <a:r>
              <a:rPr lang="ru-RU" dirty="0"/>
              <a:t>задачи формулируется как проблема или ситуация, требующие участия и решения со стороны студента.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95325" y="4714875"/>
            <a:ext cx="11144250" cy="7334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информация и данные в задаче могут быть представлены в различной форме: рисунок, таблица, схема, диаграмма, график</a:t>
            </a:r>
          </a:p>
        </p:txBody>
      </p:sp>
      <p:sp>
        <p:nvSpPr>
          <p:cNvPr id="9" name="Прямоугольная выноска 8"/>
          <p:cNvSpPr/>
          <p:nvPr/>
        </p:nvSpPr>
        <p:spPr>
          <a:xfrm>
            <a:off x="2162174" y="271992"/>
            <a:ext cx="7277101" cy="1009650"/>
          </a:xfrm>
          <a:prstGeom prst="wedgeRectCallout">
            <a:avLst>
              <a:gd name="adj1" fmla="val -20309"/>
              <a:gd name="adj2" fmla="val 1068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Практико-ориентированные задания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19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6870" y="260350"/>
            <a:ext cx="5676900" cy="1143000"/>
          </a:xfrm>
        </p:spPr>
      </p:pic>
      <p:sp>
        <p:nvSpPr>
          <p:cNvPr id="5" name="Прямоугольник 4"/>
          <p:cNvSpPr/>
          <p:nvPr/>
        </p:nvSpPr>
        <p:spPr>
          <a:xfrm>
            <a:off x="500062" y="2790262"/>
            <a:ext cx="3028950" cy="28294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</a:t>
            </a:r>
            <a:r>
              <a:rPr lang="ru-RU" dirty="0"/>
              <a:t>задания, имеющие межпредметный характер;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6130" y="2733113"/>
            <a:ext cx="3048264" cy="281996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3293" y="2733113"/>
            <a:ext cx="3448182" cy="2819962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4648200" y="2924175"/>
            <a:ext cx="246697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задания, содержащие информацию из различных областей профессиональной деятельности человека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479763" y="2733113"/>
            <a:ext cx="27953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задания, относящиеся к личности и к жизни общества в целом: развитие способности к саморазвитию и самообразованию, самостоятельной деятельности.</a:t>
            </a:r>
          </a:p>
        </p:txBody>
      </p:sp>
      <p:sp>
        <p:nvSpPr>
          <p:cNvPr id="10" name="Стрелка вниз 9"/>
          <p:cNvSpPr/>
          <p:nvPr/>
        </p:nvSpPr>
        <p:spPr>
          <a:xfrm rot="2581997">
            <a:off x="2526980" y="1256111"/>
            <a:ext cx="575645" cy="11715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5794386">
            <a:off x="9404944" y="1574645"/>
            <a:ext cx="944962" cy="999168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8969410">
            <a:off x="5865235" y="1521780"/>
            <a:ext cx="823690" cy="85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44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865806"/>
              </p:ext>
            </p:extLst>
          </p:nvPr>
        </p:nvGraphicFramePr>
        <p:xfrm>
          <a:off x="1628775" y="847724"/>
          <a:ext cx="5802059" cy="33637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53458">
                  <a:extLst>
                    <a:ext uri="{9D8B030D-6E8A-4147-A177-3AD203B41FA5}">
                      <a16:colId xmlns:a16="http://schemas.microsoft.com/office/drawing/2014/main" val="2145137281"/>
                    </a:ext>
                  </a:extLst>
                </a:gridCol>
                <a:gridCol w="3348601">
                  <a:extLst>
                    <a:ext uri="{9D8B030D-6E8A-4147-A177-3AD203B41FA5}">
                      <a16:colId xmlns:a16="http://schemas.microsoft.com/office/drawing/2014/main" val="2988156648"/>
                    </a:ext>
                  </a:extLst>
                </a:gridCol>
              </a:tblGrid>
              <a:tr h="6876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 из учебного пособия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15" marR="54915" marT="54915" marB="5491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Практико-ориентированное задание (з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адание, относящееся к личности </a:t>
                      </a:r>
                      <a:br>
                        <a:rPr lang="ru-RU" sz="1200" dirty="0">
                          <a:solidFill>
                            <a:schemeClr val="bg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к жизни общества в целом)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15" marR="54915" marT="54915" marB="54915"/>
                </a:tc>
                <a:extLst>
                  <a:ext uri="{0D108BD9-81ED-4DB2-BD59-A6C34878D82A}">
                    <a16:rowId xmlns:a16="http://schemas.microsoft.com/office/drawing/2014/main" val="1196430254"/>
                  </a:ext>
                </a:extLst>
              </a:tr>
              <a:tr h="26398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Выберите правильные ответы на вопрос.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Какие адреса электронной почты записаны неправильно?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а) Марина@gmail.com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б) 12345@yandex.ru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в)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M@rina@rambler.ru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г) sp135@gmail.comm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д) Minsk@mail.ru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15" marR="54915" marT="54915" marB="5491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Илья написал друзьям пять электронных писем, указав следующие адреса электронной почты: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а) 4653@gmail.com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б)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Som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@.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в)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school@yandex:by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г)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Sasha@mail.ry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д)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@.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rambler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Однако часть писем не были отправлены получателям, так как адреса электронной почты были указаны неверно. Укажите, по каким адресам письма не дошли. Почему?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15" marR="54915" marT="54915" marB="54915"/>
                </a:tc>
                <a:extLst>
                  <a:ext uri="{0D108BD9-81ED-4DB2-BD59-A6C34878D82A}">
                    <a16:rowId xmlns:a16="http://schemas.microsoft.com/office/drawing/2014/main" val="3580232557"/>
                  </a:ext>
                </a:extLst>
              </a:tr>
            </a:tbl>
          </a:graphicData>
        </a:graphic>
      </p:graphicFrame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8775" y="4175202"/>
            <a:ext cx="5916359" cy="2435148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390525" y="0"/>
            <a:ext cx="114109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Приведу несколько примеров разработанных мной практико-ориентированных заданий из разных разделов курса информатики.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771605" y="1577459"/>
            <a:ext cx="39068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Тема урока: Электронная почта</a:t>
            </a:r>
          </a:p>
        </p:txBody>
      </p:sp>
    </p:spTree>
    <p:extLst>
      <p:ext uri="{BB962C8B-B14F-4D97-AF65-F5344CB8AC3E}">
        <p14:creationId xmlns:p14="http://schemas.microsoft.com/office/powerpoint/2010/main" val="302100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987457"/>
            <a:ext cx="5545138" cy="500694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62522"/>
              </p:ext>
            </p:extLst>
          </p:nvPr>
        </p:nvGraphicFramePr>
        <p:xfrm>
          <a:off x="684212" y="987457"/>
          <a:ext cx="5547463" cy="47221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45179">
                  <a:extLst>
                    <a:ext uri="{9D8B030D-6E8A-4147-A177-3AD203B41FA5}">
                      <a16:colId xmlns:a16="http://schemas.microsoft.com/office/drawing/2014/main" val="559656715"/>
                    </a:ext>
                  </a:extLst>
                </a:gridCol>
                <a:gridCol w="3302284">
                  <a:extLst>
                    <a:ext uri="{9D8B030D-6E8A-4147-A177-3AD203B41FA5}">
                      <a16:colId xmlns:a16="http://schemas.microsoft.com/office/drawing/2014/main" val="2170595187"/>
                    </a:ext>
                  </a:extLst>
                </a:gridCol>
              </a:tblGrid>
              <a:tr h="7229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Традиционное задание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55" marR="673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Практико-ориентированное задание (</a:t>
                      </a:r>
                      <a:r>
                        <a:rPr lang="ru-RU" sz="160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задание, имеющее </a:t>
                      </a:r>
                      <a:br>
                        <a:rPr lang="ru-RU" sz="160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межпредметный характер)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55" marR="67355" marT="0" marB="0"/>
                </a:tc>
                <a:extLst>
                  <a:ext uri="{0D108BD9-81ED-4DB2-BD59-A6C34878D82A}">
                    <a16:rowId xmlns:a16="http://schemas.microsoft.com/office/drawing/2014/main" val="1034000640"/>
                  </a:ext>
                </a:extLst>
              </a:tr>
              <a:tr h="28917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Настройте показ компьютерной презентации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55" marR="673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Представьте, что вы сотрудник рекламного агентства и заинтересованы в привлечении туристов в вашу местность.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Задача: создать рекламу местности (Пестравка в целом, вашего региона), используя известные возможности работы с программой </a:t>
                      </a:r>
                      <a:r>
                        <a:rPr lang="ru-RU" sz="1600" dirty="0" err="1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Microsoft</a:t>
                      </a:r>
                      <a:r>
                        <a:rPr lang="ru-RU" sz="1600" dirty="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Power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Point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Преподаватель заранее готовит папку, которая содержит необходимую информацию: фотографии, рисунки, текстовую информацию, музыку.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55" marR="67355" marT="0" marB="0"/>
                </a:tc>
                <a:extLst>
                  <a:ext uri="{0D108BD9-81ED-4DB2-BD59-A6C34878D82A}">
                    <a16:rowId xmlns:a16="http://schemas.microsoft.com/office/drawing/2014/main" val="3823364104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272118"/>
              </p:ext>
            </p:extLst>
          </p:nvPr>
        </p:nvGraphicFramePr>
        <p:xfrm>
          <a:off x="676275" y="1028700"/>
          <a:ext cx="5553075" cy="4705350"/>
        </p:xfrm>
        <a:graphic>
          <a:graphicData uri="http://schemas.openxmlformats.org/drawingml/2006/table">
            <a:tbl>
              <a:tblPr/>
              <a:tblGrid>
                <a:gridCol w="5553075">
                  <a:extLst>
                    <a:ext uri="{9D8B030D-6E8A-4147-A177-3AD203B41FA5}">
                      <a16:colId xmlns:a16="http://schemas.microsoft.com/office/drawing/2014/main" val="3582660122"/>
                    </a:ext>
                  </a:extLst>
                </a:gridCol>
              </a:tblGrid>
              <a:tr h="470535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6204145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276350" y="122020"/>
            <a:ext cx="45338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Тема урока: Настройка компьютерной презентации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524626" y="1266557"/>
            <a:ext cx="53721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Возможности программы </a:t>
            </a:r>
            <a:r>
              <a:rPr lang="ru-RU" dirty="0" err="1">
                <a:solidFill>
                  <a:schemeClr val="bg1"/>
                </a:solidFill>
              </a:rPr>
              <a:t>Microsoft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Power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Point</a:t>
            </a:r>
            <a:r>
              <a:rPr lang="ru-RU" dirty="0">
                <a:solidFill>
                  <a:schemeClr val="bg1"/>
                </a:solidFill>
              </a:rPr>
              <a:t> и графических редакторов позволяют использовать практико-ориентированные задания, которые могут быть связаны с будущей профессиональной деятельностью. «Служащие рекламных агентств», «художники-мультипликаторы», «художники-аниматоры», «дизайнеры» – эти роли на уроке никого не оставляют равнодушным. И тематика заданий также может пересекаться с праздничными событиями, или событиями, важными для нашей страны, региона, </a:t>
            </a:r>
            <a:r>
              <a:rPr lang="ru-RU" dirty="0" smtClean="0">
                <a:solidFill>
                  <a:schemeClr val="bg1"/>
                </a:solidFill>
              </a:rPr>
              <a:t>района.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67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34201" y="2543175"/>
            <a:ext cx="5105400" cy="111442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урока: Программное обеспечение. Классификация программного обеспечения. Вредоносные программы и способы защиты от них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6339936"/>
              </p:ext>
            </p:extLst>
          </p:nvPr>
        </p:nvGraphicFramePr>
        <p:xfrm>
          <a:off x="381000" y="1447800"/>
          <a:ext cx="6153150" cy="51244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6988">
                  <a:extLst>
                    <a:ext uri="{9D8B030D-6E8A-4147-A177-3AD203B41FA5}">
                      <a16:colId xmlns:a16="http://schemas.microsoft.com/office/drawing/2014/main" val="595095542"/>
                    </a:ext>
                  </a:extLst>
                </a:gridCol>
                <a:gridCol w="3026162">
                  <a:extLst>
                    <a:ext uri="{9D8B030D-6E8A-4147-A177-3AD203B41FA5}">
                      <a16:colId xmlns:a16="http://schemas.microsoft.com/office/drawing/2014/main" val="311534835"/>
                    </a:ext>
                  </a:extLst>
                </a:gridCol>
              </a:tblGrid>
              <a:tr h="11005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Традиционное задание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73" marR="44473" marT="44473" marB="4447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Практико-ориентированное задание (з</a:t>
                      </a:r>
                      <a:r>
                        <a:rPr lang="ru-RU" sz="140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адание, относящееся к личности и к жизни общества в целом)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73" marR="44473" marT="44473" marB="44473"/>
                </a:tc>
                <a:extLst>
                  <a:ext uri="{0D108BD9-81ED-4DB2-BD59-A6C34878D82A}">
                    <a16:rowId xmlns:a16="http://schemas.microsoft.com/office/drawing/2014/main" val="2285200454"/>
                  </a:ext>
                </a:extLst>
              </a:tr>
              <a:tr h="40239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Выберите из списка основные признаки появления вредоносных программ и дополните полученный список еще двумя признаками: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а) медленная работа компьютера;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б) привычная работа компьютера;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в) неожиданное значительное увеличение количества файлов на диске;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г) неправильная работа ранее успешно функционирующих программ;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д) получение по электронной почте неожиданных сообщений;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е) частое зависание операционной системы.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73" marR="44473" marT="44473" marB="44473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Маша, работая на своем компьютере, заметила, что в последнее время происходит частое зависание операционной системы, на диске неожиданно значительно увеличилось количество файлов, ранее успешно работающие программы стали давать сбои.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чем может быть причина такого «поведения» компьютера?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Стоит ли Маше волноваться по этому поводу?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Какие действия Маша должна предпринять в первую очередь?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73" marR="44473" marT="44473" marB="44473"/>
                </a:tc>
                <a:extLst>
                  <a:ext uri="{0D108BD9-81ED-4DB2-BD59-A6C34878D82A}">
                    <a16:rowId xmlns:a16="http://schemas.microsoft.com/office/drawing/2014/main" val="2927210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4706054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163</TotalTime>
  <Words>1235</Words>
  <Application>Microsoft Office PowerPoint</Application>
  <PresentationFormat>Широкоэкранный</PresentationFormat>
  <Paragraphs>96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Century Gothic</vt:lpstr>
      <vt:lpstr>Times New Roman</vt:lpstr>
      <vt:lpstr>Wingdings 3</vt:lpstr>
      <vt:lpstr>Сектор</vt:lpstr>
      <vt:lpstr>Задания Практико-ориентированного характера на уроках информатики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Практико-ориентированные задачи в информатике</dc:title>
  <dc:creator>HP</dc:creator>
  <cp:lastModifiedBy>Оксана</cp:lastModifiedBy>
  <cp:revision>18</cp:revision>
  <dcterms:created xsi:type="dcterms:W3CDTF">2018-03-13T11:03:36Z</dcterms:created>
  <dcterms:modified xsi:type="dcterms:W3CDTF">2024-12-03T06:00:49Z</dcterms:modified>
</cp:coreProperties>
</file>