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aleway" pitchFamily="2" charset="-52"/>
      <p:regular r:id="rId15"/>
      <p:bold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Medium" panose="02000000000000000000" pitchFamily="2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78753" y="2008182"/>
            <a:ext cx="11698014" cy="3747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3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Формирование коммуникативной компетентности в процессе профессиональной подготовки обучающихся по специальности 39.02.01 Социальная работа</a:t>
            </a:r>
            <a:endParaRPr lang="ru-RU" sz="3200" dirty="0">
              <a:solidFill>
                <a:srgbClr val="1B1B27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  <a:p>
            <a:pPr marL="0" indent="0" algn="ctr">
              <a:lnSpc>
                <a:spcPts val="5450"/>
              </a:lnSpc>
              <a:buNone/>
            </a:pPr>
            <a:r>
              <a:rPr lang="ru-RU" sz="3200" dirty="0">
                <a:solidFill>
                  <a:srgbClr val="1B1B27"/>
                </a:solidFill>
                <a:latin typeface="Raleway" pitchFamily="2" charset="-52"/>
              </a:rPr>
              <a:t>(</a:t>
            </a:r>
            <a:r>
              <a:rPr lang="ru-RU" sz="3200" dirty="0">
                <a:effectLst/>
                <a:latin typeface="Raleway" pitchFamily="2" charset="-52"/>
                <a:ea typeface="Calibri" panose="020F0502020204030204" pitchFamily="34" charset="0"/>
              </a:rPr>
              <a:t>при изучении МДК 05.02 Инновационная деятельность специалиста по социальной работе</a:t>
            </a:r>
            <a:r>
              <a:rPr lang="ru-RU" sz="3200" dirty="0">
                <a:solidFill>
                  <a:srgbClr val="1B1B27"/>
                </a:solidFill>
                <a:latin typeface="Raleway" pitchFamily="2" charset="-52"/>
              </a:rPr>
              <a:t>)</a:t>
            </a:r>
            <a:endParaRPr lang="en-US" sz="3200" dirty="0">
              <a:latin typeface="Raleway" pitchFamily="2" charset="-52"/>
            </a:endParaRPr>
          </a:p>
        </p:txBody>
      </p:sp>
      <p:sp>
        <p:nvSpPr>
          <p:cNvPr id="6" name="Text 3"/>
          <p:cNvSpPr/>
          <p:nvPr/>
        </p:nvSpPr>
        <p:spPr>
          <a:xfrm>
            <a:off x="6115050" y="7352109"/>
            <a:ext cx="127635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АС</a:t>
            </a:r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B76C2-6CB2-4448-95B9-1ABC2FF60D33}"/>
              </a:ext>
            </a:extLst>
          </p:cNvPr>
          <p:cNvSpPr txBox="1"/>
          <p:nvPr/>
        </p:nvSpPr>
        <p:spPr>
          <a:xfrm>
            <a:off x="-504497" y="590024"/>
            <a:ext cx="15322242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Raleway" pitchFamily="2" charset="-52"/>
                <a:cs typeface="Times New Roman" panose="02020603050405020304" pitchFamily="18" charset="0"/>
              </a:rPr>
              <a:t>Г</a:t>
            </a:r>
            <a:r>
              <a:rPr lang="ru-RU" b="1" i="0" dirty="0">
                <a:effectLst/>
                <a:latin typeface="Raleway" pitchFamily="2" charset="-52"/>
                <a:cs typeface="Times New Roman" panose="02020603050405020304" pitchFamily="18" charset="0"/>
              </a:rPr>
              <a:t>осударственное бюджетное профессиональное образовательное учреждение </a:t>
            </a:r>
            <a:br>
              <a:rPr lang="ru-RU" b="1" i="0" dirty="0">
                <a:effectLst/>
                <a:latin typeface="Raleway" pitchFamily="2" charset="-52"/>
                <a:cs typeface="Times New Roman" panose="02020603050405020304" pitchFamily="18" charset="0"/>
              </a:rPr>
            </a:br>
            <a:r>
              <a:rPr lang="ru-RU" b="1" i="0" dirty="0">
                <a:effectLst/>
                <a:latin typeface="Raleway" pitchFamily="2" charset="-52"/>
                <a:cs typeface="Times New Roman" panose="02020603050405020304" pitchFamily="18" charset="0"/>
              </a:rPr>
              <a:t>Самарской области </a:t>
            </a:r>
            <a:r>
              <a:rPr lang="ru-RU" b="1" dirty="0">
                <a:latin typeface="Raleway" pitchFamily="2" charset="-52"/>
                <a:cs typeface="Times New Roman" panose="02020603050405020304" pitchFamily="18" charset="0"/>
              </a:rPr>
              <a:t>«Самарский социально-педагогический колледж»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DDF7BB-B52D-43A5-8317-FB943C0C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4" y="403054"/>
            <a:ext cx="1620379" cy="1757038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1B901380-D2B7-4266-A018-7D7FF6509032}"/>
              </a:ext>
            </a:extLst>
          </p:cNvPr>
          <p:cNvSpPr txBox="1">
            <a:spLocks/>
          </p:cNvSpPr>
          <p:nvPr/>
        </p:nvSpPr>
        <p:spPr>
          <a:xfrm>
            <a:off x="5666767" y="6217203"/>
            <a:ext cx="8791575" cy="127733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>
                <a:latin typeface="Raleway" pitchFamily="2" charset="-52"/>
                <a:cs typeface="Times New Roman" panose="02020603050405020304" pitchFamily="18" charset="0"/>
              </a:rPr>
              <a:t>Преподаватель: </a:t>
            </a:r>
          </a:p>
          <a:p>
            <a:pPr marL="0" indent="0" algn="r">
              <a:buNone/>
            </a:pPr>
            <a:r>
              <a:rPr lang="ru-RU" dirty="0">
                <a:latin typeface="Raleway" pitchFamily="2" charset="-52"/>
                <a:cs typeface="Times New Roman" panose="02020603050405020304" pitchFamily="18" charset="0"/>
              </a:rPr>
              <a:t>Сидорова Алла Дмитриевна</a:t>
            </a:r>
          </a:p>
          <a:p>
            <a:pPr marL="0" indent="0" algn="r">
              <a:buNone/>
            </a:pPr>
            <a:r>
              <a:rPr lang="ru-RU" dirty="0">
                <a:latin typeface="Raleway" pitchFamily="2" charset="-52"/>
                <a:cs typeface="Times New Roman" panose="02020603050405020304" pitchFamily="18" charset="0"/>
              </a:rPr>
              <a:t>+79372110831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110739-F343-40CE-BCFD-A891BCC01B97}"/>
              </a:ext>
            </a:extLst>
          </p:cNvPr>
          <p:cNvSpPr/>
          <p:nvPr/>
        </p:nvSpPr>
        <p:spPr>
          <a:xfrm>
            <a:off x="12418828" y="7517219"/>
            <a:ext cx="2115879" cy="627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8300" y="824270"/>
            <a:ext cx="13253799" cy="1229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0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Развитие коммуникативных способностей: </a:t>
            </a:r>
            <a:br>
              <a:rPr lang="ru-RU" sz="38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</a:br>
            <a:r>
              <a:rPr lang="en-US" sz="38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основа профессиональной подготовки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688300" y="2446734"/>
            <a:ext cx="13253799" cy="157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Развитие способности к эффективной коммуникации с различными группами населения является фундаментальным компонентом профессиональной подготовки будущих специалистов по социальной работе. Именно от их умения строить доверительные отношения с клиентами, а также налаживать взаимодействие с коллегами и различными организациями, зависит эффективность их работы. В основе успешной социальной работы лежит умение понять и верно интерпретировать потребности и проблемы людей, а также найти наиболее эффективные способы оказания помощи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688300" y="4462582"/>
            <a:ext cx="442436" cy="442436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46296" y="4536281"/>
            <a:ext cx="126325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436372" y="4475904"/>
            <a:ext cx="3093482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Понимание потребностей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327309" y="4887873"/>
            <a:ext cx="3647837" cy="2517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Успешная коммуникация позволяет специалисту по социальной работе глубоко понять нужды и проблемы людей, с которыми он работает. Это становится возможным благодаря умению слушать, наблюдать, анализировать и интерпретировать информацию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5171718" y="4462582"/>
            <a:ext cx="442436" cy="442436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316022" y="4536281"/>
            <a:ext cx="153710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6085997" y="4475904"/>
            <a:ext cx="2458403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Развитие доверия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5810726" y="4887873"/>
            <a:ext cx="3647837" cy="157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Эффективное общение помогает установить доверительные отношения с клиентами, что является основой для успешного взаимодействия и оказания помощи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9655135" y="4462582"/>
            <a:ext cx="442436" cy="442436"/>
          </a:xfrm>
          <a:prstGeom prst="roundRect">
            <a:avLst>
              <a:gd name="adj" fmla="val 18670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797534" y="4536281"/>
            <a:ext cx="157520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10472797" y="4474111"/>
            <a:ext cx="3290530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Повышение эффективности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10294144" y="4887873"/>
            <a:ext cx="3647837" cy="2202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Развитые коммуникативные навыки позволяют специалисту более эффективно оказывать помощь, налаживать сотрудничество с коллегами, представлять интересы клиентов и вести переговоры с различными организациями</a:t>
            </a:r>
            <a:endParaRPr lang="en-US" sz="15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2259D4-ACAB-4492-B658-FAFA44798E64}"/>
              </a:ext>
            </a:extLst>
          </p:cNvPr>
          <p:cNvSpPr/>
          <p:nvPr/>
        </p:nvSpPr>
        <p:spPr>
          <a:xfrm>
            <a:off x="12514522" y="7517219"/>
            <a:ext cx="1977656" cy="627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128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601" y="2699623"/>
            <a:ext cx="13391198" cy="1106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5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Специфика профессиональной коммуникации в социальной работе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9601" y="4071461"/>
            <a:ext cx="13391198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Профессиональная коммуникация специалиста по социальной работе предполагает не только передачу информации, но и глубокое понимание индивидуально-психологических особенностей различных социальных групп. Это означает, что будущие специалисты должны освоить не только вербальные (речь), но и невербальные (жесты, мимика, интонация) средства общения, а также уметь использовать различные коммуникативные стратегии в зависимости от контекста взаимодействия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619601" y="5403533"/>
            <a:ext cx="13391198" cy="2342078"/>
          </a:xfrm>
          <a:prstGeom prst="roundRect">
            <a:avLst>
              <a:gd name="adj" fmla="val 317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27221" y="5411152"/>
            <a:ext cx="13374529" cy="51089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805577" y="5524976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Вербальные средства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5267087" y="5524976"/>
            <a:ext cx="409622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Невербальные средства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9724787" y="5524976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Коммуникативные стратегии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27221" y="5922050"/>
            <a:ext cx="13374529" cy="51089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805577" y="6035873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Ясный и понятный язык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267087" y="6035873"/>
            <a:ext cx="409622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Установление зрительного контакта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9724787" y="6035873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Активное слушание</a:t>
            </a:r>
            <a:endParaRPr lang="en-US" sz="1350" dirty="0"/>
          </a:p>
        </p:txBody>
      </p:sp>
      <p:sp>
        <p:nvSpPr>
          <p:cNvPr id="14" name="Shape 11"/>
          <p:cNvSpPr/>
          <p:nvPr/>
        </p:nvSpPr>
        <p:spPr>
          <a:xfrm>
            <a:off x="627221" y="6432947"/>
            <a:ext cx="13374529" cy="51089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05577" y="6546771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Эмпатическое слушание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267087" y="6546771"/>
            <a:ext cx="409622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Открытая поза тела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9724787" y="6546771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Позитивные утверждения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627221" y="6943844"/>
            <a:ext cx="13374529" cy="79414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805577" y="7057668"/>
            <a:ext cx="4100036" cy="56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вопросов для уточнения информации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267087" y="7057668"/>
            <a:ext cx="4096226" cy="566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Умение распознавать и интерпретировать невербальные сигналы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9724787" y="7057668"/>
            <a:ext cx="4100036" cy="283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Конструктивная критика</a:t>
            </a:r>
            <a:endParaRPr lang="en-US" sz="13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1B87B02-84E6-4B54-BB20-8FF0CCF6FE99}"/>
              </a:ext>
            </a:extLst>
          </p:cNvPr>
          <p:cNvSpPr/>
          <p:nvPr/>
        </p:nvSpPr>
        <p:spPr>
          <a:xfrm>
            <a:off x="12514521" y="7859434"/>
            <a:ext cx="2009553" cy="285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5493"/>
            <a:ext cx="124859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Структура коммуникативной компетентности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4790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Структура коммуникативной компетентности включает несколько взаимосвязанных компонентов, которые должны гармонично развиваться для достижения высоких результатов в работе </a:t>
            </a:r>
            <a:r>
              <a:rPr lang="ru-RU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специалиста по социальной работе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921380" y="3455670"/>
            <a:ext cx="33092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Когнитивный компонент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03681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Включает в себя знания о коммуникативных стратегиях, типах общения, особенностях межличностного взаимодействия, а также понимание этических норм и принципов профессиональной коммуникации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173719" y="3455670"/>
            <a:ext cx="37552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Эмоциональный компонент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403681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Отражает способность к эмпатии, умение понимать чувства и эмоции других людей, а также развитые навыки эмоциональной регуляции для продуктивного взаимодействия с различными клиентами в сложных социальных ситуациях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6" y="3455670"/>
            <a:ext cx="36776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Поведенческий компонент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4036814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Представляет собой набор практических навыков взаимодействия, таких как активное слушание, умение задавать вопросы, формулировать четкие сообщения, выражать свои мысли и чувства, вести переговоры и разрешать конфликты</a:t>
            </a:r>
            <a:endParaRPr lang="en-US" sz="17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EC6499-E7A3-4F3A-B84B-25A9AB29F0C2}"/>
              </a:ext>
            </a:extLst>
          </p:cNvPr>
          <p:cNvSpPr/>
          <p:nvPr/>
        </p:nvSpPr>
        <p:spPr>
          <a:xfrm>
            <a:off x="12376298" y="7517219"/>
            <a:ext cx="2115879" cy="627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38069" y="491510"/>
            <a:ext cx="11496318" cy="517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50"/>
              </a:lnSpc>
              <a:buNone/>
            </a:pPr>
            <a:r>
              <a:rPr lang="en-US" sz="32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Развитие коммуникативных умений: технологии и методы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579120" y="1411724"/>
            <a:ext cx="13472160" cy="79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Методика развития коммуникативных умений в процессе профессиональной подготовки обучающихся заочного отделения ГБПОУ Самарской области «Самарский социально-педагогический колледж» предусматривает использование комплекса интерактивных технологий, которые позволяют вовлекать обучающихся в активное обучение, моделировать реальные социальные ситуации и развивать практические навыки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579120" y="2392204"/>
            <a:ext cx="4380428" cy="3080504"/>
          </a:xfrm>
          <a:prstGeom prst="roundRect">
            <a:avLst>
              <a:gd name="adj" fmla="val 225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2293839" y="2534350"/>
            <a:ext cx="2068592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Кейс-стади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52118" y="2922865"/>
            <a:ext cx="4034433" cy="1853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Анализ реальных социальных кейсов позволяет обучающимся изучать многофакторные коммуникативные ситуации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124926" y="2392204"/>
            <a:ext cx="4380428" cy="3080504"/>
          </a:xfrm>
          <a:prstGeom prst="roundRect">
            <a:avLst>
              <a:gd name="adj" fmla="val 225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123384" y="2565202"/>
            <a:ext cx="231231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Тренинговые методики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297924" y="2922865"/>
            <a:ext cx="4034433" cy="1853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Моделирование коммуникативных ситуаций, приближенных к будущей профессиональной деятельности, позволяет обучающимся отработать техники профессионального общения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9670733" y="2392204"/>
            <a:ext cx="4380428" cy="3080504"/>
          </a:xfrm>
          <a:prstGeom prst="roundRect">
            <a:avLst>
              <a:gd name="adj" fmla="val 2256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43730" y="2565202"/>
            <a:ext cx="4034433" cy="516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Моделирование профессиональных ситуаций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843730" y="3181350"/>
            <a:ext cx="4034433" cy="211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Имитация реальных социальных взаимодействий, под контролем опытных педагогов, обеспечивает глубокое погружение обучающихся в профессиональный контекст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79120" y="5638086"/>
            <a:ext cx="6653451" cy="2027634"/>
          </a:xfrm>
          <a:prstGeom prst="roundRect">
            <a:avLst>
              <a:gd name="adj" fmla="val 342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769334" y="5811083"/>
            <a:ext cx="276439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Групповое проектирование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52118" y="6168747"/>
            <a:ext cx="6307455" cy="1059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Формирование командной культуры взаимодействия и развитие проектных коммуникативных компетенций, включая навыки группового принятия решений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7397948" y="5638086"/>
            <a:ext cx="6653451" cy="2027634"/>
          </a:xfrm>
          <a:prstGeom prst="roundRect">
            <a:avLst>
              <a:gd name="adj" fmla="val 3428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282248" y="5774174"/>
            <a:ext cx="2068592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Супервизия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570946" y="6168747"/>
            <a:ext cx="6307455" cy="132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Рефлексивная технология, позволяющая оказывать методическую поддержку начинающим специалистам, корректировать профессиональные коммуникативные дефициты</a:t>
            </a:r>
            <a:endParaRPr lang="en-US" sz="13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F07E156-FB1A-4CBC-8C8D-21C2F5FA83EF}"/>
              </a:ext>
            </a:extLst>
          </p:cNvPr>
          <p:cNvSpPr/>
          <p:nvPr/>
        </p:nvSpPr>
        <p:spPr>
          <a:xfrm>
            <a:off x="12599581" y="7831098"/>
            <a:ext cx="1924493" cy="3427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66057" y="701160"/>
            <a:ext cx="11906726" cy="473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00"/>
              </a:lnSpc>
              <a:buNone/>
            </a:pPr>
            <a:r>
              <a:rPr lang="en-US" sz="29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Критерии сформированности коммуникативной компетентности</a:t>
            </a:r>
            <a:endParaRPr lang="en-US" sz="2950" dirty="0"/>
          </a:p>
        </p:txBody>
      </p:sp>
      <p:sp>
        <p:nvSpPr>
          <p:cNvPr id="3" name="Text 1"/>
          <p:cNvSpPr/>
          <p:nvPr/>
        </p:nvSpPr>
        <p:spPr>
          <a:xfrm>
            <a:off x="530662" y="1639253"/>
            <a:ext cx="13569077" cy="485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Успешное развитие коммуникативной компетентности у будущих специалистов по социальной работе определяется наличием определенных критериев, которые отражают уровень владения необходимыми знаниями, навыками и личностными качествами</a:t>
            </a:r>
            <a:endParaRPr lang="en-US" sz="1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62" y="2295049"/>
            <a:ext cx="379095" cy="37909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0662" y="2825710"/>
            <a:ext cx="3221712" cy="473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Адаптивность коммуникативного поведения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30662" y="3390543"/>
            <a:ext cx="3221712" cy="970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Умение гибко подстраивать свой стиль общения под различные ситуации и собеседников, выбирая наиболее эффективные коммуникативные стратегии</a:t>
            </a:r>
            <a:endParaRPr lang="en-US" sz="11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783" y="2295049"/>
            <a:ext cx="379095" cy="37909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9783" y="2825710"/>
            <a:ext cx="1895475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Толерантность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3979783" y="3153608"/>
            <a:ext cx="3221712" cy="121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Способность принимать и уважать различия в культуре, вероисповедании, ценностях и убеждениях людей, что способствует созданию атмосферы взаимопонимания и доверия</a:t>
            </a:r>
            <a:endParaRPr lang="en-US" sz="11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8905" y="2295049"/>
            <a:ext cx="379095" cy="37909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28905" y="2825710"/>
            <a:ext cx="3221712" cy="473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Способность к конструктивному диалогу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7428905" y="3390543"/>
            <a:ext cx="3221712" cy="121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Умение выстраивать эффективный диалог, где каждая сторона имеет возможность высказать свою точку зрения, что помогает находить взаимовыгодные решения и предотвращать конфликты</a:t>
            </a:r>
            <a:endParaRPr lang="en-US" sz="11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026" y="2295049"/>
            <a:ext cx="379095" cy="37909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78026" y="2825710"/>
            <a:ext cx="3221712" cy="7108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Владение вербальными и невербальными средствами общения</a:t>
            </a:r>
            <a:endParaRPr lang="en-US" sz="1450" dirty="0"/>
          </a:p>
        </p:txBody>
      </p:sp>
      <p:sp>
        <p:nvSpPr>
          <p:cNvPr id="15" name="Text 9"/>
          <p:cNvSpPr/>
          <p:nvPr/>
        </p:nvSpPr>
        <p:spPr>
          <a:xfrm>
            <a:off x="10878026" y="3627477"/>
            <a:ext cx="3221712" cy="970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как словесных, так и невербальных сигналов, таких как мимика, жесты, интонация, для передачи сообщений и создания эффективной коммуникации</a:t>
            </a:r>
            <a:endParaRPr lang="en-US" sz="11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62" y="5058608"/>
            <a:ext cx="379095" cy="379095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30662" y="5589270"/>
            <a:ext cx="3221712" cy="473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Умение предупреждать и разрешать конфликтные ситуации</a:t>
            </a:r>
            <a:endParaRPr lang="en-US" sz="1450" dirty="0"/>
          </a:p>
        </p:txBody>
      </p:sp>
      <p:sp>
        <p:nvSpPr>
          <p:cNvPr id="18" name="Text 11"/>
          <p:cNvSpPr/>
          <p:nvPr/>
        </p:nvSpPr>
        <p:spPr>
          <a:xfrm>
            <a:off x="530662" y="6154103"/>
            <a:ext cx="3221712" cy="1213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Владение эффективными методами предотвращения конфликтов и способами их разрешения, что позволяет сохранять конструктивное взаимодействие и находить решения в </a:t>
            </a:r>
            <a:r>
              <a:rPr lang="en-US" sz="11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сложных</a:t>
            </a: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ситуациях</a:t>
            </a:r>
            <a:endParaRPr lang="en-US" sz="115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9CF60DA-3E41-4AB1-9AC0-BBDDE96F9AA0}"/>
              </a:ext>
            </a:extLst>
          </p:cNvPr>
          <p:cNvSpPr/>
          <p:nvPr/>
        </p:nvSpPr>
        <p:spPr>
          <a:xfrm>
            <a:off x="12514521" y="7517219"/>
            <a:ext cx="2115879" cy="627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2331" y="510421"/>
            <a:ext cx="8039338" cy="986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3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Создание специальной образовательной среды: ключ к успеху</a:t>
            </a:r>
            <a:endParaRPr lang="en-US" sz="3100" dirty="0"/>
          </a:p>
        </p:txBody>
      </p:sp>
      <p:sp>
        <p:nvSpPr>
          <p:cNvPr id="4" name="Text 1"/>
          <p:cNvSpPr/>
          <p:nvPr/>
        </p:nvSpPr>
        <p:spPr>
          <a:xfrm>
            <a:off x="552331" y="1733431"/>
            <a:ext cx="8039338" cy="7575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Результативность развития коммуникативных способностей обеспечивается созданием специальной образовательной среды, которая включает в себя комплексный подход к процессу обучения и направлена на формирование необходимых компетенций</a:t>
            </a: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31" y="2668548"/>
            <a:ext cx="789146" cy="126265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78173" y="2826306"/>
            <a:ext cx="1972866" cy="24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Целевая установка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1578173" y="3167539"/>
            <a:ext cx="7013496" cy="505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Постановка четких целей на формирование коммуникативной компетентности у будущих специалистов по социальной работе</a:t>
            </a:r>
            <a:endParaRPr lang="en-US" sz="1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31" y="3931206"/>
            <a:ext cx="789146" cy="126265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578173" y="4088963"/>
            <a:ext cx="2343983" cy="24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Индивидуальный подход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1578173" y="4430197"/>
            <a:ext cx="7013496" cy="505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Учет индивидуальных особенностей, темпов обучения и уровня развития коммуникативных навыков у </a:t>
            </a:r>
            <a:r>
              <a:rPr lang="en-US" sz="12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каждого</a:t>
            </a: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2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обучающегося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331" y="5193863"/>
            <a:ext cx="789146" cy="126265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578173" y="5351621"/>
            <a:ext cx="5079921" cy="24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Система психолого-педагогического сопровождения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1578173" y="5692854"/>
            <a:ext cx="7013496" cy="505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Обеспечение методической поддержки, консультаций и психологического сопровождения обучающихся в процессе обучения</a:t>
            </a:r>
            <a:endParaRPr lang="en-US" sz="1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31" y="6456521"/>
            <a:ext cx="789146" cy="126265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578173" y="6614279"/>
            <a:ext cx="3905726" cy="24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Мониторинг коммуникативного развития</a:t>
            </a:r>
            <a:endParaRPr lang="en-US" sz="1550" dirty="0"/>
          </a:p>
        </p:txBody>
      </p:sp>
      <p:sp>
        <p:nvSpPr>
          <p:cNvPr id="16" name="Text 9"/>
          <p:cNvSpPr/>
          <p:nvPr/>
        </p:nvSpPr>
        <p:spPr>
          <a:xfrm>
            <a:off x="1578173" y="6955512"/>
            <a:ext cx="7013496" cy="505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Регулярная оценка прогресса в развитии коммуникативных навыков обучающихся, с целью выявления сильных и слабых сторон, а также своевременной коррекции процесса обучения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27A5CCC-D991-4D78-B2B5-8EBD82790728}"/>
              </a:ext>
            </a:extLst>
          </p:cNvPr>
          <p:cNvSpPr/>
          <p:nvPr/>
        </p:nvSpPr>
        <p:spPr>
          <a:xfrm>
            <a:off x="1508373" y="1020136"/>
            <a:ext cx="11906726" cy="473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ru-RU" sz="4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Благодарю за внимание!</a:t>
            </a:r>
            <a:endParaRPr lang="en-US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2210C-CF4F-42F4-BADE-2C5B431BF84C}"/>
              </a:ext>
            </a:extLst>
          </p:cNvPr>
          <p:cNvSpPr txBox="1">
            <a:spLocks/>
          </p:cNvSpPr>
          <p:nvPr/>
        </p:nvSpPr>
        <p:spPr>
          <a:xfrm>
            <a:off x="2508737" y="2156978"/>
            <a:ext cx="9905999" cy="39156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Raleway" pitchFamily="2" charset="-52"/>
                <a:cs typeface="Times New Roman" panose="02020603050405020304" pitchFamily="18" charset="0"/>
              </a:rPr>
              <a:t>Сидорова Алла Дмитриевна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>
                <a:latin typeface="Raleway" pitchFamily="2" charset="-52"/>
                <a:cs typeface="Times New Roman" panose="02020603050405020304" pitchFamily="18" charset="0"/>
              </a:rPr>
              <a:t>(преподаватель ГБПОУ Самарской области «ССПК»)</a:t>
            </a:r>
          </a:p>
          <a:p>
            <a:pPr algn="ctr"/>
            <a:endParaRPr lang="ru-RU" dirty="0">
              <a:latin typeface="Raleway" pitchFamily="2" charset="-52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Raleway" pitchFamily="2" charset="-52"/>
                <a:cs typeface="Times New Roman" panose="02020603050405020304" pitchFamily="18" charset="0"/>
              </a:rPr>
              <a:t>all_sid@bk.ru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Raleway" pitchFamily="2" charset="-52"/>
                <a:cs typeface="Times New Roman" panose="02020603050405020304" pitchFamily="18" charset="0"/>
              </a:rPr>
              <a:t>+79372110831</a:t>
            </a:r>
            <a:endParaRPr lang="ru-RU" dirty="0">
              <a:latin typeface="Raleway" pitchFamily="2" charset="-52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7EFEB8-F0C2-4807-AD83-58D8380F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593" y="6307240"/>
            <a:ext cx="1801762" cy="18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845</Words>
  <Application>Microsoft Office PowerPoint</Application>
  <PresentationFormat>Произвольный</PresentationFormat>
  <Paragraphs>88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Roboto Medium</vt:lpstr>
      <vt:lpstr>Raleway</vt:lpstr>
      <vt:lpstr>Arial</vt:lpstr>
      <vt:lpstr>Times New Roman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Автор</cp:lastModifiedBy>
  <cp:revision>9</cp:revision>
  <dcterms:created xsi:type="dcterms:W3CDTF">2024-11-27T11:05:09Z</dcterms:created>
  <dcterms:modified xsi:type="dcterms:W3CDTF">2024-12-03T11:40:49Z</dcterms:modified>
</cp:coreProperties>
</file>