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2"/>
  </p:notesMasterIdLst>
  <p:sldIdLst>
    <p:sldId id="256" r:id="rId2"/>
    <p:sldId id="356" r:id="rId3"/>
    <p:sldId id="275" r:id="rId4"/>
    <p:sldId id="258" r:id="rId5"/>
    <p:sldId id="266" r:id="rId6"/>
    <p:sldId id="274" r:id="rId7"/>
    <p:sldId id="270" r:id="rId8"/>
    <p:sldId id="283" r:id="rId9"/>
    <p:sldId id="273" r:id="rId10"/>
    <p:sldId id="295" r:id="rId11"/>
    <p:sldId id="284" r:id="rId12"/>
    <p:sldId id="276" r:id="rId13"/>
    <p:sldId id="259" r:id="rId14"/>
    <p:sldId id="260" r:id="rId15"/>
    <p:sldId id="269" r:id="rId16"/>
    <p:sldId id="261" r:id="rId17"/>
    <p:sldId id="268" r:id="rId18"/>
    <p:sldId id="272" r:id="rId19"/>
    <p:sldId id="280" r:id="rId20"/>
    <p:sldId id="281" r:id="rId21"/>
    <p:sldId id="282" r:id="rId22"/>
    <p:sldId id="277" r:id="rId23"/>
    <p:sldId id="278" r:id="rId24"/>
    <p:sldId id="279" r:id="rId25"/>
    <p:sldId id="285" r:id="rId26"/>
    <p:sldId id="297" r:id="rId27"/>
    <p:sldId id="296" r:id="rId28"/>
    <p:sldId id="298" r:id="rId29"/>
    <p:sldId id="286" r:id="rId30"/>
    <p:sldId id="300" r:id="rId31"/>
    <p:sldId id="357" r:id="rId32"/>
    <p:sldId id="301" r:id="rId33"/>
    <p:sldId id="287" r:id="rId34"/>
    <p:sldId id="302" r:id="rId35"/>
    <p:sldId id="358" r:id="rId36"/>
    <p:sldId id="291" r:id="rId37"/>
    <p:sldId id="304" r:id="rId38"/>
    <p:sldId id="305" r:id="rId39"/>
    <p:sldId id="360" r:id="rId40"/>
    <p:sldId id="294" r:id="rId41"/>
    <p:sldId id="359" r:id="rId42"/>
    <p:sldId id="306" r:id="rId43"/>
    <p:sldId id="361" r:id="rId44"/>
    <p:sldId id="307" r:id="rId45"/>
    <p:sldId id="308" r:id="rId46"/>
    <p:sldId id="309" r:id="rId47"/>
    <p:sldId id="310" r:id="rId48"/>
    <p:sldId id="271" r:id="rId49"/>
    <p:sldId id="311" r:id="rId50"/>
    <p:sldId id="347" r:id="rId51"/>
    <p:sldId id="312" r:id="rId52"/>
    <p:sldId id="350" r:id="rId53"/>
    <p:sldId id="362" r:id="rId54"/>
    <p:sldId id="348" r:id="rId55"/>
    <p:sldId id="351" r:id="rId56"/>
    <p:sldId id="349" r:id="rId57"/>
    <p:sldId id="325" r:id="rId58"/>
    <p:sldId id="338" r:id="rId59"/>
    <p:sldId id="336" r:id="rId60"/>
    <p:sldId id="363" r:id="rId61"/>
    <p:sldId id="343" r:id="rId62"/>
    <p:sldId id="364" r:id="rId63"/>
    <p:sldId id="352" r:id="rId64"/>
    <p:sldId id="397" r:id="rId65"/>
    <p:sldId id="327" r:id="rId66"/>
    <p:sldId id="398" r:id="rId67"/>
    <p:sldId id="368" r:id="rId68"/>
    <p:sldId id="385" r:id="rId69"/>
    <p:sldId id="386" r:id="rId70"/>
    <p:sldId id="387" r:id="rId71"/>
    <p:sldId id="388" r:id="rId72"/>
    <p:sldId id="389" r:id="rId73"/>
    <p:sldId id="390" r:id="rId74"/>
    <p:sldId id="391" r:id="rId75"/>
    <p:sldId id="392" r:id="rId76"/>
    <p:sldId id="393" r:id="rId77"/>
    <p:sldId id="394" r:id="rId78"/>
    <p:sldId id="395" r:id="rId79"/>
    <p:sldId id="396" r:id="rId80"/>
    <p:sldId id="316" r:id="rId81"/>
    <p:sldId id="354" r:id="rId82"/>
    <p:sldId id="369" r:id="rId83"/>
    <p:sldId id="370" r:id="rId84"/>
    <p:sldId id="371" r:id="rId85"/>
    <p:sldId id="372" r:id="rId86"/>
    <p:sldId id="373" r:id="rId87"/>
    <p:sldId id="374" r:id="rId88"/>
    <p:sldId id="375" r:id="rId89"/>
    <p:sldId id="376" r:id="rId90"/>
    <p:sldId id="377" r:id="rId91"/>
    <p:sldId id="378" r:id="rId92"/>
    <p:sldId id="379" r:id="rId93"/>
    <p:sldId id="380" r:id="rId94"/>
    <p:sldId id="381" r:id="rId95"/>
    <p:sldId id="382" r:id="rId96"/>
    <p:sldId id="383" r:id="rId97"/>
    <p:sldId id="384" r:id="rId98"/>
    <p:sldId id="333" r:id="rId99"/>
    <p:sldId id="400" r:id="rId100"/>
    <p:sldId id="401" r:id="rId101"/>
    <p:sldId id="402" r:id="rId102"/>
    <p:sldId id="403" r:id="rId103"/>
    <p:sldId id="404" r:id="rId104"/>
    <p:sldId id="405" r:id="rId105"/>
    <p:sldId id="406" r:id="rId106"/>
    <p:sldId id="407" r:id="rId107"/>
    <p:sldId id="408" r:id="rId108"/>
    <p:sldId id="410" r:id="rId109"/>
    <p:sldId id="411" r:id="rId110"/>
    <p:sldId id="412" r:id="rId111"/>
    <p:sldId id="413" r:id="rId112"/>
    <p:sldId id="414" r:id="rId113"/>
    <p:sldId id="415" r:id="rId114"/>
    <p:sldId id="416" r:id="rId115"/>
    <p:sldId id="417" r:id="rId116"/>
    <p:sldId id="418" r:id="rId117"/>
    <p:sldId id="419" r:id="rId118"/>
    <p:sldId id="420" r:id="rId119"/>
    <p:sldId id="421" r:id="rId120"/>
    <p:sldId id="422" r:id="rId121"/>
    <p:sldId id="423" r:id="rId122"/>
    <p:sldId id="424" r:id="rId123"/>
    <p:sldId id="425" r:id="rId124"/>
    <p:sldId id="426" r:id="rId125"/>
    <p:sldId id="427" r:id="rId126"/>
    <p:sldId id="428" r:id="rId127"/>
    <p:sldId id="429" r:id="rId128"/>
    <p:sldId id="430" r:id="rId129"/>
    <p:sldId id="431" r:id="rId130"/>
    <p:sldId id="432" r:id="rId131"/>
    <p:sldId id="433" r:id="rId132"/>
    <p:sldId id="434" r:id="rId133"/>
    <p:sldId id="435" r:id="rId134"/>
    <p:sldId id="436" r:id="rId135"/>
    <p:sldId id="437" r:id="rId136"/>
    <p:sldId id="438" r:id="rId137"/>
    <p:sldId id="439" r:id="rId138"/>
    <p:sldId id="399" r:id="rId139"/>
    <p:sldId id="441" r:id="rId140"/>
    <p:sldId id="440" r:id="rId141"/>
    <p:sldId id="442" r:id="rId142"/>
    <p:sldId id="498" r:id="rId143"/>
    <p:sldId id="443" r:id="rId144"/>
    <p:sldId id="444" r:id="rId145"/>
    <p:sldId id="445" r:id="rId146"/>
    <p:sldId id="447" r:id="rId147"/>
    <p:sldId id="448" r:id="rId148"/>
    <p:sldId id="449" r:id="rId149"/>
    <p:sldId id="450" r:id="rId150"/>
    <p:sldId id="451" r:id="rId151"/>
    <p:sldId id="452" r:id="rId152"/>
    <p:sldId id="465" r:id="rId153"/>
    <p:sldId id="466" r:id="rId154"/>
    <p:sldId id="467" r:id="rId155"/>
    <p:sldId id="468" r:id="rId156"/>
    <p:sldId id="477" r:id="rId157"/>
    <p:sldId id="476" r:id="rId158"/>
    <p:sldId id="499" r:id="rId159"/>
    <p:sldId id="478" r:id="rId160"/>
    <p:sldId id="479" r:id="rId161"/>
    <p:sldId id="480" r:id="rId162"/>
    <p:sldId id="481" r:id="rId163"/>
    <p:sldId id="482" r:id="rId164"/>
    <p:sldId id="500" r:id="rId165"/>
    <p:sldId id="501" r:id="rId166"/>
    <p:sldId id="502" r:id="rId167"/>
    <p:sldId id="503" r:id="rId168"/>
    <p:sldId id="504" r:id="rId169"/>
    <p:sldId id="505" r:id="rId170"/>
    <p:sldId id="506" r:id="rId17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5" autoAdjust="0"/>
    <p:restoredTop sz="94660"/>
  </p:normalViewPr>
  <p:slideViewPr>
    <p:cSldViewPr>
      <p:cViewPr>
        <p:scale>
          <a:sx n="63" d="100"/>
          <a:sy n="63" d="100"/>
        </p:scale>
        <p:origin x="-159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layout/>
      <c:overlay val="0"/>
    </c:title>
    <c:autoTitleDeleted val="0"/>
    <c:view3D>
      <c:rotX val="75"/>
      <c:rotY val="1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1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4A9-48ED-8B29-181AA2BF5E6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4A9-48ED-8B29-181AA2BF5E6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4A9-48ED-8B29-181AA2BF5E6D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A9-48ED-8B29-181AA2BF5E6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39524-94A9-47AA-B870-F4382E6A8EB0}" type="doc">
      <dgm:prSet loTypeId="urn:microsoft.com/office/officeart/2005/8/layout/radial5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163C1B-1B2C-42B7-9089-94353076AC55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1ХЕ</a:t>
          </a:r>
        </a:p>
      </dgm:t>
    </dgm:pt>
    <dgm:pt modelId="{5B97F352-402A-4C81-8040-3DC9112DE753}" type="parTrans" cxnId="{AE992190-3290-436F-A841-83C5EA636740}">
      <dgm:prSet/>
      <dgm:spPr/>
      <dgm:t>
        <a:bodyPr/>
        <a:lstStyle/>
        <a:p>
          <a:endParaRPr lang="ru-RU"/>
        </a:p>
      </dgm:t>
    </dgm:pt>
    <dgm:pt modelId="{1D5FCFD8-C6BE-4CB3-AF22-58B772DA944D}" type="sibTrans" cxnId="{AE992190-3290-436F-A841-83C5EA636740}">
      <dgm:prSet/>
      <dgm:spPr/>
      <dgm:t>
        <a:bodyPr/>
        <a:lstStyle/>
        <a:p>
          <a:endParaRPr lang="ru-RU"/>
        </a:p>
      </dgm:t>
    </dgm:pt>
    <dgm:pt modelId="{D7C5BF07-62EB-4B22-A11E-248CFD7CEE96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 стакан молока </a:t>
          </a:r>
        </a:p>
      </dgm:t>
    </dgm:pt>
    <dgm:pt modelId="{24AA529E-FDF0-452F-9106-168C6B13B33B}" type="parTrans" cxnId="{AB159824-95D7-413F-A698-19A998579E1D}">
      <dgm:prSet/>
      <dgm:spPr/>
      <dgm:t>
        <a:bodyPr/>
        <a:lstStyle/>
        <a:p>
          <a:endParaRPr lang="ru-RU"/>
        </a:p>
      </dgm:t>
    </dgm:pt>
    <dgm:pt modelId="{36A464BB-5D73-465D-99E7-1B85E2244949}" type="sibTrans" cxnId="{AB159824-95D7-413F-A698-19A998579E1D}">
      <dgm:prSet/>
      <dgm:spPr/>
      <dgm:t>
        <a:bodyPr/>
        <a:lstStyle/>
        <a:p>
          <a:endParaRPr lang="ru-RU"/>
        </a:p>
      </dgm:t>
    </dgm:pt>
    <dgm:pt modelId="{D4E15C3C-D714-439A-A216-191346B96743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картофелина</a:t>
          </a:r>
        </a:p>
      </dgm:t>
    </dgm:pt>
    <dgm:pt modelId="{EDBBC250-3D2E-437D-9BEE-B5CB228CC27F}" type="parTrans" cxnId="{66611919-DC1E-4BF4-B102-47E3C7FA4F0D}">
      <dgm:prSet/>
      <dgm:spPr/>
      <dgm:t>
        <a:bodyPr/>
        <a:lstStyle/>
        <a:p>
          <a:endParaRPr lang="ru-RU"/>
        </a:p>
      </dgm:t>
    </dgm:pt>
    <dgm:pt modelId="{73850620-10EA-4119-8422-848317CDCC0A}" type="sibTrans" cxnId="{66611919-DC1E-4BF4-B102-47E3C7FA4F0D}">
      <dgm:prSet/>
      <dgm:spPr/>
      <dgm:t>
        <a:bodyPr/>
        <a:lstStyle/>
        <a:p>
          <a:endParaRPr lang="ru-RU"/>
        </a:p>
      </dgm:t>
    </dgm:pt>
    <dgm:pt modelId="{0A44CB0C-D4D2-478F-BA5B-A1B3EA1643F0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Половина банана </a:t>
          </a:r>
        </a:p>
      </dgm:t>
    </dgm:pt>
    <dgm:pt modelId="{31D3A80C-D4DF-4E0E-8AEF-F0DF3BB127BC}" type="parTrans" cxnId="{C33327BD-2301-42EF-972B-5E817C1BD6A8}">
      <dgm:prSet/>
      <dgm:spPr/>
      <dgm:t>
        <a:bodyPr/>
        <a:lstStyle/>
        <a:p>
          <a:endParaRPr lang="ru-RU"/>
        </a:p>
      </dgm:t>
    </dgm:pt>
    <dgm:pt modelId="{1EE662A2-A2A3-43DD-A022-808C715017D1}" type="sibTrans" cxnId="{C33327BD-2301-42EF-972B-5E817C1BD6A8}">
      <dgm:prSet/>
      <dgm:spPr/>
      <dgm:t>
        <a:bodyPr/>
        <a:lstStyle/>
        <a:p>
          <a:endParaRPr lang="ru-RU"/>
        </a:p>
      </dgm:t>
    </dgm:pt>
    <dgm:pt modelId="{F98585A8-8C74-4281-8953-03DDD7FC22C6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среднее яблоко</a:t>
          </a:r>
        </a:p>
      </dgm:t>
    </dgm:pt>
    <dgm:pt modelId="{C45CCB90-AFBA-4507-AC08-C3F56694BC31}" type="parTrans" cxnId="{F15D316D-28B8-4663-9289-314D6275E703}">
      <dgm:prSet/>
      <dgm:spPr/>
      <dgm:t>
        <a:bodyPr/>
        <a:lstStyle/>
        <a:p>
          <a:endParaRPr lang="ru-RU"/>
        </a:p>
      </dgm:t>
    </dgm:pt>
    <dgm:pt modelId="{647B8B8A-F8D2-4130-80E7-02AC12F2CEB0}" type="sibTrans" cxnId="{F15D316D-28B8-4663-9289-314D6275E703}">
      <dgm:prSet/>
      <dgm:spPr/>
      <dgm:t>
        <a:bodyPr/>
        <a:lstStyle/>
        <a:p>
          <a:endParaRPr lang="ru-RU"/>
        </a:p>
      </dgm:t>
    </dgm:pt>
    <dgm:pt modelId="{34867E01-1CB0-4A11-9FB3-82ECAC8D0F37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столовые ложки каши </a:t>
          </a:r>
        </a:p>
      </dgm:t>
    </dgm:pt>
    <dgm:pt modelId="{205481DB-41B7-4229-A11A-3339B7DA5EE9}" type="parTrans" cxnId="{3730B563-C12F-4EC0-B2C5-7CC397EE8341}">
      <dgm:prSet/>
      <dgm:spPr/>
      <dgm:t>
        <a:bodyPr/>
        <a:lstStyle/>
        <a:p>
          <a:endParaRPr lang="ru-RU"/>
        </a:p>
      </dgm:t>
    </dgm:pt>
    <dgm:pt modelId="{4BCB821F-A71A-416F-9C68-EA1BB0127311}" type="sibTrans" cxnId="{3730B563-C12F-4EC0-B2C5-7CC397EE8341}">
      <dgm:prSet/>
      <dgm:spPr/>
      <dgm:t>
        <a:bodyPr/>
        <a:lstStyle/>
        <a:p>
          <a:endParaRPr lang="ru-RU"/>
        </a:p>
      </dgm:t>
    </dgm:pt>
    <dgm:pt modelId="{73030513-5D3A-4D33-AC64-D63FEE68FC7D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кусок хлеба</a:t>
          </a:r>
        </a:p>
      </dgm:t>
    </dgm:pt>
    <dgm:pt modelId="{6733C4BF-D6AE-4F16-A516-3FC6AC5DB07F}" type="parTrans" cxnId="{BE8A2709-62CB-44CE-8D52-62D7B245FD28}">
      <dgm:prSet/>
      <dgm:spPr/>
      <dgm:t>
        <a:bodyPr/>
        <a:lstStyle/>
        <a:p>
          <a:endParaRPr lang="ru-RU"/>
        </a:p>
      </dgm:t>
    </dgm:pt>
    <dgm:pt modelId="{B06AA44C-471F-4C6D-8408-6DD90C0EE603}" type="sibTrans" cxnId="{BE8A2709-62CB-44CE-8D52-62D7B245FD28}">
      <dgm:prSet/>
      <dgm:spPr/>
      <dgm:t>
        <a:bodyPr/>
        <a:lstStyle/>
        <a:p>
          <a:endParaRPr lang="ru-RU"/>
        </a:p>
      </dgm:t>
    </dgm:pt>
    <dgm:pt modelId="{43D0B44D-1D9E-4817-9E5E-D49991285634}" type="pres">
      <dgm:prSet presAssocID="{EBA39524-94A9-47AA-B870-F4382E6A8EB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2C62C2-8A74-4928-8AE3-0453E0CDA0C0}" type="pres">
      <dgm:prSet presAssocID="{1B163C1B-1B2C-42B7-9089-94353076AC55}" presName="centerShape" presStyleLbl="node0" presStyleIdx="0" presStyleCnt="1" custScaleX="126955" custScaleY="126500" custLinFactNeighborX="-2702" custLinFactNeighborY="-749"/>
      <dgm:spPr/>
      <dgm:t>
        <a:bodyPr/>
        <a:lstStyle/>
        <a:p>
          <a:endParaRPr lang="ru-RU"/>
        </a:p>
      </dgm:t>
    </dgm:pt>
    <dgm:pt modelId="{0947A969-877E-4A98-9345-4B32CDD822F3}" type="pres">
      <dgm:prSet presAssocID="{24AA529E-FDF0-452F-9106-168C6B13B33B}" presName="parTrans" presStyleLbl="sibTrans2D1" presStyleIdx="0" presStyleCnt="6" custLinFactNeighborX="16639" custLinFactNeighborY="-2654"/>
      <dgm:spPr/>
      <dgm:t>
        <a:bodyPr/>
        <a:lstStyle/>
        <a:p>
          <a:endParaRPr lang="ru-RU"/>
        </a:p>
      </dgm:t>
    </dgm:pt>
    <dgm:pt modelId="{0B9EB73B-03F6-42AA-946D-17711E90614B}" type="pres">
      <dgm:prSet presAssocID="{24AA529E-FDF0-452F-9106-168C6B13B33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2B8BA041-D3FB-44CA-AED1-C43BF3045F06}" type="pres">
      <dgm:prSet presAssocID="{D7C5BF07-62EB-4B22-A11E-248CFD7CEE96}" presName="node" presStyleLbl="node1" presStyleIdx="0" presStyleCnt="6" custScaleX="215293" custScaleY="71325" custRadScaleRad="176282" custRadScaleInc="227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1DFA2-142D-4E0C-A1F2-872E6047512B}" type="pres">
      <dgm:prSet presAssocID="{EDBBC250-3D2E-437D-9BEE-B5CB228CC27F}" presName="parTrans" presStyleLbl="sibTrans2D1" presStyleIdx="1" presStyleCnt="6"/>
      <dgm:spPr/>
      <dgm:t>
        <a:bodyPr/>
        <a:lstStyle/>
        <a:p>
          <a:endParaRPr lang="ru-RU"/>
        </a:p>
      </dgm:t>
    </dgm:pt>
    <dgm:pt modelId="{A23D28CC-0071-47EA-9F22-A52D14C70ED6}" type="pres">
      <dgm:prSet presAssocID="{EDBBC250-3D2E-437D-9BEE-B5CB228CC27F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1CDF1D2-599F-4B9F-8AEE-FBD1C03EFCEB}" type="pres">
      <dgm:prSet presAssocID="{D4E15C3C-D714-439A-A216-191346B96743}" presName="node" presStyleLbl="node1" presStyleIdx="1" presStyleCnt="6" custScaleX="225811" custScaleY="77118" custRadScaleRad="157641" custRadScaleInc="97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C863C-450A-4474-895C-39B13B766C50}" type="pres">
      <dgm:prSet presAssocID="{31D3A80C-D4DF-4E0E-8AEF-F0DF3BB127BC}" presName="parTrans" presStyleLbl="sibTrans2D1" presStyleIdx="2" presStyleCnt="6"/>
      <dgm:spPr/>
      <dgm:t>
        <a:bodyPr/>
        <a:lstStyle/>
        <a:p>
          <a:endParaRPr lang="ru-RU"/>
        </a:p>
      </dgm:t>
    </dgm:pt>
    <dgm:pt modelId="{FA71B13C-BB71-4A4D-B0E8-78B7F0908BF3}" type="pres">
      <dgm:prSet presAssocID="{31D3A80C-D4DF-4E0E-8AEF-F0DF3BB127BC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94031BFF-720B-4BEC-AA2E-F547F50D66CF}" type="pres">
      <dgm:prSet presAssocID="{0A44CB0C-D4D2-478F-BA5B-A1B3EA1643F0}" presName="node" presStyleLbl="node1" presStyleIdx="2" presStyleCnt="6" custScaleX="219580" custScaleY="83613" custRadScaleRad="179676" custRadScaleInc="-22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FBFBF-5B74-4332-A56E-3706DFC363D6}" type="pres">
      <dgm:prSet presAssocID="{C45CCB90-AFBA-4507-AC08-C3F56694BC31}" presName="parTrans" presStyleLbl="sibTrans2D1" presStyleIdx="3" presStyleCnt="6"/>
      <dgm:spPr/>
      <dgm:t>
        <a:bodyPr/>
        <a:lstStyle/>
        <a:p>
          <a:endParaRPr lang="ru-RU"/>
        </a:p>
      </dgm:t>
    </dgm:pt>
    <dgm:pt modelId="{363D5C81-6FDB-47D1-9A07-48E7D5452306}" type="pres">
      <dgm:prSet presAssocID="{C45CCB90-AFBA-4507-AC08-C3F56694BC31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7E27A1C1-907E-433D-BE9C-63F0B544977F}" type="pres">
      <dgm:prSet presAssocID="{F98585A8-8C74-4281-8953-03DDD7FC22C6}" presName="node" presStyleLbl="node1" presStyleIdx="3" presStyleCnt="6" custScaleX="200360" custScaleY="72956" custRadScaleRad="187456" custRadScaleInc="225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9BFE0-B471-4E13-9553-323F510798F9}" type="pres">
      <dgm:prSet presAssocID="{205481DB-41B7-4229-A11A-3339B7DA5EE9}" presName="parTrans" presStyleLbl="sibTrans2D1" presStyleIdx="4" presStyleCnt="6"/>
      <dgm:spPr/>
      <dgm:t>
        <a:bodyPr/>
        <a:lstStyle/>
        <a:p>
          <a:endParaRPr lang="ru-RU"/>
        </a:p>
      </dgm:t>
    </dgm:pt>
    <dgm:pt modelId="{6DD7E92A-D09A-4DDC-8B82-216CBC205CA3}" type="pres">
      <dgm:prSet presAssocID="{205481DB-41B7-4229-A11A-3339B7DA5EE9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FDE80DE6-E039-42DB-8F15-916ECF9687AE}" type="pres">
      <dgm:prSet presAssocID="{34867E01-1CB0-4A11-9FB3-82ECAC8D0F37}" presName="node" presStyleLbl="node1" presStyleIdx="4" presStyleCnt="6" custScaleX="198272" custScaleY="74443" custRadScaleRad="165036" custRadScaleInc="95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3563B-3441-4F78-893A-C1B9E04DCD03}" type="pres">
      <dgm:prSet presAssocID="{6733C4BF-D6AE-4F16-A516-3FC6AC5DB07F}" presName="parTrans" presStyleLbl="sibTrans2D1" presStyleIdx="5" presStyleCnt="6"/>
      <dgm:spPr/>
      <dgm:t>
        <a:bodyPr/>
        <a:lstStyle/>
        <a:p>
          <a:endParaRPr lang="ru-RU"/>
        </a:p>
      </dgm:t>
    </dgm:pt>
    <dgm:pt modelId="{BFC3F79A-1D62-47E7-B616-615ABFC46815}" type="pres">
      <dgm:prSet presAssocID="{6733C4BF-D6AE-4F16-A516-3FC6AC5DB07F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5DE42BB6-0146-4C17-89B9-2AC4F015780C}" type="pres">
      <dgm:prSet presAssocID="{73030513-5D3A-4D33-AC64-D63FEE68FC7D}" presName="node" presStyleLbl="node1" presStyleIdx="5" presStyleCnt="6" custScaleX="198293" custScaleY="78754" custRadScaleRad="182298" custRadScaleInc="-30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80C0F-9188-45EA-AA8B-923734304FA2}" type="presOf" srcId="{C45CCB90-AFBA-4507-AC08-C3F56694BC31}" destId="{18EFBFBF-5B74-4332-A56E-3706DFC363D6}" srcOrd="0" destOrd="0" presId="urn:microsoft.com/office/officeart/2005/8/layout/radial5"/>
    <dgm:cxn modelId="{F15D316D-28B8-4663-9289-314D6275E703}" srcId="{1B163C1B-1B2C-42B7-9089-94353076AC55}" destId="{F98585A8-8C74-4281-8953-03DDD7FC22C6}" srcOrd="3" destOrd="0" parTransId="{C45CCB90-AFBA-4507-AC08-C3F56694BC31}" sibTransId="{647B8B8A-F8D2-4130-80E7-02AC12F2CEB0}"/>
    <dgm:cxn modelId="{A68DAD7B-9336-4AF3-90AE-DC1AE2E2C09D}" type="presOf" srcId="{D7C5BF07-62EB-4B22-A11E-248CFD7CEE96}" destId="{2B8BA041-D3FB-44CA-AED1-C43BF3045F06}" srcOrd="0" destOrd="0" presId="urn:microsoft.com/office/officeart/2005/8/layout/radial5"/>
    <dgm:cxn modelId="{AB159824-95D7-413F-A698-19A998579E1D}" srcId="{1B163C1B-1B2C-42B7-9089-94353076AC55}" destId="{D7C5BF07-62EB-4B22-A11E-248CFD7CEE96}" srcOrd="0" destOrd="0" parTransId="{24AA529E-FDF0-452F-9106-168C6B13B33B}" sibTransId="{36A464BB-5D73-465D-99E7-1B85E2244949}"/>
    <dgm:cxn modelId="{DF5514A4-9D2C-46FF-B7CF-E1E1D68AB709}" type="presOf" srcId="{205481DB-41B7-4229-A11A-3339B7DA5EE9}" destId="{6C09BFE0-B471-4E13-9553-323F510798F9}" srcOrd="0" destOrd="0" presId="urn:microsoft.com/office/officeart/2005/8/layout/radial5"/>
    <dgm:cxn modelId="{2092D3E0-DE77-4FB6-B1BF-DB920A2170DE}" type="presOf" srcId="{34867E01-1CB0-4A11-9FB3-82ECAC8D0F37}" destId="{FDE80DE6-E039-42DB-8F15-916ECF9687AE}" srcOrd="0" destOrd="0" presId="urn:microsoft.com/office/officeart/2005/8/layout/radial5"/>
    <dgm:cxn modelId="{804CD3C1-657D-40BE-B0DC-8C3D886DDDF1}" type="presOf" srcId="{6733C4BF-D6AE-4F16-A516-3FC6AC5DB07F}" destId="{BFC3F79A-1D62-47E7-B616-615ABFC46815}" srcOrd="1" destOrd="0" presId="urn:microsoft.com/office/officeart/2005/8/layout/radial5"/>
    <dgm:cxn modelId="{ACDD3C52-E61F-45BA-86BE-D6434CC04FBE}" type="presOf" srcId="{24AA529E-FDF0-452F-9106-168C6B13B33B}" destId="{0B9EB73B-03F6-42AA-946D-17711E90614B}" srcOrd="1" destOrd="0" presId="urn:microsoft.com/office/officeart/2005/8/layout/radial5"/>
    <dgm:cxn modelId="{EDB6A4C5-D413-4287-9556-545F5C8AD20B}" type="presOf" srcId="{EDBBC250-3D2E-437D-9BEE-B5CB228CC27F}" destId="{0031DFA2-142D-4E0C-A1F2-872E6047512B}" srcOrd="0" destOrd="0" presId="urn:microsoft.com/office/officeart/2005/8/layout/radial5"/>
    <dgm:cxn modelId="{BB113582-656E-4F04-A42C-38CA715C7053}" type="presOf" srcId="{C45CCB90-AFBA-4507-AC08-C3F56694BC31}" destId="{363D5C81-6FDB-47D1-9A07-48E7D5452306}" srcOrd="1" destOrd="0" presId="urn:microsoft.com/office/officeart/2005/8/layout/radial5"/>
    <dgm:cxn modelId="{1C831134-A1E1-474B-9BC6-8A97467AF23B}" type="presOf" srcId="{205481DB-41B7-4229-A11A-3339B7DA5EE9}" destId="{6DD7E92A-D09A-4DDC-8B82-216CBC205CA3}" srcOrd="1" destOrd="0" presId="urn:microsoft.com/office/officeart/2005/8/layout/radial5"/>
    <dgm:cxn modelId="{050B1DA6-3F42-4973-8A88-DDF8844A4C36}" type="presOf" srcId="{31D3A80C-D4DF-4E0E-8AEF-F0DF3BB127BC}" destId="{FA71B13C-BB71-4A4D-B0E8-78B7F0908BF3}" srcOrd="1" destOrd="0" presId="urn:microsoft.com/office/officeart/2005/8/layout/radial5"/>
    <dgm:cxn modelId="{44618DF4-1010-4F31-884D-6706D66B2310}" type="presOf" srcId="{1B163C1B-1B2C-42B7-9089-94353076AC55}" destId="{B72C62C2-8A74-4928-8AE3-0453E0CDA0C0}" srcOrd="0" destOrd="0" presId="urn:microsoft.com/office/officeart/2005/8/layout/radial5"/>
    <dgm:cxn modelId="{A6524E0F-2ACF-4CA2-B944-5247CEF598CA}" type="presOf" srcId="{24AA529E-FDF0-452F-9106-168C6B13B33B}" destId="{0947A969-877E-4A98-9345-4B32CDD822F3}" srcOrd="0" destOrd="0" presId="urn:microsoft.com/office/officeart/2005/8/layout/radial5"/>
    <dgm:cxn modelId="{F0EC3400-40F0-44B2-8B83-603B8239CACC}" type="presOf" srcId="{EBA39524-94A9-47AA-B870-F4382E6A8EB0}" destId="{43D0B44D-1D9E-4817-9E5E-D49991285634}" srcOrd="0" destOrd="0" presId="urn:microsoft.com/office/officeart/2005/8/layout/radial5"/>
    <dgm:cxn modelId="{EF490629-7CB1-42F7-A27A-C4F7B54A960F}" type="presOf" srcId="{31D3A80C-D4DF-4E0E-8AEF-F0DF3BB127BC}" destId="{3BFC863C-450A-4474-895C-39B13B766C50}" srcOrd="0" destOrd="0" presId="urn:microsoft.com/office/officeart/2005/8/layout/radial5"/>
    <dgm:cxn modelId="{1D352DEF-56E5-4513-968C-5405C8594FFB}" type="presOf" srcId="{F98585A8-8C74-4281-8953-03DDD7FC22C6}" destId="{7E27A1C1-907E-433D-BE9C-63F0B544977F}" srcOrd="0" destOrd="0" presId="urn:microsoft.com/office/officeart/2005/8/layout/radial5"/>
    <dgm:cxn modelId="{AE992190-3290-436F-A841-83C5EA636740}" srcId="{EBA39524-94A9-47AA-B870-F4382E6A8EB0}" destId="{1B163C1B-1B2C-42B7-9089-94353076AC55}" srcOrd="0" destOrd="0" parTransId="{5B97F352-402A-4C81-8040-3DC9112DE753}" sibTransId="{1D5FCFD8-C6BE-4CB3-AF22-58B772DA944D}"/>
    <dgm:cxn modelId="{C042D8E8-AE66-42FB-B758-3FFA985AD003}" type="presOf" srcId="{6733C4BF-D6AE-4F16-A516-3FC6AC5DB07F}" destId="{E833563B-3441-4F78-893A-C1B9E04DCD03}" srcOrd="0" destOrd="0" presId="urn:microsoft.com/office/officeart/2005/8/layout/radial5"/>
    <dgm:cxn modelId="{C33327BD-2301-42EF-972B-5E817C1BD6A8}" srcId="{1B163C1B-1B2C-42B7-9089-94353076AC55}" destId="{0A44CB0C-D4D2-478F-BA5B-A1B3EA1643F0}" srcOrd="2" destOrd="0" parTransId="{31D3A80C-D4DF-4E0E-8AEF-F0DF3BB127BC}" sibTransId="{1EE662A2-A2A3-43DD-A022-808C715017D1}"/>
    <dgm:cxn modelId="{AE30422C-1D6A-4D8E-B806-F45E49D9D5C7}" type="presOf" srcId="{73030513-5D3A-4D33-AC64-D63FEE68FC7D}" destId="{5DE42BB6-0146-4C17-89B9-2AC4F015780C}" srcOrd="0" destOrd="0" presId="urn:microsoft.com/office/officeart/2005/8/layout/radial5"/>
    <dgm:cxn modelId="{BE191082-D1F2-45A0-9225-C695A6CAA18C}" type="presOf" srcId="{D4E15C3C-D714-439A-A216-191346B96743}" destId="{C1CDF1D2-599F-4B9F-8AEE-FBD1C03EFCEB}" srcOrd="0" destOrd="0" presId="urn:microsoft.com/office/officeart/2005/8/layout/radial5"/>
    <dgm:cxn modelId="{FEC9F1CA-BAF6-44DF-80B4-DA74EA9B51CA}" type="presOf" srcId="{0A44CB0C-D4D2-478F-BA5B-A1B3EA1643F0}" destId="{94031BFF-720B-4BEC-AA2E-F547F50D66CF}" srcOrd="0" destOrd="0" presId="urn:microsoft.com/office/officeart/2005/8/layout/radial5"/>
    <dgm:cxn modelId="{BE8A2709-62CB-44CE-8D52-62D7B245FD28}" srcId="{1B163C1B-1B2C-42B7-9089-94353076AC55}" destId="{73030513-5D3A-4D33-AC64-D63FEE68FC7D}" srcOrd="5" destOrd="0" parTransId="{6733C4BF-D6AE-4F16-A516-3FC6AC5DB07F}" sibTransId="{B06AA44C-471F-4C6D-8408-6DD90C0EE603}"/>
    <dgm:cxn modelId="{2E841B5F-18B3-40AB-B51A-0804792B3388}" type="presOf" srcId="{EDBBC250-3D2E-437D-9BEE-B5CB228CC27F}" destId="{A23D28CC-0071-47EA-9F22-A52D14C70ED6}" srcOrd="1" destOrd="0" presId="urn:microsoft.com/office/officeart/2005/8/layout/radial5"/>
    <dgm:cxn modelId="{66611919-DC1E-4BF4-B102-47E3C7FA4F0D}" srcId="{1B163C1B-1B2C-42B7-9089-94353076AC55}" destId="{D4E15C3C-D714-439A-A216-191346B96743}" srcOrd="1" destOrd="0" parTransId="{EDBBC250-3D2E-437D-9BEE-B5CB228CC27F}" sibTransId="{73850620-10EA-4119-8422-848317CDCC0A}"/>
    <dgm:cxn modelId="{3730B563-C12F-4EC0-B2C5-7CC397EE8341}" srcId="{1B163C1B-1B2C-42B7-9089-94353076AC55}" destId="{34867E01-1CB0-4A11-9FB3-82ECAC8D0F37}" srcOrd="4" destOrd="0" parTransId="{205481DB-41B7-4229-A11A-3339B7DA5EE9}" sibTransId="{4BCB821F-A71A-416F-9C68-EA1BB0127311}"/>
    <dgm:cxn modelId="{003CA399-87E7-4EEA-9FC3-CC193A17E114}" type="presParOf" srcId="{43D0B44D-1D9E-4817-9E5E-D49991285634}" destId="{B72C62C2-8A74-4928-8AE3-0453E0CDA0C0}" srcOrd="0" destOrd="0" presId="urn:microsoft.com/office/officeart/2005/8/layout/radial5"/>
    <dgm:cxn modelId="{0F5FBD78-CB81-449C-BDBA-C23EE57CFE97}" type="presParOf" srcId="{43D0B44D-1D9E-4817-9E5E-D49991285634}" destId="{0947A969-877E-4A98-9345-4B32CDD822F3}" srcOrd="1" destOrd="0" presId="urn:microsoft.com/office/officeart/2005/8/layout/radial5"/>
    <dgm:cxn modelId="{83008AE5-8361-4064-AFE1-BA49898A63EE}" type="presParOf" srcId="{0947A969-877E-4A98-9345-4B32CDD822F3}" destId="{0B9EB73B-03F6-42AA-946D-17711E90614B}" srcOrd="0" destOrd="0" presId="urn:microsoft.com/office/officeart/2005/8/layout/radial5"/>
    <dgm:cxn modelId="{0AD0D0B6-4815-488A-B014-ACC3195F67F2}" type="presParOf" srcId="{43D0B44D-1D9E-4817-9E5E-D49991285634}" destId="{2B8BA041-D3FB-44CA-AED1-C43BF3045F06}" srcOrd="2" destOrd="0" presId="urn:microsoft.com/office/officeart/2005/8/layout/radial5"/>
    <dgm:cxn modelId="{D8248C7C-DEF4-42B4-9819-748486FB9FC3}" type="presParOf" srcId="{43D0B44D-1D9E-4817-9E5E-D49991285634}" destId="{0031DFA2-142D-4E0C-A1F2-872E6047512B}" srcOrd="3" destOrd="0" presId="urn:microsoft.com/office/officeart/2005/8/layout/radial5"/>
    <dgm:cxn modelId="{C65F53F2-5839-4D20-8203-797AC27ECA14}" type="presParOf" srcId="{0031DFA2-142D-4E0C-A1F2-872E6047512B}" destId="{A23D28CC-0071-47EA-9F22-A52D14C70ED6}" srcOrd="0" destOrd="0" presId="urn:microsoft.com/office/officeart/2005/8/layout/radial5"/>
    <dgm:cxn modelId="{93DA9D9D-F350-4171-8CA9-77849093EDB0}" type="presParOf" srcId="{43D0B44D-1D9E-4817-9E5E-D49991285634}" destId="{C1CDF1D2-599F-4B9F-8AEE-FBD1C03EFCEB}" srcOrd="4" destOrd="0" presId="urn:microsoft.com/office/officeart/2005/8/layout/radial5"/>
    <dgm:cxn modelId="{60FBB37F-64C9-4CBA-9120-D52A2CD1BC0D}" type="presParOf" srcId="{43D0B44D-1D9E-4817-9E5E-D49991285634}" destId="{3BFC863C-450A-4474-895C-39B13B766C50}" srcOrd="5" destOrd="0" presId="urn:microsoft.com/office/officeart/2005/8/layout/radial5"/>
    <dgm:cxn modelId="{97F09799-1C6D-4350-AA41-43A9452FD6E1}" type="presParOf" srcId="{3BFC863C-450A-4474-895C-39B13B766C50}" destId="{FA71B13C-BB71-4A4D-B0E8-78B7F0908BF3}" srcOrd="0" destOrd="0" presId="urn:microsoft.com/office/officeart/2005/8/layout/radial5"/>
    <dgm:cxn modelId="{288D3621-D23B-48D0-B923-C73B58EF82B2}" type="presParOf" srcId="{43D0B44D-1D9E-4817-9E5E-D49991285634}" destId="{94031BFF-720B-4BEC-AA2E-F547F50D66CF}" srcOrd="6" destOrd="0" presId="urn:microsoft.com/office/officeart/2005/8/layout/radial5"/>
    <dgm:cxn modelId="{F1727A8D-373E-4CA5-A68B-4C8E3C6AF865}" type="presParOf" srcId="{43D0B44D-1D9E-4817-9E5E-D49991285634}" destId="{18EFBFBF-5B74-4332-A56E-3706DFC363D6}" srcOrd="7" destOrd="0" presId="urn:microsoft.com/office/officeart/2005/8/layout/radial5"/>
    <dgm:cxn modelId="{E1246277-4DFB-41EB-91D3-20C6E918B2C0}" type="presParOf" srcId="{18EFBFBF-5B74-4332-A56E-3706DFC363D6}" destId="{363D5C81-6FDB-47D1-9A07-48E7D5452306}" srcOrd="0" destOrd="0" presId="urn:microsoft.com/office/officeart/2005/8/layout/radial5"/>
    <dgm:cxn modelId="{E7DD464F-0A56-4263-B8AE-937F1725D918}" type="presParOf" srcId="{43D0B44D-1D9E-4817-9E5E-D49991285634}" destId="{7E27A1C1-907E-433D-BE9C-63F0B544977F}" srcOrd="8" destOrd="0" presId="urn:microsoft.com/office/officeart/2005/8/layout/radial5"/>
    <dgm:cxn modelId="{C3CB7690-EAFA-4DE6-A82F-70BC6B6713CF}" type="presParOf" srcId="{43D0B44D-1D9E-4817-9E5E-D49991285634}" destId="{6C09BFE0-B471-4E13-9553-323F510798F9}" srcOrd="9" destOrd="0" presId="urn:microsoft.com/office/officeart/2005/8/layout/radial5"/>
    <dgm:cxn modelId="{EE3B0B5F-572C-4C65-A859-2E4463EC58B3}" type="presParOf" srcId="{6C09BFE0-B471-4E13-9553-323F510798F9}" destId="{6DD7E92A-D09A-4DDC-8B82-216CBC205CA3}" srcOrd="0" destOrd="0" presId="urn:microsoft.com/office/officeart/2005/8/layout/radial5"/>
    <dgm:cxn modelId="{2FE7306D-6C1A-498A-B5E5-56ABBBB94D11}" type="presParOf" srcId="{43D0B44D-1D9E-4817-9E5E-D49991285634}" destId="{FDE80DE6-E039-42DB-8F15-916ECF9687AE}" srcOrd="10" destOrd="0" presId="urn:microsoft.com/office/officeart/2005/8/layout/radial5"/>
    <dgm:cxn modelId="{B237ED4F-A95E-4B7D-AF88-7FED0B2D677B}" type="presParOf" srcId="{43D0B44D-1D9E-4817-9E5E-D49991285634}" destId="{E833563B-3441-4F78-893A-C1B9E04DCD03}" srcOrd="11" destOrd="0" presId="urn:microsoft.com/office/officeart/2005/8/layout/radial5"/>
    <dgm:cxn modelId="{3EBF0A11-FBF9-4B87-8C7E-BBCA00D77C11}" type="presParOf" srcId="{E833563B-3441-4F78-893A-C1B9E04DCD03}" destId="{BFC3F79A-1D62-47E7-B616-615ABFC46815}" srcOrd="0" destOrd="0" presId="urn:microsoft.com/office/officeart/2005/8/layout/radial5"/>
    <dgm:cxn modelId="{624611AD-7959-4276-B25C-5678C929345B}" type="presParOf" srcId="{43D0B44D-1D9E-4817-9E5E-D49991285634}" destId="{5DE42BB6-0146-4C17-89B9-2AC4F015780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C62C2-8A74-4928-8AE3-0453E0CDA0C0}">
      <dsp:nvSpPr>
        <dsp:cNvPr id="0" name=""/>
        <dsp:cNvSpPr/>
      </dsp:nvSpPr>
      <dsp:spPr>
        <a:xfrm>
          <a:off x="3017043" y="1508224"/>
          <a:ext cx="1536871" cy="15313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1ХЕ</a:t>
          </a:r>
        </a:p>
      </dsp:txBody>
      <dsp:txXfrm>
        <a:off x="3242113" y="1732487"/>
        <a:ext cx="1086731" cy="1082837"/>
      </dsp:txXfrm>
    </dsp:sp>
    <dsp:sp modelId="{0947A969-877E-4A98-9345-4B32CDD822F3}">
      <dsp:nvSpPr>
        <dsp:cNvPr id="0" name=""/>
        <dsp:cNvSpPr/>
      </dsp:nvSpPr>
      <dsp:spPr>
        <a:xfrm rot="20341711">
          <a:off x="4876056" y="1547513"/>
          <a:ext cx="716833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880146" y="1651927"/>
        <a:ext cx="593356" cy="246955"/>
      </dsp:txXfrm>
    </dsp:sp>
    <dsp:sp modelId="{2B8BA041-D3FB-44CA-AED1-C43BF3045F06}">
      <dsp:nvSpPr>
        <dsp:cNvPr id="0" name=""/>
        <dsp:cNvSpPr/>
      </dsp:nvSpPr>
      <dsp:spPr>
        <a:xfrm>
          <a:off x="5314620" y="756598"/>
          <a:ext cx="2606259" cy="86343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стакан молока </a:t>
          </a:r>
        </a:p>
      </dsp:txBody>
      <dsp:txXfrm>
        <a:off x="5696298" y="883045"/>
        <a:ext cx="1842903" cy="610540"/>
      </dsp:txXfrm>
    </dsp:sp>
    <dsp:sp modelId="{0031DFA2-142D-4E0C-A1F2-872E6047512B}">
      <dsp:nvSpPr>
        <dsp:cNvPr id="0" name=""/>
        <dsp:cNvSpPr/>
      </dsp:nvSpPr>
      <dsp:spPr>
        <a:xfrm rot="21591401">
          <a:off x="4692667" y="2065422"/>
          <a:ext cx="334275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880000"/>
                <a:satOff val="-10001"/>
                <a:lumOff val="12000"/>
                <a:alphaOff val="0"/>
                <a:shade val="51000"/>
                <a:satMod val="130000"/>
              </a:schemeClr>
            </a:gs>
            <a:gs pos="80000">
              <a:schemeClr val="accent2">
                <a:hueOff val="-2880000"/>
                <a:satOff val="-10001"/>
                <a:lumOff val="12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2880000"/>
                <a:satOff val="-10001"/>
                <a:lumOff val="12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692667" y="2147865"/>
        <a:ext cx="233993" cy="246955"/>
      </dsp:txXfrm>
    </dsp:sp>
    <dsp:sp modelId="{C1CDF1D2-599F-4B9F-8AEE-FBD1C03EFCEB}">
      <dsp:nvSpPr>
        <dsp:cNvPr id="0" name=""/>
        <dsp:cNvSpPr/>
      </dsp:nvSpPr>
      <dsp:spPr>
        <a:xfrm>
          <a:off x="5184583" y="1800205"/>
          <a:ext cx="2733587" cy="933562"/>
        </a:xfrm>
        <a:prstGeom prst="ellipse">
          <a:avLst/>
        </a:prstGeom>
        <a:gradFill rotWithShape="0">
          <a:gsLst>
            <a:gs pos="0">
              <a:schemeClr val="accent2">
                <a:hueOff val="-2880000"/>
                <a:satOff val="-10001"/>
                <a:lumOff val="12000"/>
                <a:alphaOff val="0"/>
                <a:shade val="51000"/>
                <a:satMod val="130000"/>
              </a:schemeClr>
            </a:gs>
            <a:gs pos="80000">
              <a:schemeClr val="accent2">
                <a:hueOff val="-2880000"/>
                <a:satOff val="-10001"/>
                <a:lumOff val="12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2880000"/>
                <a:satOff val="-10001"/>
                <a:lumOff val="12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картофелина</a:t>
          </a:r>
        </a:p>
      </dsp:txBody>
      <dsp:txXfrm>
        <a:off x="5584908" y="1936922"/>
        <a:ext cx="1932937" cy="660128"/>
      </dsp:txXfrm>
    </dsp:sp>
    <dsp:sp modelId="{3BFC863C-450A-4474-895C-39B13B766C50}">
      <dsp:nvSpPr>
        <dsp:cNvPr id="0" name=""/>
        <dsp:cNvSpPr/>
      </dsp:nvSpPr>
      <dsp:spPr>
        <a:xfrm rot="1414064">
          <a:off x="4730029" y="2635058"/>
          <a:ext cx="710277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760000"/>
                <a:satOff val="-20001"/>
                <a:lumOff val="24000"/>
                <a:alphaOff val="0"/>
                <a:shade val="51000"/>
                <a:satMod val="130000"/>
              </a:schemeClr>
            </a:gs>
            <a:gs pos="80000">
              <a:schemeClr val="accent2">
                <a:hueOff val="-5760000"/>
                <a:satOff val="-20001"/>
                <a:lumOff val="24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5760000"/>
                <a:satOff val="-20001"/>
                <a:lumOff val="24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735179" y="2692691"/>
        <a:ext cx="586800" cy="246955"/>
      </dsp:txXfrm>
    </dsp:sp>
    <dsp:sp modelId="{94031BFF-720B-4BEC-AA2E-F547F50D66CF}">
      <dsp:nvSpPr>
        <dsp:cNvPr id="0" name=""/>
        <dsp:cNvSpPr/>
      </dsp:nvSpPr>
      <dsp:spPr>
        <a:xfrm>
          <a:off x="5262723" y="2991981"/>
          <a:ext cx="2658156" cy="1012189"/>
        </a:xfrm>
        <a:prstGeom prst="ellipse">
          <a:avLst/>
        </a:prstGeom>
        <a:gradFill rotWithShape="0">
          <a:gsLst>
            <a:gs pos="0">
              <a:schemeClr val="accent2">
                <a:hueOff val="-5760000"/>
                <a:satOff val="-20001"/>
                <a:lumOff val="24000"/>
                <a:alphaOff val="0"/>
                <a:shade val="51000"/>
                <a:satMod val="130000"/>
              </a:schemeClr>
            </a:gs>
            <a:gs pos="80000">
              <a:schemeClr val="accent2">
                <a:hueOff val="-5760000"/>
                <a:satOff val="-20001"/>
                <a:lumOff val="24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5760000"/>
                <a:satOff val="-20001"/>
                <a:lumOff val="24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Половина банана </a:t>
          </a:r>
        </a:p>
      </dsp:txBody>
      <dsp:txXfrm>
        <a:off x="5652001" y="3140213"/>
        <a:ext cx="1879600" cy="715725"/>
      </dsp:txXfrm>
    </dsp:sp>
    <dsp:sp modelId="{18EFBFBF-5B74-4332-A56E-3706DFC363D6}">
      <dsp:nvSpPr>
        <dsp:cNvPr id="0" name=""/>
        <dsp:cNvSpPr/>
      </dsp:nvSpPr>
      <dsp:spPr>
        <a:xfrm rot="9259706">
          <a:off x="2198805" y="2668472"/>
          <a:ext cx="675255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40000"/>
                <a:satOff val="-30002"/>
                <a:lumOff val="36001"/>
                <a:alphaOff val="0"/>
                <a:shade val="51000"/>
                <a:satMod val="130000"/>
              </a:schemeClr>
            </a:gs>
            <a:gs pos="80000">
              <a:schemeClr val="accent2">
                <a:hueOff val="-8640000"/>
                <a:satOff val="-30002"/>
                <a:lumOff val="36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8640000"/>
                <a:satOff val="-30002"/>
                <a:lumOff val="36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316188" y="2724044"/>
        <a:ext cx="551778" cy="246955"/>
      </dsp:txXfrm>
    </dsp:sp>
    <dsp:sp modelId="{7E27A1C1-907E-433D-BE9C-63F0B544977F}">
      <dsp:nvSpPr>
        <dsp:cNvPr id="0" name=""/>
        <dsp:cNvSpPr/>
      </dsp:nvSpPr>
      <dsp:spPr>
        <a:xfrm>
          <a:off x="0" y="3068918"/>
          <a:ext cx="2425486" cy="883179"/>
        </a:xfrm>
        <a:prstGeom prst="ellipse">
          <a:avLst/>
        </a:prstGeom>
        <a:gradFill rotWithShape="0">
          <a:gsLst>
            <a:gs pos="0">
              <a:schemeClr val="accent2">
                <a:hueOff val="-8640000"/>
                <a:satOff val="-30002"/>
                <a:lumOff val="36001"/>
                <a:alphaOff val="0"/>
                <a:shade val="51000"/>
                <a:satMod val="130000"/>
              </a:schemeClr>
            </a:gs>
            <a:gs pos="80000">
              <a:schemeClr val="accent2">
                <a:hueOff val="-8640000"/>
                <a:satOff val="-30002"/>
                <a:lumOff val="36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8640000"/>
                <a:satOff val="-30002"/>
                <a:lumOff val="36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среднее яблоко</a:t>
          </a:r>
        </a:p>
      </dsp:txBody>
      <dsp:txXfrm>
        <a:off x="355204" y="3198257"/>
        <a:ext cx="1715078" cy="624501"/>
      </dsp:txXfrm>
    </dsp:sp>
    <dsp:sp modelId="{6C09BFE0-B471-4E13-9553-323F510798F9}">
      <dsp:nvSpPr>
        <dsp:cNvPr id="0" name=""/>
        <dsp:cNvSpPr/>
      </dsp:nvSpPr>
      <dsp:spPr>
        <a:xfrm rot="10681076">
          <a:off x="2550635" y="2105133"/>
          <a:ext cx="330049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520000"/>
                <a:satOff val="-40002"/>
                <a:lumOff val="48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1520000"/>
                <a:satOff val="-40002"/>
                <a:lumOff val="48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1520000"/>
                <a:satOff val="-40002"/>
                <a:lumOff val="48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649620" y="2185739"/>
        <a:ext cx="231034" cy="246955"/>
      </dsp:txXfrm>
    </dsp:sp>
    <dsp:sp modelId="{FDE80DE6-E039-42DB-8F15-916ECF9687AE}">
      <dsp:nvSpPr>
        <dsp:cNvPr id="0" name=""/>
        <dsp:cNvSpPr/>
      </dsp:nvSpPr>
      <dsp:spPr>
        <a:xfrm>
          <a:off x="0" y="1912788"/>
          <a:ext cx="2400209" cy="901180"/>
        </a:xfrm>
        <a:prstGeom prst="ellipse">
          <a:avLst/>
        </a:prstGeom>
        <a:gradFill rotWithShape="0">
          <a:gsLst>
            <a:gs pos="0">
              <a:schemeClr val="accent2">
                <a:hueOff val="-11520000"/>
                <a:satOff val="-40002"/>
                <a:lumOff val="48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1520000"/>
                <a:satOff val="-40002"/>
                <a:lumOff val="48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1520000"/>
                <a:satOff val="-40002"/>
                <a:lumOff val="48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столовые ложки каши </a:t>
          </a:r>
        </a:p>
      </dsp:txBody>
      <dsp:txXfrm>
        <a:off x="351502" y="2044763"/>
        <a:ext cx="1697205" cy="637230"/>
      </dsp:txXfrm>
    </dsp:sp>
    <dsp:sp modelId="{E833563B-3441-4F78-893A-C1B9E04DCD03}">
      <dsp:nvSpPr>
        <dsp:cNvPr id="0" name=""/>
        <dsp:cNvSpPr/>
      </dsp:nvSpPr>
      <dsp:spPr>
        <a:xfrm rot="12150053">
          <a:off x="2269322" y="1564237"/>
          <a:ext cx="599505" cy="411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388099" y="1670182"/>
        <a:ext cx="476028" cy="246955"/>
      </dsp:txXfrm>
    </dsp:sp>
    <dsp:sp modelId="{5DE42BB6-0146-4C17-89B9-2AC4F015780C}">
      <dsp:nvSpPr>
        <dsp:cNvPr id="0" name=""/>
        <dsp:cNvSpPr/>
      </dsp:nvSpPr>
      <dsp:spPr>
        <a:xfrm>
          <a:off x="0" y="726331"/>
          <a:ext cx="2400464" cy="953367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кусок хлеба</a:t>
          </a:r>
        </a:p>
      </dsp:txBody>
      <dsp:txXfrm>
        <a:off x="351540" y="865948"/>
        <a:ext cx="1697384" cy="674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C7C31-E4B9-4E3A-B345-3CAED671DC63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5065E-31AC-4E68-8148-16BCCF919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5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3D156-AD0E-45CB-83CF-05238233433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4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925CC-99AF-4F2B-9370-A213AF2560B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0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8362-B2AE-44D4-AA40-B862455E9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72EAF-7D5D-4C9A-AA04-9A8124808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275D-358C-4F39-9791-214B9F405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311673" y="593350"/>
            <a:ext cx="8519995" cy="76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46" tIns="96746" rIns="96746" bIns="96746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311673" y="1536592"/>
            <a:ext cx="3999512" cy="455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46" tIns="96746" rIns="96746" bIns="96746" anchor="t" anchorCtr="0">
            <a:noAutofit/>
          </a:bodyPr>
          <a:lstStyle>
            <a:lvl1pPr marL="483809" lvl="0" indent="-3359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67618" lvl="1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51427" lvl="2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35236" lvl="3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419045" lvl="4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902854" lvl="5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86663" lvl="6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70472" lvl="7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54281" lvl="8" indent="-322539" algn="l">
              <a:lnSpc>
                <a:spcPct val="115000"/>
              </a:lnSpc>
              <a:spcBef>
                <a:spcPts val="1693"/>
              </a:spcBef>
              <a:spcAft>
                <a:spcPts val="1693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2"/>
          </p:nvPr>
        </p:nvSpPr>
        <p:spPr>
          <a:xfrm>
            <a:off x="4831973" y="1536592"/>
            <a:ext cx="3999512" cy="455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46" tIns="96746" rIns="96746" bIns="96746" anchor="t" anchorCtr="0">
            <a:noAutofit/>
          </a:bodyPr>
          <a:lstStyle>
            <a:lvl1pPr marL="483809" lvl="0" indent="-3359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67618" lvl="1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51427" lvl="2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35236" lvl="3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419045" lvl="4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902854" lvl="5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86663" lvl="6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70472" lvl="7" indent="-322539" algn="l">
              <a:lnSpc>
                <a:spcPct val="115000"/>
              </a:lnSpc>
              <a:spcBef>
                <a:spcPts val="1693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54281" lvl="8" indent="-322539" algn="l">
              <a:lnSpc>
                <a:spcPct val="115000"/>
              </a:lnSpc>
              <a:spcBef>
                <a:spcPts val="1693"/>
              </a:spcBef>
              <a:spcAft>
                <a:spcPts val="1693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471710" y="6217455"/>
            <a:ext cx="548592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46" tIns="96746" rIns="96746" bIns="9674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AD469-3799-4A80-B29B-D41562FE4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932FC-B126-4645-A24B-E46090B7A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9012-DC73-45F7-8797-BAECD1234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4D396-A98C-437D-9B9B-BEE26122E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69575-4150-4D60-A54C-EEC2DA682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F094E-DA95-4F05-BD3D-122C5A3AC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A74-3129-4D4C-AE06-D7DE58D20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4A733-7499-4656-B14A-262C9AB8D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AE6B50-70DF-4007-9C27-A0B32AE73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7788" y="1191667"/>
            <a:ext cx="7772400" cy="1733277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Times New Roman" pitchFamily="18" charset="0"/>
              </a:rPr>
              <a:t>Сестринский уход при </a:t>
            </a:r>
            <a:br>
              <a:rPr lang="ru-RU" sz="3600" b="1" smtClean="0">
                <a:latin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</a:rPr>
              <a:t>сахарном диабете 1 типа</a:t>
            </a:r>
            <a:r>
              <a:rPr lang="ru-RU" sz="4000" smtClean="0">
                <a:latin typeface="Times New Roman" pitchFamily="18" charset="0"/>
              </a:rPr>
              <a:t/>
            </a:r>
            <a:br>
              <a:rPr lang="ru-RU" sz="4000" smtClean="0">
                <a:latin typeface="Times New Roman" pitchFamily="18" charset="0"/>
              </a:rPr>
            </a:br>
            <a:endParaRPr lang="ru-RU" sz="2400" dirty="0" smtClean="0"/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508500"/>
            <a:ext cx="8705850" cy="1752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sz="1800" b="1" smtClean="0">
                <a:latin typeface="Times New Roman" pitchFamily="18" charset="0"/>
              </a:rPr>
              <a:t>Андреева Е.В.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1800" b="1" smtClean="0">
                <a:latin typeface="Times New Roman" pitchFamily="18" charset="0"/>
              </a:rPr>
              <a:t>Инюшкина Ю.Е</a:t>
            </a:r>
            <a:r>
              <a:rPr lang="ru-RU" sz="2400" b="1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>
                <a:latin typeface="Times New Roman" pitchFamily="18" charset="0"/>
              </a:rPr>
              <a:t>Самара, 2023</a:t>
            </a:r>
            <a:r>
              <a:rPr lang="ru-RU" sz="2400" smtClean="0">
                <a:latin typeface="Times New Roman" pitchFamily="18" charset="0"/>
              </a:rPr>
              <a:t>                </a:t>
            </a: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4" name="Picture 8" descr="https://xn--80ackysheq.xn--p1ai/wp-content/uploads/2020/12/c9dba075e72810fb1b743b56e007c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9" y="3789040"/>
            <a:ext cx="3373571" cy="22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  ГБПОУ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«Самарский медицинский колледж им. Н. Ляпиной»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Определение 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5770563" cy="452596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		Сахарный диабет 1-го типа (инсулинозависимый сахарный диабет, СД 1-го типа) — аутоиммунное заболевание, при котором иммунные клетки борются не с вирусами, бактериями и другими патогенами: они ошибочно атакуют поджелудочную железу, вырабатывающую инсулин. Из-за этого развивается абсолютный дефицит инсулина, а в крови увеличивается концентрация глюкозы (сахара). </a:t>
            </a:r>
          </a:p>
        </p:txBody>
      </p:sp>
      <p:pic>
        <p:nvPicPr>
          <p:cNvPr id="14339" name="Picture 5" descr="image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133600"/>
            <a:ext cx="314166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2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Медицинская сестра дает рекомендации </a:t>
            </a:r>
            <a:r>
              <a:rPr lang="ru-RU" sz="3200" b="1" dirty="0">
                <a:latin typeface="Times New Roman" pitchFamily="18" charset="0"/>
              </a:rPr>
              <a:t>по физической активности при сахарном диабете 1 типа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		</a:t>
            </a:r>
            <a:endParaRPr lang="ru-RU" sz="24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Char char="–"/>
            </a:pPr>
            <a:r>
              <a:rPr lang="ru-RU" sz="2400" dirty="0" smtClean="0">
                <a:latin typeface="Times New Roman" pitchFamily="18" charset="0"/>
              </a:rPr>
              <a:t>Физические упражнения увеличивают скорость всасывания инсулина из места инъекций. </a:t>
            </a:r>
          </a:p>
          <a:p>
            <a:pPr algn="just" eaLnBrk="1" hangingPunct="1">
              <a:lnSpc>
                <a:spcPct val="80000"/>
              </a:lnSpc>
              <a:buFontTx/>
              <a:buChar char="–"/>
            </a:pPr>
            <a:r>
              <a:rPr lang="ru-RU" sz="2400" dirty="0" smtClean="0">
                <a:latin typeface="Times New Roman" pitchFamily="18" charset="0"/>
              </a:rPr>
              <a:t> Они также повышают потребление глюкозы без увеличения потребности в инсулине. </a:t>
            </a:r>
          </a:p>
          <a:p>
            <a:pPr algn="just" eaLnBrk="1" hangingPunct="1">
              <a:lnSpc>
                <a:spcPct val="80000"/>
              </a:lnSpc>
              <a:buFontTx/>
              <a:buChar char="–"/>
            </a:pPr>
            <a:r>
              <a:rPr lang="ru-RU" sz="2400" dirty="0" smtClean="0">
                <a:latin typeface="Times New Roman" pitchFamily="18" charset="0"/>
              </a:rPr>
              <a:t>Но инсулина должно быть достаточно, иначе мышечные клетки не смогут поглощать глюкозу! </a:t>
            </a:r>
          </a:p>
          <a:p>
            <a:pPr algn="just" eaLnBrk="1" hangingPunct="1">
              <a:lnSpc>
                <a:spcPct val="80000"/>
              </a:lnSpc>
              <a:buFontTx/>
              <a:buChar char="–"/>
            </a:pPr>
            <a:r>
              <a:rPr lang="ru-RU" sz="2400" dirty="0" smtClean="0">
                <a:latin typeface="Times New Roman" pitchFamily="18" charset="0"/>
              </a:rPr>
              <a:t>При регулярных физических нагрузках легче предсказать изменения уровня сахара в крови, чем при редких. </a:t>
            </a:r>
          </a:p>
          <a:p>
            <a:pPr algn="just" eaLnBrk="1" hangingPunct="1">
              <a:lnSpc>
                <a:spcPct val="80000"/>
              </a:lnSpc>
              <a:buFontTx/>
              <a:buChar char="–"/>
            </a:pPr>
            <a:r>
              <a:rPr lang="ru-RU" sz="2400" dirty="0" smtClean="0">
                <a:latin typeface="Times New Roman" pitchFamily="18" charset="0"/>
              </a:rPr>
              <a:t>Нельзя заниматься физической нагрузкой если уровень сахара в крови превышает 15 </a:t>
            </a:r>
            <a:r>
              <a:rPr lang="ru-RU" sz="2400" dirty="0" err="1" smtClean="0">
                <a:latin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</a:rPr>
              <a:t>/л, или ниже 5 </a:t>
            </a:r>
            <a:r>
              <a:rPr lang="ru-RU" sz="2400" dirty="0" err="1" smtClean="0">
                <a:latin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</a:rPr>
              <a:t>/л.</a:t>
            </a:r>
            <a:r>
              <a:rPr lang="ru-RU" sz="2400" dirty="0" smtClean="0"/>
              <a:t> </a:t>
            </a:r>
          </a:p>
        </p:txBody>
      </p:sp>
      <p:pic>
        <p:nvPicPr>
          <p:cNvPr id="26627" name="Picture 5" descr="oghDzztQ8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5589588"/>
            <a:ext cx="1639888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0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76" y="476672"/>
            <a:ext cx="892899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рекомендуется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режима дня, качественный сон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825625"/>
            <a:ext cx="60486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6726"/>
            <a:ext cx="7886700" cy="94297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Медицинская сестра дает рекомендации </a:t>
            </a:r>
            <a:r>
              <a:rPr lang="ru-RU" sz="3200" b="1" dirty="0">
                <a:latin typeface="Times New Roman" pitchFamily="18" charset="0"/>
              </a:rPr>
              <a:t>по физической активности при сахарном </a:t>
            </a:r>
            <a:r>
              <a:rPr lang="ru-RU" sz="3200" b="1" dirty="0" smtClean="0">
                <a:latin typeface="Times New Roman" pitchFamily="18" charset="0"/>
              </a:rPr>
              <a:t>диабете </a:t>
            </a:r>
            <a:r>
              <a:rPr lang="ru-RU" sz="3200" b="1" dirty="0">
                <a:latin typeface="Times New Roman" pitchFamily="18" charset="0"/>
              </a:rPr>
              <a:t>1 типа</a:t>
            </a:r>
            <a:r>
              <a:rPr lang="ru-RU" sz="3200" dirty="0">
                <a:latin typeface="Times New Roman" pitchFamily="18" charset="0"/>
              </a:rPr>
              <a:t> </a:t>
            </a:r>
            <a:br>
              <a:rPr lang="ru-RU" sz="3200" dirty="0">
                <a:latin typeface="Times New Roman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полезной является аэробная умеренная регулярная физическая нагрузка.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Аэробная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— это все виды аэробики, ходьба, в том числе спортивная, танцы, велопрогулки или занятия на велотренажере, катание на лыжах, коньках и роликах, плавание, бег.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занятия по 30-60 минут не реже 3 раз в неделю.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еженедельная физическая активность должна составлять как минимум 150 минут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886700" cy="94297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Медицинская сестра дает рекомендации </a:t>
            </a:r>
            <a:r>
              <a:rPr lang="ru-RU" sz="3200" b="1" dirty="0" smtClean="0">
                <a:latin typeface="Times New Roman" pitchFamily="18" charset="0"/>
              </a:rPr>
              <a:t>пациентам </a:t>
            </a:r>
            <a:r>
              <a:rPr lang="ru-RU" sz="3200" b="1" dirty="0">
                <a:latin typeface="Times New Roman" pitchFamily="18" charset="0"/>
              </a:rPr>
              <a:t>по физической </a:t>
            </a:r>
            <a:r>
              <a:rPr lang="ru-RU" sz="3200" b="1" dirty="0" smtClean="0">
                <a:latin typeface="Times New Roman" pitchFamily="18" charset="0"/>
              </a:rPr>
              <a:t>нагрузке</a:t>
            </a:r>
            <a:r>
              <a:rPr lang="ru-RU" sz="3200" b="1" dirty="0" smtClean="0">
                <a:latin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</a:rPr>
              <a:t>при сахарном </a:t>
            </a:r>
            <a:r>
              <a:rPr lang="ru-RU" sz="3200" b="1" dirty="0" smtClean="0">
                <a:latin typeface="Times New Roman" pitchFamily="18" charset="0"/>
              </a:rPr>
              <a:t>диабете </a:t>
            </a:r>
            <a:r>
              <a:rPr lang="ru-RU" sz="3200" b="1" dirty="0">
                <a:latin typeface="Times New Roman" pitchFamily="18" charset="0"/>
              </a:rPr>
              <a:t>1 типа</a:t>
            </a:r>
            <a:r>
              <a:rPr lang="ru-RU" sz="3200" dirty="0">
                <a:latin typeface="Times New Roman" pitchFamily="18" charset="0"/>
              </a:rPr>
              <a:t> </a:t>
            </a:r>
            <a:br>
              <a:rPr lang="ru-RU" sz="3200" dirty="0">
                <a:latin typeface="Times New Roman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28" y="1196752"/>
            <a:ext cx="896644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планировать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нагрузки, особенно продолжительностью более 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углеводы в количестве не менее 4 ХЕ при кратковременной и не менее 10 ХЕ при длительной физической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активности.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бязательно измерять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сахара до и после нагрузки, а в случае продолжительной физической активности повторите дополнительный самоконтроль каждые 2–3 часа после 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окончания.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сегда сообщать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тренеру, персоналу спортивного клуба или окружающим о наличии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35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дает рекомендации по гигиеническому уходу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о необходимости обеспечить гигиенический уход за кожными покровами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следует постоянно увлажнять и питать, используя крем как минимум 3 раза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мочевины — самый предпочтительный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теле имеются микротрещины, появляются зуд, раздражение и боль, то полезно применять крем на основе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декспантенола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6651a594b850a3b2190ccc0844d19b9e16ce0dd9-1015126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1751856" cy="1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об основных принципах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рационального питания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пациентов с сахарным диабетом 1 типа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5616624" cy="518457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Нормокалорийное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поддерживающее близкую к нормальной массу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тела.</a:t>
            </a:r>
          </a:p>
          <a:p>
            <a:pPr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достаточно богатое растительными волокнами.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углеводов – не менее 50% 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 – около 20%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 – около 30%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Ограничение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жиров, углеводов и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 только при избыточной массе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осложнениях диабета или других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сопутствующих состояниях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85024894"/>
              </p:ext>
            </p:extLst>
          </p:nvPr>
        </p:nvGraphicFramePr>
        <p:xfrm>
          <a:off x="5796136" y="1916832"/>
          <a:ext cx="3552056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40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об основных правилах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при сахарном диабете 1 типа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грамотно согласовывать количество и время приема углеводсодержащих продуктов (ХЕ) с дозой инсулина.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Хлебная Единица (ХЕ)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количество продукта, содержащее 12 г углеводов или 25-30 г хлеба.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4803837"/>
              </p:ext>
            </p:extLst>
          </p:nvPr>
        </p:nvGraphicFramePr>
        <p:xfrm>
          <a:off x="755576" y="2420888"/>
          <a:ext cx="79208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2808"/>
            <a:ext cx="8856984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пациента как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считать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53344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количества углеводов, содержащихся в пище, детям и родителям удобнее вести в ХЕ. За 1 ХЕ принимается 10-12 г углеводов.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возраста требуется разное кол-во ХЕ в сутки.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специальные таблицы хлебных единиц. Необходимо планировать количество съедаемой пищи, так как инсулин необходимо вводить перед едой.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02145"/>
            <a:ext cx="2664296" cy="1855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272808" cy="139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рассказывает о продуктах,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повышающие уровень глюкозы крови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920" y="1709216"/>
            <a:ext cx="4906888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богатые водой клетчаткой, (овощи, зелень,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грибы).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богатые жиром,(сливочное масло, растительное масло, майонез,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сало).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-жировые продукты, (рыба, мясо, птица, яйца, сыр, творог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582203" cy="39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рассказывает о продуктах,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повышающие уровень глюкозы крови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29600" cy="18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44935"/>
              </p:ext>
            </p:extLst>
          </p:nvPr>
        </p:nvGraphicFramePr>
        <p:xfrm>
          <a:off x="107504" y="3356992"/>
          <a:ext cx="885698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42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42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4036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Зерновые (злаковые) -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хлеб, крупы (рис, греча,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овес, пшено, перловка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др.), макароны,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вермишель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фрукты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кефир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другие жидкие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продукты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(кроме нежирного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творога)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Некоторые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сорта овощей –</a:t>
                      </a:r>
                    </a:p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картофель, кукуруза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6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6568"/>
            <a:ext cx="7886700" cy="7246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сахарного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 </a:t>
            </a:r>
            <a:b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типа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277" y="6110167"/>
            <a:ext cx="8566688" cy="569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1 типа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 тыс. населения, 85 регионов Российской Федерации, 01.01.2021 г. (1 регион по данным Росстат).</a:t>
            </a:r>
          </a:p>
        </p:txBody>
      </p:sp>
      <p:pic>
        <p:nvPicPr>
          <p:cNvPr id="5122" name="Picture 2" descr="https://cdn.elpub.ru/assets/journals/diaendo/2021/3/h161hEMcecyK7g6IJegaAG7dFltUsbnZZECTpqTz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5175"/>
            <a:ext cx="8059743" cy="50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4116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рассказывает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сахарозаменителей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20498"/>
            <a:ext cx="7488832" cy="287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10800000">
            <a:off x="3995936" y="3140968"/>
            <a:ext cx="1152128" cy="57606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141277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диабетическое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13808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Печенье обычное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4736552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100г содержится: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Белки – 6,5г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Жиры – 19,5г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Углеводы – 60г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47365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100г содержится: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Белки – 7,0г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Жиры – 16,0г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Углеводы – 64г</a:t>
            </a:r>
          </a:p>
        </p:txBody>
      </p:sp>
    </p:spTree>
    <p:extLst>
      <p:ext uri="{BB962C8B-B14F-4D97-AF65-F5344CB8AC3E}">
        <p14:creationId xmlns:p14="http://schemas.microsoft.com/office/powerpoint/2010/main" val="14466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69269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подготовке к сбору анализа крови на сахар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568" y="1363359"/>
            <a:ext cx="8568952" cy="4713387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глюкозу сдают утром строго натощак (10-12 часов голода, чистую воду пить можно).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придерживаться стандартной диеты, исключить прием алкоголя.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берут из безымянного пальца левой руки при сахарном диабете - повышение сахара в крови (гипергликемия).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подтверждения диагноза не менее двух раз. нормальный уровень глюкозы в крови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колеблется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здоровых людей в пределах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7864" y="5877272"/>
            <a:ext cx="783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3,5-5,5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/л. "Диабетическим порогом" называется показатель анализа натощак свыше 7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/л,</a:t>
            </a:r>
          </a:p>
        </p:txBody>
      </p:sp>
    </p:spTree>
    <p:extLst>
      <p:ext uri="{BB962C8B-B14F-4D97-AF65-F5344CB8AC3E}">
        <p14:creationId xmlns:p14="http://schemas.microsoft.com/office/powerpoint/2010/main" val="35266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187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подготовке к сбору анализа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мочи на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12366"/>
            <a:ext cx="5976664" cy="51290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Моча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собирается в течение суток: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Утром, в 6:00 опорожнить мочевой пузырь, все последующие порции мочи, выделенные в течение дня, ночи и утренняя порция следующего дня собираются в одну емкость, которая хранится в холодильнике в течение всего времени сбора (это необходимое условие, так как при комнатной температуре существенно снижается содержание глюкозы) При сахарном диабете -сахар в моче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норме сахара нет</a:t>
            </a:r>
          </a:p>
        </p:txBody>
      </p:sp>
      <p:pic>
        <p:nvPicPr>
          <p:cNvPr id="1026" name="Picture 2" descr="https://avatars.mds.yandex.net/i?id=42f99105b95a4c5e5e58e931fd8865603fbdd19f-1065178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1945040" cy="21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3143f72aa4681f052990df55ce934300d4f69809-9856182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848" y="3798175"/>
            <a:ext cx="2047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сущности исследования 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глюкозотолерантного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теста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допустимо проводить только при условии, что содержание глюкозы в крови не превышает 6,7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/л, поэтому непосредственно перед исследованием в лабораторном отделении выполняют экспресс-анализ на глюкозу.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Кровь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теста берут трижды: натощак, через час и через 2 часа после углеводной нагрузки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(пациенту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дают выпить 200 мл сахарного сиропа, содержащего 75 г сухой глюкозы). Всё это время (около 2,5 часа) следует находиться в лабораторном отделении.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/>
          <a:stretch/>
        </p:blipFill>
        <p:spPr bwMode="auto">
          <a:xfrm>
            <a:off x="2614404" y="3175667"/>
            <a:ext cx="2543532" cy="144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50417"/>
            <a:ext cx="2664296" cy="15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7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2" y="404664"/>
            <a:ext cx="8820472" cy="5715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правилах подготовки к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глюкозотолерантному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592" y="1340768"/>
            <a:ext cx="9036496" cy="604867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дня до исследования необходимо придерживаться привычных физических нагрузок и ежедневного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часа до теста следует исключить алкоголь, не курить и воздержаться от интенсивных физических нагрузок.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согласованию с врачом следует прекратить приём адреналина, стероидов, кофеина, мочегонных лекарств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тиазидного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ряда, психотропных средств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антидепрессантов.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часов до взятия крови не следует есть, а также пить сахаросодержащие напитки (сок, молоко, кофе и др.). Можно пить негазированную воду. Накануне исследования лучше поужинать лёгкой, нежирной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пищей.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минут до взятия крови желательно немного отдохнуть: посидеть в лабораторном отделении, отдышаться, успокоиться.</a:t>
            </a:r>
          </a:p>
        </p:txBody>
      </p:sp>
    </p:spTree>
    <p:extLst>
      <p:ext uri="{BB962C8B-B14F-4D97-AF65-F5344CB8AC3E}">
        <p14:creationId xmlns:p14="http://schemas.microsoft.com/office/powerpoint/2010/main" val="2597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правилах подготовки к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глюкозотолерантному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60" y="1412776"/>
            <a:ext cx="8734704" cy="452596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исследованием пациенту рекомендуется в течение трёх дней питаться неограниченно (примерно 150 г углеводов в сутки) при обычной физической нагрузке.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четвёртый день утром натощак производится забор крови, после чего перорально (через рот) назначается 75 г глюкозы, растворённой в 300 мл воды.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часа снова осуществляется забор крови на содержание глюкозы.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 данным определяется соответствие норме или нарушение толерантности к глюкозе.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85184"/>
            <a:ext cx="2431918" cy="14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0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рассказывает об определении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сахара в крови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самоконтроля уровня глюкозы крови рекомендуется применять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предназначенные для индивидуального использования.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44158"/>
            <a:ext cx="4536504" cy="33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знает устройство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341DDE-DF82-48E2-AEF0-0B27611E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3178"/>
            <a:ext cx="4716016" cy="4525963"/>
          </a:xfrm>
        </p:spPr>
        <p:txBody>
          <a:bodyPr/>
          <a:lstStyle/>
          <a:p>
            <a:pPr marL="147831" indent="0">
              <a:lnSpc>
                <a:spcPct val="150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медицинский прибор для измерения уровня глюкозы в крови. Есть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инвазивные, при использовании которых необходимо проколоть кожу и выдавить капельку крови, и неинвазивные – они определяют уровень сахара без прокола.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946029" cy="394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механизм действия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341DDE-DF82-48E2-AEF0-0B27611E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03178"/>
            <a:ext cx="4536504" cy="4525963"/>
          </a:xfrm>
        </p:spPr>
        <p:txBody>
          <a:bodyPr/>
          <a:lstStyle/>
          <a:p>
            <a:pPr marL="147831" indent="0">
              <a:lnSpc>
                <a:spcPct val="150000"/>
              </a:lnSpc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корпус с дисплеем, на котором видны результаты измерения, и кнопками управления. В корпусе есть небольшая прорезь для тест-полосок – тех самых, на которые наносится капля крови.</a:t>
            </a:r>
          </a:p>
          <a:p>
            <a:pPr marL="147831" indent="0">
              <a:lnSpc>
                <a:spcPct val="150000"/>
              </a:lnSpc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ED3DDA-5088-4E58-95BA-5EDE0C59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985" y="1227112"/>
            <a:ext cx="4190241" cy="2793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DCDA90-0DF8-4F6A-96AE-D8F31E16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1" y="4243792"/>
            <a:ext cx="2614047" cy="26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12968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разновидности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96" y="1124744"/>
            <a:ext cx="9016264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аптеках представлены самые разные модели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простые, с минимальным набором функций и одной кнопкой, и более современные, с дополнительными опциями.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измерять не только уровень сахара в крови, но и холестерина, триглицеридов.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</a:p>
          <a:p>
            <a:pPr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приборы, которые синхронизируются с компьютером или смартфоном.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голосовым оповещением результата подойдет тем, кто плохо видит.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Ланцеты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автоматическим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прокалывателем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кожи актуальны при измерении уровня глюкозы в крови у детей.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707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6707"/>
          </a:xfrm>
        </p:spPr>
        <p:txBody>
          <a:bodyPr>
            <a:noAutofit/>
          </a:bodyPr>
          <a:lstStyle/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Этиологическая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41832"/>
            <a:ext cx="8263830" cy="479142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 algn="just">
              <a:lnSpc>
                <a:spcPct val="170000"/>
              </a:lnSpc>
              <a:buNone/>
            </a:pPr>
            <a:r>
              <a:rPr lang="ru-RU" sz="7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1.Сахарный диабет 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1-го типа или </a:t>
            </a:r>
            <a:r>
              <a:rPr lang="ru-RU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«юношеский диабет»</a:t>
            </a:r>
            <a:r>
              <a:rPr lang="ru-RU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однако заболеть могут люди </a:t>
            </a:r>
            <a: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возраста. 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характеризуется </a:t>
            </a:r>
            <a:r>
              <a:rPr lang="ru-RU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абсолютным дефицитом инсулина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его не хватает для выполнения своей функции. </a:t>
            </a:r>
            <a:endParaRPr lang="ru-RU" sz="7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 algn="just">
              <a:lnSpc>
                <a:spcPct val="170000"/>
              </a:lnSpc>
              <a:buNone/>
            </a:pPr>
            <a:r>
              <a:rPr lang="ru-RU" sz="7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2.Сахарный 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2-го типа (дефект секреции инсулина на фоне </a:t>
            </a:r>
            <a:r>
              <a:rPr lang="ru-RU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инсулинорезистентности</a:t>
            </a:r>
            <a: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0050" lvl="1" indent="0" algn="just">
              <a:lnSpc>
                <a:spcPct val="170000"/>
              </a:lnSpc>
              <a:buNone/>
            </a:pPr>
            <a:r>
              <a:rPr lang="ru-RU" sz="7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3.Гестационный </a:t>
            </a: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 — патологическое состояние, характеризующееся гипергликемией, возникающей на фоне беременности у некоторых женщин и обычно спонтанно исчезающее после родов.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 algn="just">
              <a:lnSpc>
                <a:spcPct val="170000"/>
              </a:lnSpc>
              <a:buAutoNum type="arabicPeriod"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Фотометрический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08" y="980728"/>
            <a:ext cx="9016264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тест-полоску нанесен специальный реагент, который меняет цвет при соприкосновении с кровью.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интенсивности окраски прибор анализирует уровень сахара</a:t>
            </a:r>
          </a:p>
          <a:p>
            <a:endParaRPr lang="ru-RU" sz="2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E62DFE-72E6-4AD7-8DFA-1D104DF2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56992"/>
            <a:ext cx="3028950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8ADEF3-C84F-48F3-A34C-C57927A59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336800"/>
            <a:ext cx="2798574" cy="27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Электрохимический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08" y="980728"/>
            <a:ext cx="9016264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тест-полоски нанесен специальный реактив. 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соприкосновении с кровью возникает импульс, который фиксирует прибор и на основе этого высчитывает результат</a:t>
            </a:r>
          </a:p>
          <a:p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FBEC05A-8885-498D-836D-12D534BC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284983"/>
            <a:ext cx="4310601" cy="296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Биосенсорный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08" y="980728"/>
            <a:ext cx="9016264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инвазивных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считается самым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точным.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тест-полоску также нанесено определенное соединение, на который реагирует глюкоза.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изменению электрического потенциала, что и регистрирует прибор</a:t>
            </a:r>
          </a:p>
          <a:p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E9A348-650B-4099-98DC-052A9B0C5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1" y="3468687"/>
            <a:ext cx="4572000" cy="259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0E940E4-4A98-4566-99CF-4F575756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395797"/>
            <a:ext cx="2873994" cy="28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о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08" y="980728"/>
            <a:ext cx="9016264" cy="4525963"/>
          </a:xfrm>
        </p:spPr>
        <p:txBody>
          <a:bodyPr/>
          <a:lstStyle/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исключительно от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батарейки.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в покупкой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 корпус, набор ланцетов и тест-полосок,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батарея.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есть практически во всех современных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моделях.</a:t>
            </a:r>
          </a:p>
          <a:p>
            <a:pPr marL="13970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функции, например: </a:t>
            </a:r>
          </a:p>
          <a:p>
            <a:pPr marL="13970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звуковое оповещение результата;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измерение уровня холестерина;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предупредительный сигнал при отклонении показателей от нормы;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соединение и синхронизация с компьютером или смартфоном;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3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9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знает основные принципы работы 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016264" cy="4525963"/>
          </a:xfrm>
        </p:spPr>
        <p:txBody>
          <a:bodyPr/>
          <a:lstStyle/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исключительно от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батарейки.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в покупкой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 корпус, набор ланцетов и тест-полосок,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батарея.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есть практически во всех современных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моделях.</a:t>
            </a:r>
          </a:p>
          <a:p>
            <a:pPr marL="13970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функции, например: </a:t>
            </a:r>
          </a:p>
          <a:p>
            <a:pPr marL="13970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звуковое оповещение результата;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измерение уровня холестерина;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предупредительный сигнал при отклонении показателей от нормы;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соединение и синхронизация с компьютером или смартфоном;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44824"/>
            <a:ext cx="9144000" cy="4752528"/>
          </a:xfrm>
        </p:spPr>
        <p:txBody>
          <a:bodyPr/>
          <a:lstStyle/>
          <a:p>
            <a:pPr marL="605031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достоверные результаты измерений, надо четко следовать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последовательности действий. </a:t>
            </a:r>
          </a:p>
          <a:p>
            <a:pPr marL="605031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использованием глюкометр надо настроить: установить дату и время, выбрать язык меню экрана, единицы измерения сахара и диапазон измерения с установкой индивидуальной нижней и верхней границы уровня сахара.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2232" y="154193"/>
            <a:ext cx="8519995" cy="763567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пошаговую инструкция по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пользованию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9718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8520" y="836712"/>
            <a:ext cx="9252520" cy="5834186"/>
          </a:xfrm>
        </p:spPr>
        <p:txBody>
          <a:bodyPr/>
          <a:lstStyle/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процедурой рекомендуется помыть руки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мылом,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вытиреть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насухо.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прокалывать (средний, безымянный или указательный)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продезинфицировать.</a:t>
            </a:r>
          </a:p>
          <a:p>
            <a:pPr marL="5969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притока крови можно встряхнуть рукой.</a:t>
            </a:r>
          </a:p>
          <a:p>
            <a:pPr marL="13970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BA57EE-BB83-44B3-87FA-8E15E1EF7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08" y="4077072"/>
            <a:ext cx="3496971" cy="2562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9F7D00-00D5-4242-B656-CD4146E9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118331"/>
            <a:ext cx="3384376" cy="24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9718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8520" y="836712"/>
            <a:ext cx="9252520" cy="58341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авершающий этап настройки – калибровка.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калибровочная жидкость (она включена в комплект большинства современных моделей) наносится на тест-полоску, а результат сверяется со значением, указанным в инструкции. Вот теперь прибором можно пользоваться.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моделях это делается одной кнопкой, в некоторых – двумя, запуская одновременно и прибор, и данные из его памяти. 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готов к работе, он оповестит звуковым сигналом</a:t>
            </a:r>
          </a:p>
        </p:txBody>
      </p:sp>
    </p:spTree>
    <p:extLst>
      <p:ext uri="{BB962C8B-B14F-4D97-AF65-F5344CB8AC3E}">
        <p14:creationId xmlns:p14="http://schemas.microsoft.com/office/powerpoint/2010/main" val="25808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8520" y="1268760"/>
            <a:ext cx="9433048" cy="5834186"/>
          </a:xfrm>
        </p:spPr>
        <p:txBody>
          <a:bodyPr/>
          <a:lstStyle/>
          <a:p>
            <a:pPr marL="482600" indent="-3429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ланцет и тест-полоску в предназначенные для них места.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моделях предусмотрена кодовая пластинка для тест-полосок.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новую упаковку, сначала надо заменить пластинку – на ней закодированы свойства тест-полосок.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не сделать, результаты могут быть неверными.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тест-полоски нанесена подсказывающая разметка, чтобы пользователь мог вставить их правильной стороной.</a:t>
            </a:r>
          </a:p>
          <a:p>
            <a:pPr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5512" y="1340768"/>
            <a:ext cx="9252520" cy="5834186"/>
          </a:xfrm>
        </p:spPr>
        <p:txBody>
          <a:bodyPr/>
          <a:lstStyle/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Укол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делается практически мгновенно, для большинства людей он еле ощутимый.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глубину прокола можно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отрегулировать, 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иметь в виду, что, проколов палец на минимально возможную глубину, можно не дождаться и капельки крови, или ее будет очень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мало, 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недостаточном количестве крови показания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исказиться.</a:t>
            </a: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палец в процессе забора крови не надо – так будет выделяться еще и тканевая жидкость, которая разбавит кровь и исказит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результат.</a:t>
            </a: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полноценную каплю с первого раза, лучше делать прокол не в середине подушечки пальца, а чуть сбоку.</a:t>
            </a:r>
          </a:p>
          <a:p>
            <a:pPr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200" b="1">
                <a:latin typeface="Times New Roman" pitchFamily="18" charset="0"/>
              </a:rPr>
              <a:t>Клинические классы</a:t>
            </a:r>
            <a:endParaRPr lang="ru-RU" sz="3200" dirty="0">
              <a:latin typeface="Times New Roman" pitchFamily="18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4608513" cy="452596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</a:rPr>
              <a:t>Сахарный диабет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</a:rPr>
              <a:t>Инсулинзависимый</a:t>
            </a:r>
            <a:r>
              <a:rPr lang="ru-RU" sz="2400" dirty="0" smtClean="0">
                <a:latin typeface="Times New Roman" pitchFamily="18" charset="0"/>
              </a:rPr>
              <a:t> сахарный диабет (ИЗД)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</a:rPr>
              <a:t>.Инсулиннезависимый сахарный диабет (ИНЗД)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а) у лиц с нормальной массой тела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б) у лиц с ожирением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</a:rPr>
              <a:t>. Сахарный диабет, связанный с недостаточностью питания</a:t>
            </a:r>
          </a:p>
        </p:txBody>
      </p:sp>
      <p:pic>
        <p:nvPicPr>
          <p:cNvPr id="18435" name="Picture 5" descr="1d8785a8bca84ef0c7d81ee34606f3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05038"/>
            <a:ext cx="40338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60" y="1023814"/>
            <a:ext cx="9252520" cy="5834186"/>
          </a:xfrm>
        </p:spPr>
        <p:txBody>
          <a:bodyPr/>
          <a:lstStyle/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прокола появляется капелька крови, ее для исследования вполне достаточно.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каплю подносят к краю тест-полоски.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коснуться ее, чтобы необходимое количество крови втянулось в индикатор.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Размазывать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надо!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секунд на дисплее появляется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результат.</a:t>
            </a: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сообщает об ошибке, процедуру надо повторить заново, предварительно изучив в инструкции, с чем может быть связан сбой.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D0F89A-0C43-49C4-B616-643DE5B5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004325"/>
            <a:ext cx="2592288" cy="18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5512" y="1340768"/>
            <a:ext cx="9252520" cy="5834186"/>
          </a:xfrm>
        </p:spPr>
        <p:txBody>
          <a:bodyPr/>
          <a:lstStyle/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тест-полоску надо извлечь по окончании процедуры и утилизировать.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вымыть, место прокола продезинфицировать.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Ланцеты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рекомендуется утилизировать после каждого применения.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желании сэкономить надо иметь в виду, что при повторном использовании есть риск попадания инфекции на иглу, к тому же с каждым разом она тупеет, и прокол становится более болезненным.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использовать один ланцет разным людям!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иглы и полоски выбрасывают в мусор, предварительно упаковав их в полиэтиленовый пакет.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инструкция, как пользоваться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16221" y="1628800"/>
            <a:ext cx="9252520" cy="5834186"/>
          </a:xfrm>
        </p:spPr>
        <p:txBody>
          <a:bodyPr/>
          <a:lstStyle/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AD0BB31-894D-47BE-8168-05012E046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640763" cy="31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обучение  введению инсулина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023814"/>
            <a:ext cx="8856787" cy="58341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 для инъекций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иглы: короткие (4-5 мм), средние (6-8 мм), и длинные (8-12 мм).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подкожно.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короткой и средней иглы – 90 градусов, длинной иглы – 45 градусов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5F4977-2CDE-445C-C7A6-2F43D6DF2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61048"/>
            <a:ext cx="4608512" cy="259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4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обучение  введению инсулина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023814"/>
            <a:ext cx="8856787" cy="5834186"/>
          </a:xfrm>
        </p:spPr>
        <p:txBody>
          <a:bodyPr/>
          <a:lstStyle/>
          <a:p>
            <a:pPr marL="14783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Области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инсулина: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инъекций инсулина используются несколько областей: передняя поверхность живота, передняя поверхность бедер, наружная поверхность плеч, ягодицы.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E4818C-E138-775E-0313-9CE8E6A69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3723861" cy="3816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652136-2735-ED82-F54C-9543488FA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64789"/>
            <a:ext cx="3156049" cy="210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9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обучение  введению инсулина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023814"/>
            <a:ext cx="8856787" cy="58341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также за тем, чтобы в местах инъекций не появлялись изменения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липодистрофии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ухудшают всасывание инсулина.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необходимо чередовать места инъекций, а также отступать от места предыдущей инъекции не менее чем на 2 см. 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5E617F-DB4E-0493-E099-7E6A0660A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1088"/>
            <a:ext cx="2481490" cy="165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B8D033-805D-D7E6-69E6-D7781AF5B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84984"/>
            <a:ext cx="4559038" cy="303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обучение  введению инсулина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23814"/>
            <a:ext cx="8856787" cy="58341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освободить на коже место куда будет вводится инсулин. Протирать спиртом это место не надо.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указательным пальцами взять кожу в складку. Это делается также для уменьшения вероятности попадания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мышцу.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самых коротких игл делать это не обязательно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E64843F-87F7-95C2-28BB-3D0488132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7968"/>
            <a:ext cx="2093700" cy="1802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D310E1-FA31-28D3-35E1-996C86B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99055"/>
            <a:ext cx="4104456" cy="185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5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DA33AD-B207-49BD-BB98-32E5E1E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84"/>
            <a:ext cx="9144000" cy="1023814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обучение  введению инсулина</a:t>
            </a:r>
            <a:endParaRPr lang="ru-RU" sz="32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7CBA25-DD25-458B-A343-D906A887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856787" cy="58341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Ввести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иглу у основания кожной складки перпендикулярно поверхности или под углом 45°, не отпуская складку (!), нажать до упора на поршень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шприца.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подождать несколько секунд после введения инсулина, затем извлечь иглу. </a:t>
            </a:r>
          </a:p>
          <a:p>
            <a:pPr marL="14783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95D367-7849-4039-8D4D-5FB186AAF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2803900" cy="187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7941BB-AEF3-7E37-8BE6-359058FE6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72" y="4402416"/>
            <a:ext cx="2876580" cy="1924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5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8258D8-5C65-4187-8A47-299A03589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67586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использованию  шприц-ручки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22EE3C-D931-40AB-B13E-6DE628CF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25" y="1124744"/>
            <a:ext cx="8856983" cy="356443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все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большее распространение получают полуавтоматические дозаторы инсулина, так называемые шприц-ручки. Их устройство напоминает чернильную авторучку, в которой вместо резервуара с чернилами находится картридж с инсулином, а вместо пера — одноразовая инсулиновая игла.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5F8C1D-9F6B-4B66-A548-A11DDCD7F4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664" y="3644618"/>
            <a:ext cx="5904656" cy="28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95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FE43ED-39B5-4140-BFF8-848BCA2A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102" y="1291484"/>
            <a:ext cx="2154307" cy="28724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BC9DC-1403-4548-9D53-382F0691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9271"/>
            <a:ext cx="8818089" cy="8341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правилах хранения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B48002-8A6E-48E4-9AAD-D3DFE7D0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" y="1268760"/>
            <a:ext cx="6843294" cy="5425644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флаконе обязательно указывается срок годности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препарата.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 необходимо хранить в холодильнике при температуре + 2…+8 °С (ни в коем случае не замораживать).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Флаконы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инсулином или шприц-ручки, которые используются для ежедневных инъекций, могут храниться при комнатной температуре в течение 1 мес.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ельзя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допускать перегревания инсулина (например, запрещено оставлять его на солнце или летом в закрытой машине). </a:t>
            </a:r>
          </a:p>
        </p:txBody>
      </p:sp>
    </p:spTree>
    <p:extLst>
      <p:ext uri="{BB962C8B-B14F-4D97-AF65-F5344CB8AC3E}">
        <p14:creationId xmlns:p14="http://schemas.microsoft.com/office/powerpoint/2010/main" val="1638120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4394"/>
          </a:xfrm>
        </p:spPr>
        <p:txBody>
          <a:bodyPr/>
          <a:lstStyle/>
          <a:p>
            <a:pPr eaLnBrk="1" hangingPunct="1"/>
            <a:r>
              <a:rPr lang="ru-RU" sz="3200" b="1">
                <a:latin typeface="Times New Roman" pitchFamily="18" charset="0"/>
              </a:rPr>
              <a:t>Клинические классы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94300" cy="45259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4. </a:t>
            </a:r>
            <a:r>
              <a:rPr lang="ru-RU" sz="2400" dirty="0" smtClean="0">
                <a:latin typeface="Times New Roman" pitchFamily="18" charset="0"/>
              </a:rPr>
              <a:t>Другие типы диабета, связанные с определенными состояниями и синдромами: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а) заболевания поджелудочной железы;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б) эндокринные заболевания;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в) состояния, вызванные приемом лекарственных препаратов или воздействием химических веществ;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г) аномалии инсулинов или его рецептора;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д) определенные генетические синдромы;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е) смешанные состояния.</a:t>
            </a:r>
          </a:p>
        </p:txBody>
      </p:sp>
      <p:pic>
        <p:nvPicPr>
          <p:cNvPr id="19459" name="Picture 4" descr="shutterstock_4926076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700213"/>
            <a:ext cx="2900363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diabetes-glucose-monitor-with-healthy-foods-gettyimages-9545179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789363"/>
            <a:ext cx="29511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8641AD-1183-4133-A4DE-633498F1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28183" y="2636912"/>
            <a:ext cx="2994671" cy="32797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BC9DC-1403-4548-9D53-382F0691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9271"/>
            <a:ext cx="8818089" cy="8341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информирует о правилах хранения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B48002-8A6E-48E4-9AAD-D3DFE7D0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" y="1268760"/>
            <a:ext cx="6843294" cy="542564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инъекции обязательно следует убирать флакон инсулина в бумажную упаковку, поскольку активность инсулина снижается под воздействием света (шприц-ручка закрывается колпачком).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при перевозке запаса инсулина (во время отпуска, командировки и т. д.) сдавать его в багаж, так как он может потеряться, разбиться, замерзнуть или перегреться.</a:t>
            </a:r>
          </a:p>
        </p:txBody>
      </p:sp>
    </p:spTree>
    <p:extLst>
      <p:ext uri="{BB962C8B-B14F-4D97-AF65-F5344CB8AC3E}">
        <p14:creationId xmlns:p14="http://schemas.microsoft.com/office/powerpoint/2010/main" val="2843124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551EC8E-D542-00A5-F205-80256F6C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50" y="2551784"/>
            <a:ext cx="6447501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551EC8E-D542-00A5-F205-80256F6C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250" y="2551784"/>
            <a:ext cx="6447501" cy="13208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сахарный диабет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D47EC7-8190-3CEA-DD7A-A1AE51E9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2" y="150830"/>
            <a:ext cx="9035591" cy="657990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Сахарный диабет (сахарная болезнь, мочеизнурение)-это эндокринная патология, обусловленная недостаточностью гормона инсулина, характеризующаяся нарушением всех видов обмена веществ, преимущественно углеводного.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40DA29-B577-4366-CDDA-05262024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86" y="2579802"/>
            <a:ext cx="7643829" cy="13208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 сахарного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31561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CA455-E086-1558-77C8-F1F9BB43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63" y="188710"/>
            <a:ext cx="8932498" cy="654202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генетические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нарушения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вирусные инфекции 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хронические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заболевания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</a:rPr>
              <a:t>воздействие </a:t>
            </a:r>
            <a:r>
              <a:rPr lang="ru-RU" sz="3200" dirty="0">
                <a:latin typeface="Times New Roman" pitchFamily="18" charset="0"/>
              </a:rPr>
              <a:t>тяжёлых металлов, </a:t>
            </a:r>
            <a:r>
              <a:rPr lang="ru-RU" sz="3200" dirty="0" smtClean="0">
                <a:latin typeface="Times New Roman" pitchFamily="18" charset="0"/>
              </a:rPr>
              <a:t>нитратов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>родентицидов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>- радиационное излучение 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>- хронический стресс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>
                <a:latin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</a:rPr>
              <a:t>употребление продуктов, содержащих </a:t>
            </a:r>
            <a:r>
              <a:rPr lang="ru-RU" sz="3200" dirty="0" err="1" smtClean="0">
                <a:latin typeface="Times New Roman" pitchFamily="18" charset="0"/>
              </a:rPr>
              <a:t>глютен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D1DBA-84FF-6110-8114-60F9C22C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6832"/>
            <a:ext cx="8820472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проявления сахарного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8460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DBC4D5-2354-CD4E-D9C9-6522E5E4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4" y="2564265"/>
            <a:ext cx="8875938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Жажда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Учащенное мочеиспускание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Повышенный аппетит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Сухость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Кожный зуд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Общее недомогание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Медленное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заживление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7A2CC-B18D-C409-A7CC-F29F8E86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060848"/>
            <a:ext cx="8232559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сахарного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13084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11A0B5-8073-EDAE-1BBE-1B8E11EF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92896"/>
            <a:ext cx="8820472" cy="1507067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Инсулинзависимый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Инсулиннезависимый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latin typeface="Times New Roman" pitchFamily="18" charset="0"/>
              </a:rPr>
              <a:t>Клинические классы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	Нарушенная </a:t>
            </a:r>
            <a:r>
              <a:rPr lang="ru-RU" sz="2400" b="1" dirty="0" smtClean="0">
                <a:latin typeface="Times New Roman" pitchFamily="18" charset="0"/>
              </a:rPr>
              <a:t>толерантность к глюкозе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а) у лиц с нормальной массой тела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б) у лиц с ожирением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в) связанная с определенными состояниями и синдромами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	Сахарный </a:t>
            </a:r>
            <a:r>
              <a:rPr lang="ru-RU" sz="2400" b="1" dirty="0" smtClean="0">
                <a:latin typeface="Times New Roman" pitchFamily="18" charset="0"/>
              </a:rPr>
              <a:t>диабет беременных</a:t>
            </a:r>
            <a:endParaRPr lang="ru-RU" sz="2400" b="1" i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latin typeface="Times New Roman" pitchFamily="18" charset="0"/>
            </a:endParaRPr>
          </a:p>
          <a:p>
            <a:endParaRPr lang="ru-RU" dirty="0" smtClean="0"/>
          </a:p>
        </p:txBody>
      </p:sp>
      <p:pic>
        <p:nvPicPr>
          <p:cNvPr id="20484" name="Picture 4" descr="scale_1200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76700"/>
            <a:ext cx="3529013" cy="2160588"/>
          </a:xfrm>
          <a:prstGeom prst="rect">
            <a:avLst/>
          </a:prstGeom>
          <a:noFill/>
        </p:spPr>
      </p:pic>
      <p:pic>
        <p:nvPicPr>
          <p:cNvPr id="20486" name="Picture 6" descr="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076700"/>
            <a:ext cx="3654425" cy="214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E6F957-9146-C554-9989-B8E7FC0A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2856"/>
            <a:ext cx="9143999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инсулинзависимый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сахарный диабет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E4DBFD-5EB6-E654-7195-E6430BAE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7" y="2492896"/>
            <a:ext cx="8979031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заболевание, в основе которого лежит разрушение бета-клеток поджелудочной железы, приводящее к абсолютной инсулиновой недостаточности и развитию хронической гипергликемии.</a:t>
            </a:r>
          </a:p>
        </p:txBody>
      </p:sp>
    </p:spTree>
    <p:extLst>
      <p:ext uri="{BB962C8B-B14F-4D97-AF65-F5344CB8AC3E}">
        <p14:creationId xmlns:p14="http://schemas.microsoft.com/office/powerpoint/2010/main" val="1942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E44DE1-0E6E-9FC4-2E8F-78B1A761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04864"/>
            <a:ext cx="7730582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хлебная единица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9EF225-9FC1-BEA6-293D-C52CDDED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04864"/>
            <a:ext cx="8373961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условная мера, равная 12 г углеводов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25—30 г хлеба </a:t>
            </a:r>
          </a:p>
        </p:txBody>
      </p:sp>
    </p:spTree>
    <p:extLst>
      <p:ext uri="{BB962C8B-B14F-4D97-AF65-F5344CB8AC3E}">
        <p14:creationId xmlns:p14="http://schemas.microsoft.com/office/powerpoint/2010/main" val="11678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4167E7-9AAB-9DBA-C5C4-CAD570A9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132856"/>
            <a:ext cx="7129021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продукты нужно ограничить при сахарном диабете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356C0-6FC1-09BA-217E-5C35F3AD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9" y="2884775"/>
            <a:ext cx="9007311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сдобного и слоеного теста;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Десерты 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Жирные сорта мяса и рыбы, соленая рыба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икра сало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Крепкие жирные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бульоны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и копченые продукты, рыбные консервы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30D231-8731-6546-AF20-91FECF85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44824"/>
            <a:ext cx="8536573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основные принципы лечения сахарного диабета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391AE0-DB75-7F65-2D44-AE75880B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43" y="2675467"/>
            <a:ext cx="8692115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инсулинотерапия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Помповая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30D231-8731-6546-AF20-91FECF85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16832"/>
            <a:ext cx="8536573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места используют для введения инсулина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07E9C-204D-CE5B-1689-93509557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628800"/>
            <a:ext cx="8536573" cy="15070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поверхность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Передненаружная поверхность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Наружная поверхность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плеч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ягодицы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>
                <a:latin typeface="Times New Roman" pitchFamily="18" charset="0"/>
              </a:rPr>
              <a:t>Классы статистического риска</a:t>
            </a:r>
            <a:r>
              <a:rPr lang="ru-RU" sz="3200" b="1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	 Лица с нормальной толерантностью к глюкозе, но со значительно повышенным риском развития сахарного диабета.</a:t>
            </a:r>
            <a:endParaRPr lang="ru-RU" sz="2400" dirty="0" smtClean="0"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а) предшествовавшие нарушения толерантности к глюкозе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б) потенциальные нарушения толерантности к глюкозе.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ru-RU" sz="2400" dirty="0" smtClean="0">
              <a:latin typeface="Times New Roman" pitchFamily="18" charset="0"/>
            </a:endParaRPr>
          </a:p>
        </p:txBody>
      </p:sp>
      <p:sp>
        <p:nvSpPr>
          <p:cNvPr id="21507" name="AutoShape 4" descr="1674783306_top-fon-com-p-sakharnii-diabet-fon-dlya-prezentatsii-1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08" name="Picture 6" descr="6098e3a4c15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792" y="4221088"/>
            <a:ext cx="3163887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0B9A53-2323-6891-9C42-5DDC11C9A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628800"/>
            <a:ext cx="8543643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раз можно использовать иглу в шприц-ручке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A65826-3322-00DA-1247-8CDDC410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628800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раз</a:t>
            </a:r>
          </a:p>
        </p:txBody>
      </p:sp>
    </p:spTree>
    <p:extLst>
      <p:ext uri="{BB962C8B-B14F-4D97-AF65-F5344CB8AC3E}">
        <p14:creationId xmlns:p14="http://schemas.microsoft.com/office/powerpoint/2010/main" val="4732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CDC041-837C-E1D2-5440-AF62ECBC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44824"/>
            <a:ext cx="8274980" cy="15070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каким углом вводится инсулин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градусов</a:t>
            </a:r>
          </a:p>
        </p:txBody>
      </p:sp>
    </p:spTree>
    <p:extLst>
      <p:ext uri="{BB962C8B-B14F-4D97-AF65-F5344CB8AC3E}">
        <p14:creationId xmlns:p14="http://schemas.microsoft.com/office/powerpoint/2010/main" val="33526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данный  шприц для инъекции инсулина?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FE43ED-39B5-4140-BFF8-848BCA2A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904" y="3356992"/>
            <a:ext cx="2154307" cy="28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приц-ручка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FE43ED-39B5-4140-BFF8-848BCA2A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904" y="3356992"/>
            <a:ext cx="2154307" cy="28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данный  прибор?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8ADEF3-C84F-48F3-A34C-C57927A5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01008"/>
            <a:ext cx="2798574" cy="27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8ADEF3-C84F-48F3-A34C-C57927A5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01008"/>
            <a:ext cx="2798574" cy="27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данный  прибор?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человек, гвоздь, живот, палец&#10;&#10;Автоматически созданное описание">
            <a:extLst>
              <a:ext uri="{FF2B5EF4-FFF2-40B4-BE49-F238E27FC236}">
                <a16:creationId xmlns:a16="http://schemas.microsoft.com/office/drawing/2014/main" xmlns="" id="{70F0A100-1C0A-467C-94BA-DCBAE933EA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645024"/>
            <a:ext cx="2808312" cy="25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Инсулиновая помпа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человек, гвоздь, живот, палец&#10;&#10;Автоматически созданное описание">
            <a:extLst>
              <a:ext uri="{FF2B5EF4-FFF2-40B4-BE49-F238E27FC236}">
                <a16:creationId xmlns:a16="http://schemas.microsoft.com/office/drawing/2014/main" xmlns="" id="{70F0A100-1C0A-467C-94BA-DCBAE933EA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472910"/>
            <a:ext cx="2808312" cy="25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7" descr="slide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2657"/>
            <a:ext cx="8424863" cy="625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8B0AB6-1BDE-6385-356D-1BAD171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1341005"/>
            <a:ext cx="4104456" cy="4299567"/>
          </a:xfrm>
          <a:custGeom>
            <a:avLst/>
            <a:gdLst/>
            <a:ahLst/>
            <a:cxnLst/>
            <a:rect l="l" t="t" r="r" b="b"/>
            <a:pathLst>
              <a:path w="8599135" h="6449351">
                <a:moveTo>
                  <a:pt x="0" y="0"/>
                </a:moveTo>
                <a:lnTo>
                  <a:pt x="8599135" y="0"/>
                </a:lnTo>
                <a:lnTo>
                  <a:pt x="8599135" y="6449351"/>
                </a:lnTo>
                <a:lnTo>
                  <a:pt x="0" y="644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712" y="464609"/>
            <a:ext cx="518457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Сахарный диабет 1 типа</a:t>
            </a:r>
            <a:r>
              <a:rPr lang="en-US" sz="320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1520" y="1152737"/>
            <a:ext cx="4032448" cy="545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3447" lvl="1" algn="just">
              <a:lnSpc>
                <a:spcPts val="2509"/>
              </a:lnSpc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193447" lvl="1" algn="just">
              <a:lnSpc>
                <a:spcPts val="2509"/>
              </a:lnSpc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тип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сахарного диабета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инсулинозависимый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часто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бывает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врожденным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аутоиммунное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заболевание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эндокринной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которое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характеризуется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хронической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гипергликемией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повышенным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уровнем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глюкозы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крови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недостаточного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гормона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инсулина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509"/>
              </a:lnSpc>
            </a:pPr>
            <a:endParaRPr dirty="0"/>
          </a:p>
          <a:p>
            <a:pPr algn="just">
              <a:lnSpc>
                <a:spcPts val="2509"/>
              </a:lnSpc>
            </a:pPr>
            <a:endParaRPr dirty="0"/>
          </a:p>
          <a:p>
            <a:pPr algn="just">
              <a:lnSpc>
                <a:spcPts val="250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5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450"/>
            <a:ext cx="8047806" cy="722375"/>
          </a:xfrm>
        </p:spPr>
        <p:txBody>
          <a:bodyPr>
            <a:normAutofit fontScale="90000"/>
          </a:bodyPr>
          <a:lstStyle/>
          <a:p>
            <a:pPr>
              <a:lnSpc>
                <a:spcPts val="2744"/>
              </a:lnSpc>
            </a:pPr>
            <a:r>
              <a:rPr lang="ru-RU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Характеристика сахарного диабета </a:t>
            </a:r>
            <a:r>
              <a:rPr lang="ru-R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типа</a:t>
            </a:r>
            <a:r>
              <a:rPr lang="en-US" sz="3600">
                <a:solidFill>
                  <a:srgbClr val="000000"/>
                </a:solidFill>
                <a:latin typeface="Open Sans Bold"/>
              </a:rPr>
              <a:t> 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77825"/>
            <a:ext cx="7886700" cy="52991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Сахарный диабет I типа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или 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«юношеский диабет»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однако заболеть могут люди любого возраста. Он характеризуется деструкцией β-клеток, приводящей к абсолютной инсулиновой недостаточности. Этот вид сахарного диабета может быть аутоиммунным и идиопатическим.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capsule-life.ru/wp-content/uploads/2018/03/ya-24-1024x56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1412"/>
            <a:ext cx="4305674" cy="252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4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358246" cy="5643602"/>
          </a:xfrm>
        </p:spPr>
        <p:txBody>
          <a:bodyPr>
            <a:normAutofit/>
          </a:bodyPr>
          <a:lstStyle/>
          <a:p>
            <a:pPr marL="900000" indent="-2160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		Сахарный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диабет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сахарная болезнь, мочеизнурение)-это эндокринная патология, обусловленная недостаточностью гормона инсулина, характеризующаяся нарушением всех видов обмена веществ, преимущественно углеводного.</a:t>
            </a:r>
          </a:p>
          <a:p>
            <a:pPr marL="900000" indent="-2160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00000" indent="-2160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old-lekar.com/wp-content/uploads/2018/04/%D0%BB%D0%B5%D1%87%D0%B5%D0%BD%D0%B8%D0%B5-%D0%BE%D0%B6%D0%B8%D1%80%D0%B5%D0%BD%D0%B8%D1%8F-%D0%BF%D0%B5%D1%80%D0%B2%D0%BE%D0%B9-%D1%81%D1%82%D0%B0%D0%B4%D0%B8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71876"/>
            <a:ext cx="4143404" cy="2833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32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1 типа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28810"/>
            <a:ext cx="5527526" cy="480850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mtClean="0"/>
              <a:t>	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(инсулинозависимого) - лежит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работы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β-клеток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поджелудочной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аутоиммунной реакции и наследственной предрасположенности, приводящее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абсолютной инсулиновой недостаточности и развитию хронической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гипергликемии (повышению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глюкозы в крови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Чаще болеют дети и люди молодого возраста.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lassicalhypnosis.ru/wp-content/uploads/2020/12/56790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71" y="1178272"/>
            <a:ext cx="2339473" cy="20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7517" y="3512532"/>
            <a:ext cx="1416755" cy="3126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4428" y="3485802"/>
            <a:ext cx="995729" cy="33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03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1 типа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4" y="1340698"/>
            <a:ext cx="8449733" cy="4484159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50000"/>
              </a:lnSpc>
              <a:spcBef>
                <a:spcPts val="0"/>
              </a:spcBef>
              <a:buSzPct val="75000"/>
              <a:buNone/>
            </a:pPr>
            <a:r>
              <a:rPr lang="ru-RU" altLang="ru-RU" smtClean="0">
                <a:latin typeface="Times New Roman" panose="02020603050405020304" pitchFamily="18" charset="0"/>
              </a:rPr>
              <a:t>	</a:t>
            </a:r>
            <a:r>
              <a:rPr lang="ru-RU" altLang="ru-RU" sz="2400" smtClean="0">
                <a:latin typeface="Times New Roman" panose="02020603050405020304" pitchFamily="18" charset="0"/>
              </a:rPr>
              <a:t>Инсулинозависимый сахарный диабет (диабет молодых) чаще всего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возникает в возрасте до </a:t>
            </a:r>
            <a:r>
              <a:rPr lang="ru-RU" altLang="ru-RU" sz="2400" smtClean="0">
                <a:latin typeface="Times New Roman" panose="02020603050405020304" pitchFamily="18" charset="0"/>
              </a:rPr>
              <a:t>30 лет. 	Течение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болезни довольно тяжелое и требует </a:t>
            </a:r>
            <a:r>
              <a:rPr lang="ru-RU" altLang="ru-RU" sz="2400" smtClean="0">
                <a:latin typeface="Times New Roman" panose="02020603050405020304" pitchFamily="18" charset="0"/>
              </a:rPr>
              <a:t>лечения инсулином.</a:t>
            </a:r>
            <a:endParaRPr lang="ru-RU" altLang="ru-RU" sz="2400" dirty="0" smtClean="0">
              <a:latin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ct val="75000"/>
              <a:buNone/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400" smtClean="0">
                <a:latin typeface="Times New Roman" panose="02020603050405020304" pitchFamily="18" charset="0"/>
              </a:rPr>
              <a:t>	Причина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: выработка </a:t>
            </a:r>
            <a:r>
              <a:rPr lang="ru-RU" altLang="ru-RU" sz="2400" smtClean="0">
                <a:latin typeface="Times New Roman" panose="02020603050405020304" pitchFamily="18" charset="0"/>
              </a:rPr>
              <a:t>организмом антител,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которые </a:t>
            </a:r>
            <a:r>
              <a:rPr lang="ru-RU" altLang="ru-RU" sz="2400" smtClean="0">
                <a:latin typeface="Times New Roman" panose="02020603050405020304" pitchFamily="18" charset="0"/>
              </a:rPr>
              <a:t>уничтожают клетки поджелудочной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железы, вырабатывающие инсулин.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2058" name="Picture 10" descr="https://diabetsunveseliba.lv/wp-content/uploads/2018/10/Rudens_2018_Pulss_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04034"/>
            <a:ext cx="3096344" cy="157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3.bp.blogspot.com/-PhruFnFHG6k/VpEEgT7xU0I/AAAAAAAAASo/Ss78mCClNKQ/s1600/%25D0%25B8%25D0%25BD%25D1%2581%25D1%2583%25D0%25BB%25D0%25B8%25D0%25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18382"/>
            <a:ext cx="1804142" cy="13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 descr="https://top-fon.com/uploads/posts/2023-01/1674783319_top-fon-com-p-sakharnii-diabet-fon-dlya-prezentatsii-5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968399"/>
            <a:ext cx="2225652" cy="14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1442"/>
            <a:ext cx="7886700" cy="7315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85801"/>
            <a:ext cx="7886700" cy="5491163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 тяжести течения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Лёгкая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 степень) форма болезни характеризуется невысоким уровнем гликемии, которая не превышает 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 натощак, когда нет больших колебаний содержимого сахара в крови на протяжении суток, незначительная суточная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(от следов до 20 г/л). Состояние компенсации поддерживается с помощью диетотерапии. При лёгкой форме диабета могут диагностироваться у больного сахарным диабетом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доклинической и функциональной стадий.</a:t>
            </a:r>
          </a:p>
        </p:txBody>
      </p:sp>
    </p:spTree>
    <p:extLst>
      <p:ext uri="{BB962C8B-B14F-4D97-AF65-F5344CB8AC3E}">
        <p14:creationId xmlns:p14="http://schemas.microsoft.com/office/powerpoint/2010/main" val="21854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6526"/>
            <a:ext cx="7886700" cy="46697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77241"/>
            <a:ext cx="7886700" cy="539972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(ІІ степень) тяжести сахарного диабета гликемия натощак повышается, как правило, до 14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/л, колебания гликемии на протяжении суток, суточная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не превышает 40 г/л, эпизодически развивается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кетоацидоз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Компенсация диабета достигается диетой и приёмом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пероральных средств или введением инсулина (в случае развития вторичной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сульфамидорезистентности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дозе, которая не превышает 40 ОД на сутки. У этих больных могут выявляться диабетические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различной локализации и функциональных стадий.</a:t>
            </a:r>
          </a:p>
        </p:txBody>
      </p:sp>
    </p:spTree>
    <p:extLst>
      <p:ext uri="{BB962C8B-B14F-4D97-AF65-F5344CB8AC3E}">
        <p14:creationId xmlns:p14="http://schemas.microsoft.com/office/powerpoint/2010/main" val="15761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2298"/>
            <a:ext cx="7886700" cy="60350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59537"/>
            <a:ext cx="7886700" cy="531742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Тяжёлая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(ІІІ степень) форма диабета характеризуется высокими уровнями гликемии (натощак свыше 14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/л), значительными колебаниями содержимого сахара в крови на протяжении суток, высоким уровнем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(свыше 40-50 г/л). Больные нуждаются в постоянной инсулинотерапии в дозе 60 ОД и больше, у них выявляются различные диабетические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https://zdorovieinform.ru/wp-content/uploads/2021/08/diabet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13176"/>
            <a:ext cx="2073392" cy="1428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Факторы риска сахарного </a:t>
            </a:r>
            <a:r>
              <a:rPr lang="ru-RU" sz="3200" b="1">
                <a:latin typeface="Times New Roman" pitchFamily="18" charset="0"/>
              </a:rPr>
              <a:t>диабета 1 типа</a:t>
            </a:r>
            <a:r>
              <a:rPr lang="ru-RU" sz="3200">
                <a:latin typeface="Times New Roman" pitchFamily="18" charset="0"/>
              </a:rPr>
              <a:t/>
            </a:r>
            <a:br>
              <a:rPr lang="ru-RU" sz="3200">
                <a:latin typeface="Times New Roman" pitchFamily="18" charset="0"/>
              </a:rPr>
            </a:b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3"/>
            <a:ext cx="5400600" cy="495798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Вероятные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триггеры сахарного диабета 1-го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типа: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генетические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нарушения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из-за которых снижается чувствительность клеток к глюкозе, изменяется работа поджелудочной железы, а инсулин производится в недостаточном количестве;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вирусные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инфекции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ретровирусы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вирусы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Коксаки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краснухи, Эпштейна-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Барр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способны разрушить клетки поджелудочной железы при попадании в орган;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хронические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заболевания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при которых поражается поджелудочная железа, —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панкреатит,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муковисцидоз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гемохроматоз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996952"/>
            <a:ext cx="2613715" cy="1692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052736"/>
            <a:ext cx="2706065" cy="1584176"/>
          </a:xfrm>
          <a:prstGeom prst="rect">
            <a:avLst/>
          </a:prstGeom>
        </p:spPr>
      </p:pic>
      <p:pic>
        <p:nvPicPr>
          <p:cNvPr id="11" name="Picture 6" descr="maxresdefau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943" y="5013176"/>
            <a:ext cx="256044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3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Факторы риска сахарного </a:t>
            </a:r>
            <a:r>
              <a:rPr lang="ru-RU" sz="3200" b="1">
                <a:latin typeface="Times New Roman" pitchFamily="18" charset="0"/>
              </a:rPr>
              <a:t>диабета 1 типа</a:t>
            </a:r>
            <a:r>
              <a:rPr lang="ru-RU" sz="3200">
                <a:latin typeface="Times New Roman" pitchFamily="18" charset="0"/>
              </a:rPr>
              <a:t/>
            </a:r>
            <a:br>
              <a:rPr lang="ru-RU" sz="3200">
                <a:latin typeface="Times New Roman" pitchFamily="18" charset="0"/>
              </a:rPr>
            </a:b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96753"/>
            <a:ext cx="5832648" cy="4957986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</a:rPr>
              <a:t>воздействие </a:t>
            </a:r>
            <a:r>
              <a:rPr lang="ru-RU" sz="2400" dirty="0" smtClean="0">
                <a:latin typeface="Times New Roman" pitchFamily="18" charset="0"/>
              </a:rPr>
              <a:t>тяжёлых металлов, нитратов, родентицидов, которые применяются для уничтожения грызунов.</a:t>
            </a:r>
          </a:p>
          <a:p>
            <a:pPr marL="0" indent="0" algn="just" eaLnBrk="1" hangingPunct="1"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 радиационное </a:t>
            </a:r>
            <a:r>
              <a:rPr lang="ru-RU" sz="2400" dirty="0">
                <a:latin typeface="Times New Roman" pitchFamily="18" charset="0"/>
              </a:rPr>
              <a:t>излучение, хронический стресс, употребление продуктов, содержащих </a:t>
            </a:r>
            <a:r>
              <a:rPr lang="ru-RU" sz="2400" dirty="0" err="1">
                <a:latin typeface="Times New Roman" pitchFamily="18" charset="0"/>
              </a:rPr>
              <a:t>глютен</a:t>
            </a:r>
            <a:r>
              <a:rPr lang="ru-RU" sz="2400" dirty="0">
                <a:latin typeface="Times New Roman" pitchFamily="18" charset="0"/>
              </a:rPr>
              <a:t>, сою, коровье молоко, ненасыщенные жиры, </a:t>
            </a:r>
            <a:r>
              <a:rPr lang="ru-RU" sz="2400" dirty="0" smtClean="0">
                <a:latin typeface="Times New Roman" pitchFamily="18" charset="0"/>
              </a:rPr>
              <a:t>антиоксиданты</a:t>
            </a:r>
            <a:r>
              <a:rPr lang="ru-RU" sz="2400" dirty="0">
                <a:latin typeface="Times New Roman" pitchFamily="18" charset="0"/>
              </a:rPr>
              <a:t> при определённых условиях </a:t>
            </a:r>
            <a:r>
              <a:rPr lang="ru-RU" sz="2400" dirty="0" smtClean="0">
                <a:latin typeface="Times New Roman" pitchFamily="18" charset="0"/>
              </a:rPr>
              <a:t>может спровоцировать аутоиммунное разрушение поджелудочной железы</a:t>
            </a:r>
            <a:endParaRPr lang="ru-RU" sz="2400" dirty="0">
              <a:latin typeface="Times New Roman" pitchFamily="18" charset="0"/>
            </a:endParaRPr>
          </a:p>
          <a:p>
            <a:pPr marL="0" indent="0" algn="just" eaLnBrk="1" hangingPunct="1"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16387" name="Picture 9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422" y="2060848"/>
            <a:ext cx="2268538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S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653136"/>
            <a:ext cx="2451224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>
                <a:latin typeface="Times New Roman" pitchFamily="18" charset="0"/>
              </a:rPr>
              <a:t>Факторы риска сахарного диабета 1 типа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</a:rPr>
              <a:t>     наследственная предрасположенность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b="1" dirty="0" smtClean="0">
                <a:latin typeface="Times New Roman" pitchFamily="18" charset="0"/>
              </a:rPr>
              <a:t>-вирусные инфекции</a:t>
            </a:r>
            <a:r>
              <a:rPr lang="ru-RU" sz="2400" dirty="0" smtClean="0">
                <a:latin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</a:rPr>
              <a:t>ретровирусы</a:t>
            </a:r>
            <a:r>
              <a:rPr lang="ru-RU" sz="2400" dirty="0" smtClean="0">
                <a:latin typeface="Times New Roman" pitchFamily="18" charset="0"/>
              </a:rPr>
              <a:t>, вирусы </a:t>
            </a:r>
            <a:r>
              <a:rPr lang="ru-RU" sz="2400" dirty="0" err="1" smtClean="0">
                <a:latin typeface="Times New Roman" pitchFamily="18" charset="0"/>
              </a:rPr>
              <a:t>Коксаки</a:t>
            </a:r>
            <a:r>
              <a:rPr lang="ru-RU" sz="2400" dirty="0" smtClean="0">
                <a:latin typeface="Times New Roman" pitchFamily="18" charset="0"/>
              </a:rPr>
              <a:t>, краснухи, которые  способны разрушить клетки поджелудочной железы при попадании в орган);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ru-RU" sz="2400" b="1" dirty="0" smtClean="0">
                <a:latin typeface="Times New Roman" pitchFamily="18" charset="0"/>
              </a:rPr>
              <a:t>хронические заболевания</a:t>
            </a:r>
            <a:r>
              <a:rPr lang="ru-RU" sz="2400" dirty="0" smtClean="0">
                <a:latin typeface="Times New Roman" pitchFamily="18" charset="0"/>
              </a:rPr>
              <a:t>, при которых поражается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dirty="0" smtClean="0">
                <a:latin typeface="Times New Roman" pitchFamily="18" charset="0"/>
              </a:rPr>
              <a:t> поджелудочная железа (панкреатит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муковисцидоз</a:t>
            </a:r>
            <a:r>
              <a:rPr lang="ru-RU" sz="2400" dirty="0" smtClean="0">
                <a:latin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</a:rPr>
              <a:t>гемохро</a:t>
            </a:r>
            <a:r>
              <a:rPr lang="ru-RU" sz="2400" dirty="0" smtClean="0">
                <a:latin typeface="Times New Roman" pitchFamily="18" charset="0"/>
              </a:rPr>
              <a:t>-</a:t>
            </a:r>
            <a:endParaRPr lang="ru-RU" sz="2400" dirty="0"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dirty="0" err="1" smtClean="0">
                <a:latin typeface="Times New Roman" pitchFamily="18" charset="0"/>
              </a:rPr>
              <a:t>матоз</a:t>
            </a:r>
            <a:r>
              <a:rPr lang="ru-RU" sz="2400" dirty="0" smtClean="0">
                <a:latin typeface="Times New Roman" pitchFamily="18" charset="0"/>
              </a:rPr>
              <a:t>);</a:t>
            </a:r>
          </a:p>
          <a:p>
            <a:pPr marL="0" indent="0" eaLnBrk="1" hangingPunct="1">
              <a:lnSpc>
                <a:spcPct val="90000"/>
              </a:lnSpc>
            </a:pPr>
            <a:endParaRPr lang="ru-RU" sz="28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ru-RU" sz="2800" dirty="0" smtClean="0"/>
          </a:p>
        </p:txBody>
      </p:sp>
      <p:pic>
        <p:nvPicPr>
          <p:cNvPr id="15363" name="Picture 4" descr="2e57b965853e6731ee182d5cfe5ee9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084763"/>
            <a:ext cx="237648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maxresdefa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941888"/>
            <a:ext cx="2808288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6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smtClean="0">
                <a:latin typeface="Times New Roman" pitchFamily="18" charset="0"/>
              </a:rPr>
              <a:t>Механизм развития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3"/>
            <a:ext cx="7992888" cy="4030985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		Патология может долго развиваться практически без симптомов, поэтому иногда человек даже не замечает, что что-то пошло не так. Однако в это время в сосудах происходят необратимые изменения: глюкоза накапливается в них и оказывает токсический эффект. В результате страдают не только сосуды, но и внутренние органы, головной мозг, нервная система. </a:t>
            </a:r>
          </a:p>
        </p:txBody>
      </p:sp>
    </p:spTree>
    <p:extLst>
      <p:ext uri="{BB962C8B-B14F-4D97-AF65-F5344CB8AC3E}">
        <p14:creationId xmlns:p14="http://schemas.microsoft.com/office/powerpoint/2010/main" val="37778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marL="0" indent="0"/>
            <a:r>
              <a:rPr lang="ru-RU" sz="3200" b="1">
                <a:latin typeface="Times New Roman" pitchFamily="18" charset="0"/>
                <a:cs typeface="Times New Roman" pitchFamily="18" charset="0"/>
              </a:rPr>
              <a:t>Симптомы сахарного диабета 1-го типа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323528" y="1196752"/>
            <a:ext cx="5688335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Сахарный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диабет 1-го типа характеризуется острым началом и быстрым развитием метаболических нарушений. Симптомы болезни могут быть тяжёлыми сразу. Как правило, сначала возникают признаки повышенного сахара в крови — гипергликемии.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Нередко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болезнь стартует в ответ на острую вирусную инфекцию, сильные эмоциональные переживания или перегрузку легкоусвояемыми углеводами.</a:t>
            </a:r>
          </a:p>
        </p:txBody>
      </p:sp>
      <p:sp>
        <p:nvSpPr>
          <p:cNvPr id="6" name="Freeform 6"/>
          <p:cNvSpPr/>
          <p:nvPr/>
        </p:nvSpPr>
        <p:spPr>
          <a:xfrm>
            <a:off x="6228184" y="2204864"/>
            <a:ext cx="2563556" cy="1571224"/>
          </a:xfrm>
          <a:custGeom>
            <a:avLst/>
            <a:gdLst/>
            <a:ahLst/>
            <a:cxnLst/>
            <a:rect l="l" t="t" r="r" b="b"/>
            <a:pathLst>
              <a:path w="3499660" h="2219296">
                <a:moveTo>
                  <a:pt x="0" y="0"/>
                </a:moveTo>
                <a:lnTo>
                  <a:pt x="3499660" y="0"/>
                </a:lnTo>
                <a:lnTo>
                  <a:pt x="3499660" y="2219297"/>
                </a:lnTo>
                <a:lnTo>
                  <a:pt x="0" y="22192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42" y="4509119"/>
            <a:ext cx="2427840" cy="18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607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50393"/>
            <a:ext cx="7886700" cy="53265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mtClean="0"/>
              <a:t>	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Важность проблемы сахарного диабета во всем мире обусловлена высокой распространенностью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заболевания, ранней инвалидизацией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высокой смертностью.Это явилось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для экспертов ВОЗ расценивать сахарный диабет как эпидемию особого неинфекционного заболевания, а борьбу с ним считать приоритетом национальных систем здравоохранения.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Рисунок 3" descr="https://cf2.ppt-online.org/files2/slide/1/152oSPg6eiz4wmRfMGLdvAkTWUX3aV8Hl0KuNZ/slide-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96" y="3789040"/>
            <a:ext cx="4267932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3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38893" y="260648"/>
            <a:ext cx="8229600" cy="634082"/>
          </a:xfrm>
        </p:spPr>
        <p:txBody>
          <a:bodyPr/>
          <a:lstStyle/>
          <a:p>
            <a:pPr marL="0" indent="0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Характерные признаки гипергликемии при сахарном диабете 1-го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611560" y="1268760"/>
            <a:ext cx="5544319" cy="4929411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сильная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жажда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(полидипсия), которая ощущается сильнее всего в ночные часы и 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утром. Человек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выпивает до 3–5 литров жидкости в 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сутки;</a:t>
            </a:r>
          </a:p>
          <a:p>
            <a:pPr>
              <a:buFontTx/>
              <a:buChar char="-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частое мочеиспускание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(при этом моча отходит большими порциями, желание помочиться нередко возникает ночью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);недержание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мочи по ночам у детей;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сильное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чувство голода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(полифагия);</a:t>
            </a:r>
          </a:p>
          <a:p>
            <a:pPr marL="0" indent="0">
              <a:buNone/>
            </a:pP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154" y="1268760"/>
            <a:ext cx="2530560" cy="1788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39" y="3212976"/>
            <a:ext cx="2431774" cy="1616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39" y="5018704"/>
            <a:ext cx="2452475" cy="16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566738" y="188640"/>
            <a:ext cx="8229600" cy="864096"/>
          </a:xfrm>
        </p:spPr>
        <p:txBody>
          <a:bodyPr/>
          <a:lstStyle/>
          <a:p>
            <a:pPr marL="0" indent="0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Характерные признаки гипергликемии при сахарном диабете 1-го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5688632" cy="4929411"/>
          </a:xfrm>
        </p:spPr>
        <p:txBody>
          <a:bodyPr/>
          <a:lstStyle/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--   беспричинная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потеря веса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нарушение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зрения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раздражительность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чувство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усталости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 рецидивирующие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инфекци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мочеполовой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или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кандидоз;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медленная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регенерация ран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 ощущение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сухости во рту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700808"/>
            <a:ext cx="4061960" cy="1480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557" y="5373216"/>
            <a:ext cx="1815777" cy="1254911"/>
          </a:xfrm>
          <a:prstGeom prst="rect">
            <a:avLst/>
          </a:prstGeom>
        </p:spPr>
      </p:pic>
      <p:pic>
        <p:nvPicPr>
          <p:cNvPr id="7" name="Picture 4" descr="C:\Users\User\Desktop\downl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65253"/>
            <a:ext cx="2641302" cy="15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Главные симптомы сахарного диабета 1-го типа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5544319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Голод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потеря веса и повышенная утомляемость — развиваются из-за неспособности организма использовать глюкозу для получения энергии.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Частое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мочеиспускание и сильная жажда возникают потому, что тело делает всё возможное, чтобы избавиться от избытка глюкозы и поэтому выводит её с мочой по максимуму.</a:t>
            </a:r>
          </a:p>
        </p:txBody>
      </p:sp>
      <p:pic>
        <p:nvPicPr>
          <p:cNvPr id="24579" name="Picture 5" descr="%D0%BF%D0%BB%D0%B0%D1%81%D1%82%D0%B8%D0%BA%D0%B0-%D1%82%D0%B5%D0%BB%D0%B0-%D0%BF%D0%BE%D1%81%D0%BB%D0%B5-%D0%BF%D0%BE%D1%85%D1%83%D0%B4%D0%B5%D0%BD%D0%B8%D1%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1340768"/>
            <a:ext cx="1930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861048"/>
            <a:ext cx="2289771" cy="15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20378"/>
          </a:xfrm>
        </p:spPr>
        <p:txBody>
          <a:bodyPr/>
          <a:lstStyle/>
          <a:p>
            <a:pPr eaLnBrk="1" hangingPunct="1"/>
            <a:r>
              <a:rPr lang="ru-RU" sz="3200" b="1">
                <a:latin typeface="Times New Roman" pitchFamily="18" charset="0"/>
              </a:rPr>
              <a:t>Вторичные симптомы сахарного </a:t>
            </a:r>
            <a:r>
              <a:rPr lang="ru-RU" sz="3200" b="1" smtClean="0">
                <a:latin typeface="Times New Roman" pitchFamily="18" charset="0"/>
              </a:rPr>
              <a:t>диабета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</a:rPr>
              <a:t>1  типа</a:t>
            </a:r>
            <a:endParaRPr lang="ru-RU" sz="3200" b="1" smtClean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5976938" cy="45259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- </a:t>
            </a:r>
            <a:r>
              <a:rPr lang="ru-RU" sz="2400" smtClean="0">
                <a:latin typeface="Times New Roman" pitchFamily="18" charset="0"/>
              </a:rPr>
              <a:t>сухость и шелушение кожи;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онемение пальцев  на руках или ногах;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диабетическая дермопатия — пигментные пятна с участками отмерших тканей, которые обычно появляются на ногах из-за медленного заживления ран;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диабетическая пузырчатка — волдыри на ногах размером от миллиметра до пары сантиметров.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запах ацетона изо рта.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чёрный акантоз — тёмные участки кожи на шее, коленях и локтях, в области подмышечных впадин;</a:t>
            </a:r>
          </a:p>
          <a:p>
            <a:pPr eaLnBrk="1" hangingPunct="1">
              <a:lnSpc>
                <a:spcPct val="80000"/>
              </a:lnSpc>
            </a:pPr>
            <a:endParaRPr lang="ru-RU" sz="2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6627" name="Picture 5" descr="Аканто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081" y="5013176"/>
            <a:ext cx="23764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suhaya-kozha-posle-biorevitalizatsi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805" y="1484784"/>
            <a:ext cx="21844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27bca7b207d18d632d6e37eb7bf812fd-e16778697921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5704" y="2996952"/>
            <a:ext cx="225425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9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Вторичные симптомы сахарного диабета: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5544319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Вторичные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симптомы сахарного диабета не связаны напрямую с развитием болезни, а появляются в результате повреждения органов и 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систем и это: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сухость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 шелушение кожи;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судороги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онемение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пальцев на руках или ногах;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чёрный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акантоз — тёмные участки кожи на шее, коленях и локтях, в области подмышечных впадин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700808"/>
            <a:ext cx="2304256" cy="1152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140968"/>
            <a:ext cx="2448272" cy="1224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199" y="4797152"/>
            <a:ext cx="2480295" cy="14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Вторичные симптомы сахарного диабета: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5688632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диабетическая дермопатия,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пигментные пятна с участками отмерших тканей, которые обычно появляются на ногах из-за медленного заживления ран;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диабетическая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пузырчатка — волдыри на ногах размером от миллиметра до пары сантиметров. Чаще всего возникают у пожилых пациентов с большим стажем диабета;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головная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боль;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запах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ацетона изо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рта;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кожный зуд.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6845" y="1556792"/>
            <a:ext cx="2520280" cy="1955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5" y="4581128"/>
            <a:ext cx="2733260" cy="182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smtClean="0">
                <a:latin typeface="Times New Roman" pitchFamily="18" charset="0"/>
              </a:rPr>
              <a:t>Осложнения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3"/>
            <a:ext cx="5554663" cy="495798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       Осложнения обычно развиваются у пациентов, которые не получают лечения, и включают поражение сетчатки глаз, сосудов, почек, нервной системы.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Нарушается регенерация мелких сосудов. Из-за этого раны на теле плохо заживают: даже небольшой порез может превратиться в глубокую загноившуюся язву.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У пациентов с сахарным диабетом может развиться жизнеугрожающее осложнение — диабетическая кома. </a:t>
            </a:r>
          </a:p>
        </p:txBody>
      </p:sp>
      <p:pic>
        <p:nvPicPr>
          <p:cNvPr id="30723" name="Picture 5" descr="%D0%A1%D0%B0%D1%85%D0%B0%D1%80%D0%BD%D1%8B%D0%B9-%D0%B4%D0%B8%D0%B0%D0%B1%D0%B5%D1%82-%D0%BE%D1%81%D0%BB%D0%BE%D0%B6%D0%BD%D0%B5%D0%BD%D0%B8%D1%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989138"/>
            <a:ext cx="36353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4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Осложнения сахарного диабета 1-го типа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24744"/>
            <a:ext cx="7920880" cy="500141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Без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лечения метаболические нарушения, обусловленные дефицитом инсулина и избытком глюкозы, только нарастают: усиливается обезвоживание, снижается артериальное давление, развивается гипоксия и отёк коры головного мозга.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итоге это может привести к жизнеугрожающему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осложнению -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диабетической коме.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зависимости от уровня глюкозы в крови диабетическую кому делят на два вида: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гипогликемическую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(связана со снижением уровня сахара) и 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гипергликемическую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(вызвана повышением уровня сахара в крови).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Отдельно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выделяют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кетоацидотическую, гиперосмолярную и лактацидемическую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кому.</a:t>
            </a:r>
          </a:p>
          <a:p>
            <a:pPr marL="0" indent="0" algn="just"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Гипергликемическая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92088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Осложнение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сахарного диабета, связанное со слишком высоким уровнем сахара в крови. Она сопровождается острой нехваткой инсулина, к которой может привести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сильный стресс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богатая быстрыми углеводами пища.</a:t>
            </a:r>
          </a:p>
          <a:p>
            <a:pPr marL="0" indent="0" algn="just"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17032"/>
            <a:ext cx="3045724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660626"/>
            <a:ext cx="3584712" cy="21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Гипергликемическая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92088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	Признаки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гипергликемии: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неутолимая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жажда,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учащённое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мочеиспускание,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слабость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размытое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зрение,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запах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ацетона или яблок изо рта,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боль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 животе,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частое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поверхностное дыхание,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тошнота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 рвота,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тёплая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 сухая кожа,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низкое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артериальное давление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19" y="1685207"/>
            <a:ext cx="2289718" cy="1512168"/>
          </a:xfrm>
          <a:prstGeom prst="rect">
            <a:avLst/>
          </a:prstGeom>
        </p:spPr>
      </p:pic>
      <p:pic>
        <p:nvPicPr>
          <p:cNvPr id="5" name="Picture 2" descr="https://logos44.ru/wp-content/uploads/2023/03/kak-kurenie-vyzyvaet-bolezni-serdca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199062"/>
            <a:ext cx="2323540" cy="143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etozheludok.ru/wp-content/uploads/2018/04/obshaya-slabos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9682" y="3356992"/>
            <a:ext cx="2323540" cy="154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1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Актуальность 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761"/>
            <a:ext cx="8229600" cy="488597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ВОЗ заболеваемость сахарным диабетом в 2010 г составила 239,4 млн. чел, а к 2025 г. составит более 300,0 млн чел и это свидетельствует о том, что сахарный диабет является серьезной медико-социальной проблемой во всем мире.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buFontTx/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диабет опасен своими «поздними» осложнениями которые приводят к инвалидности и сокращению жизни. </a:t>
            </a:r>
          </a:p>
        </p:txBody>
      </p:sp>
      <p:sp>
        <p:nvSpPr>
          <p:cNvPr id="5" name="Freeform 2"/>
          <p:cNvSpPr/>
          <p:nvPr/>
        </p:nvSpPr>
        <p:spPr>
          <a:xfrm>
            <a:off x="4427984" y="4365104"/>
            <a:ext cx="3694725" cy="2184333"/>
          </a:xfrm>
          <a:custGeom>
            <a:avLst/>
            <a:gdLst/>
            <a:ahLst/>
            <a:cxnLst/>
            <a:rect l="l" t="t" r="r" b="b"/>
            <a:pathLst>
              <a:path w="11900840" h="6354306">
                <a:moveTo>
                  <a:pt x="0" y="0"/>
                </a:moveTo>
                <a:lnTo>
                  <a:pt x="11900840" y="0"/>
                </a:lnTo>
                <a:lnTo>
                  <a:pt x="11900840" y="6354306"/>
                </a:lnTo>
                <a:lnTo>
                  <a:pt x="0" y="63543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4046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4837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Гипогликемическая кома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8147248" cy="507342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Признаки гипогликемической комы:</a:t>
            </a:r>
            <a:endParaRPr lang="ru-RU" sz="240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дрожь в теле,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озноб,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головокружение,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нервозность или обеспокоенность,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сильный голод,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тошнота,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размытое зрение,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нарушение ритма сердца.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Чтобы купировать гипогликемию при сахарном диабете:</a:t>
            </a:r>
            <a:r>
              <a:rPr lang="ru-RU" sz="2400" smtClean="0">
                <a:latin typeface="Times New Roman" pitchFamily="18" charset="0"/>
              </a:rPr>
              <a:t> Если уровень сахара снижен, следует съесть 15 г быстрых углеводов (выпить сока, принять таблетку глюкозы) и через 15 минут измерить глюкозу в крови. </a:t>
            </a:r>
          </a:p>
        </p:txBody>
      </p:sp>
    </p:spTree>
    <p:extLst>
      <p:ext uri="{BB962C8B-B14F-4D97-AF65-F5344CB8AC3E}">
        <p14:creationId xmlns:p14="http://schemas.microsoft.com/office/powerpoint/2010/main" val="23506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Кетоацидотическая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980728"/>
            <a:ext cx="8064896" cy="514543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Диабетический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кетоацидоз, или диабетическая кетоацидотическая кома, также возникает на фоне острой нехватки инсулина.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таком нарушении уровень глюкозы в крови превышает 15 ммоль/л, то есть превосходит норму в три и более раза (норма сахара в крови взрослых — 3,5–5,5 ммоль/л).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моче появляются токсичные соединения — кетоновые тела, а человек ощущает слабость, испытывает сильную жажду, частые позывы к мочеиспусканию. У него пропадает аппетит, появляется боль в животе, а в выдыхаемом воздухе чувствуется выраженный запах ацетона. Такие симптомы — показание для экстренной госпитализации.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27076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Гиперосмолярная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848872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При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гиперосмолярной коме у человека значительно возрастает уровень глюкозы (обычно до 33 ммоль/л и выше) и концентрация электролитов в крови (330–500 мосмоль/л), кроме того, у него сгущается кровь, а жидкость усиленно выводится из организма, развивается обезвоживание.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результате нарушается микроциркуляция крови в головном мозге.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этом, в отличие от кетоацидотической комы, уровень кетонов не превышает норму, а pH крови не уменьшается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Гиперосмолярная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488832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   Симптомы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гиперосмолярной комы: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частые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позывы к мочеиспусканию,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сухость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во рту,</a:t>
            </a:r>
          </a:p>
          <a:p>
            <a:pPr algn="just">
              <a:buFontTx/>
              <a:buChar char="-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частое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поверхностное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дыхание,</a:t>
            </a:r>
          </a:p>
          <a:p>
            <a:pPr algn="just">
              <a:buFontTx/>
              <a:buChar char="-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учащённое сердцебиение.  </a:t>
            </a: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Если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не скорректировать состояние, появляются нарушения со стороны нервной системы: галлюцинации, судороги, заторможенность вплоть до потери сознания</a:t>
            </a:r>
            <a:r>
              <a:rPr lang="ru-RU" sz="24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5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Лактацидемическая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56084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 Обычно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возникает у пациентов с сопутствующими патологиями вроде анемии, отравлением угарным газом, различными видами шока и эпилепсией. В крови накапливается молочная кислота (лактат).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Такое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осложнение, как правило, развивается стремительно и проявляется болью в мышцах, расстройствами стула, болью в животе, слабостью, беспокойством, головной болью, тошнотой и рвотой.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Без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лечения нарушения со стороны сердца и сосудов только прогрессируют, появляется одышка, пульс учащается. Кожа при этом становится бледной и синюшной.</a:t>
            </a:r>
          </a:p>
        </p:txBody>
      </p:sp>
    </p:spTree>
    <p:extLst>
      <p:ext uri="{BB962C8B-B14F-4D97-AF65-F5344CB8AC3E}">
        <p14:creationId xmlns:p14="http://schemas.microsoft.com/office/powerpoint/2010/main" val="15438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Хронические осложнения сахарного диабета 1-го типа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Классифицируют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 зависимости от калибра повреждённых сосудов на макроангиопатии (затрагивают артерии) и микроангиопатии (капилляры).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Под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диабетической макроангиопатией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чаще всего подразумевают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атеросклероз - отложение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холестериновых бляшек в просвете сосудов. В результате кровообращение нарушается и может возникнуть инсульт или инфаркт.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При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диабетической макроангиопатии нередко поражаются нижние конечности и развивается так называемая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диабетическая стопа.</a:t>
            </a:r>
          </a:p>
        </p:txBody>
      </p:sp>
      <p:pic>
        <p:nvPicPr>
          <p:cNvPr id="6" name="Picture 5" descr="92b659ce8d7ad0796e5e5a07d4e780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866084"/>
            <a:ext cx="3528392" cy="1693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6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Хронические осложнения сахарного диабета 1-го типа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4929411"/>
          </a:xfrm>
        </p:spPr>
        <p:txBody>
          <a:bodyPr/>
          <a:lstStyle/>
          <a:p>
            <a:pPr marL="0" indent="0" algn="just">
              <a:buNone/>
            </a:pP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Диабетическая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стопа — осложнение СД 1-го типа, при котором мягкие ткани подошвы подвергаются повышенной травматизации и инфицированию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oc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12976"/>
            <a:ext cx="5832648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9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Хронические осложнения сахарного диабета 1-го типа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5544319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Поражение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глаз при сахарном диабете 1-го типа возникает у 90% пациентов с длительностью патологии более 20 лет.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Нарушается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регенерация мелких сосудов. Из-за этого раны на теле плохо заживают. Так, даже небольшой порез может превратиться в глубокую загноившуюся язву.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Предотвратить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или хотя бы отсрочить такие осложнения позволяет регулярный мониторинг глюкозы в крови и медикаментозное лечение.</a:t>
            </a:r>
          </a:p>
        </p:txBody>
      </p:sp>
      <p:pic>
        <p:nvPicPr>
          <p:cNvPr id="6" name="Picture 6" descr="setchatka-v-nor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412776"/>
            <a:ext cx="3056384" cy="239689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052664"/>
            <a:ext cx="2768351" cy="14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2337808"/>
            <a:ext cx="2341729" cy="3035574"/>
          </a:xfrm>
          <a:custGeom>
            <a:avLst/>
            <a:gdLst/>
            <a:ahLst/>
            <a:cxnLst/>
            <a:rect l="l" t="t" r="r" b="b"/>
            <a:pathLst>
              <a:path w="4683457" h="4553361">
                <a:moveTo>
                  <a:pt x="0" y="0"/>
                </a:moveTo>
                <a:lnTo>
                  <a:pt x="4683457" y="0"/>
                </a:lnTo>
                <a:lnTo>
                  <a:pt x="4683457" y="4553360"/>
                </a:lnTo>
                <a:lnTo>
                  <a:pt x="0" y="455336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3311" t="-4946" r="-8311" b="-163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95463" y="2584767"/>
            <a:ext cx="2253729" cy="2788614"/>
          </a:xfrm>
          <a:custGeom>
            <a:avLst/>
            <a:gdLst/>
            <a:ahLst/>
            <a:cxnLst/>
            <a:rect l="l" t="t" r="r" b="b"/>
            <a:pathLst>
              <a:path w="4507458" h="4182921">
                <a:moveTo>
                  <a:pt x="0" y="0"/>
                </a:moveTo>
                <a:lnTo>
                  <a:pt x="4507458" y="0"/>
                </a:lnTo>
                <a:lnTo>
                  <a:pt x="4507458" y="4182921"/>
                </a:lnTo>
                <a:lnTo>
                  <a:pt x="0" y="418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144613" t="-7173" r="-45413" b="-2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4881" y="2741144"/>
            <a:ext cx="2961781" cy="2475863"/>
          </a:xfrm>
          <a:custGeom>
            <a:avLst/>
            <a:gdLst/>
            <a:ahLst/>
            <a:cxnLst/>
            <a:rect l="l" t="t" r="r" b="b"/>
            <a:pathLst>
              <a:path w="5923562" h="3713795">
                <a:moveTo>
                  <a:pt x="0" y="0"/>
                </a:moveTo>
                <a:lnTo>
                  <a:pt x="5923562" y="0"/>
                </a:lnTo>
                <a:lnTo>
                  <a:pt x="5923562" y="3713795"/>
                </a:lnTo>
                <a:lnTo>
                  <a:pt x="0" y="37137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31889" y="583380"/>
            <a:ext cx="599044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ru-RU" sz="3200" b="1" smtClean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Осложнения</a:t>
            </a:r>
            <a:endParaRPr lang="en-US" sz="3200" b="1" dirty="0">
              <a:solidFill>
                <a:srgbClr val="3939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1307" y="1308355"/>
            <a:ext cx="7861387" cy="73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271" lvl="1" algn="just">
              <a:lnSpc>
                <a:spcPts val="2986"/>
              </a:lnSpc>
            </a:pP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Осложнения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СД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приводят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ранней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инвалидизации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потере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трудоспособности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больных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9252" y="5471411"/>
            <a:ext cx="123192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Нефропатия</a:t>
            </a:r>
            <a:endParaRPr lang="en-US" sz="2100" dirty="0">
              <a:solidFill>
                <a:srgbClr val="3939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62579" y="5426961"/>
            <a:ext cx="212906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Диабетическая</a:t>
            </a:r>
            <a:r>
              <a:rPr lang="en-US" sz="21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стопа</a:t>
            </a:r>
            <a:endParaRPr lang="en-US" sz="2100" dirty="0">
              <a:solidFill>
                <a:srgbClr val="3939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53714" y="5471411"/>
            <a:ext cx="128699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Ретинопатия</a:t>
            </a:r>
            <a:endParaRPr lang="en-US" sz="2100" dirty="0">
              <a:solidFill>
                <a:srgbClr val="3939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634082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 сахарного диабета 1-го типа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4929411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Часто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люди впервые получают диагноз «сахарный диабет 1-го типа», когда попадают к врачу с симптомами гипергликемии: слабостью, низким артериальным давлением, тошнотой и рвотой.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Чтобы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не пропустить прогрессирующее нарушение углеводного обмена, врачи рекомендуют один раз в год проходить скрининговое исследование: определять концентрацию глюкозы и других показателей в крови.</a:t>
            </a:r>
          </a:p>
        </p:txBody>
      </p:sp>
    </p:spTree>
    <p:extLst>
      <p:ext uri="{BB962C8B-B14F-4D97-AF65-F5344CB8AC3E}">
        <p14:creationId xmlns:p14="http://schemas.microsoft.com/office/powerpoint/2010/main" val="12268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Актуальность</a:t>
            </a:r>
            <a:r>
              <a:rPr lang="ru-RU" sz="3600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136904" cy="316835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/>
              <a:t>   		</a:t>
            </a:r>
            <a:r>
              <a:rPr lang="ru-RU" sz="2400" dirty="0" smtClean="0">
                <a:latin typeface="Times New Roman" panose="02020603050405020304" pitchFamily="18" charset="0"/>
              </a:rPr>
              <a:t>Сахарный диабет - одна из ведущих медико-социальных проблем современной медицины. Широкая распространенность, ранняя </a:t>
            </a:r>
            <a:r>
              <a:rPr lang="ru-RU" sz="2400" dirty="0" err="1" smtClean="0">
                <a:latin typeface="Times New Roman" panose="02020603050405020304" pitchFamily="18" charset="0"/>
              </a:rPr>
              <a:t>инвалидизация</a:t>
            </a:r>
            <a:r>
              <a:rPr lang="ru-RU" sz="2400" dirty="0" smtClean="0">
                <a:latin typeface="Times New Roman" panose="02020603050405020304" pitchFamily="18" charset="0"/>
              </a:rPr>
              <a:t> пациентов, высокая смертность явились основанием для экспертов ВОЗ расценивать сахарный диабет как эпидемию особого неинфекционного заболевания, а борьбу с ним считать приоритетом </a:t>
            </a:r>
            <a:r>
              <a:rPr lang="ru-RU" sz="2400" smtClean="0">
                <a:latin typeface="Times New Roman" panose="02020603050405020304" pitchFamily="18" charset="0"/>
              </a:rPr>
              <a:t>национальных систем </a:t>
            </a:r>
            <a:r>
              <a:rPr lang="ru-RU" sz="2400" dirty="0" smtClean="0">
                <a:latin typeface="Times New Roman" panose="02020603050405020304" pitchFamily="18" charset="0"/>
              </a:rPr>
              <a:t>здравоохранения. </a:t>
            </a:r>
          </a:p>
        </p:txBody>
      </p:sp>
      <p:pic>
        <p:nvPicPr>
          <p:cNvPr id="15363" name="Picture 4" descr="1d8785a8bca84ef0c7d81ee34606f3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5013176"/>
            <a:ext cx="2149456" cy="172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</a:rPr>
              <a:t>Диагностика сахарного диабета 1 типа</a:t>
            </a:r>
            <a:endParaRPr lang="ru-RU" sz="3200" b="1" u="sng"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Осмотр</a:t>
            </a:r>
            <a:endParaRPr lang="ru-RU" sz="2400" b="1">
              <a:latin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Специфических </a:t>
            </a:r>
            <a:r>
              <a:rPr lang="ru-RU" sz="2400">
                <a:latin typeface="Times New Roman" pitchFamily="18" charset="0"/>
              </a:rPr>
              <a:t>признаков диабета, которые можно было бы выявить при осмотре, не существует. Чтобы определиться с диагнозом, врачу потребуются данные истории болезни: информация о родственниках с сахарным диабетом, о наличии хронических патологий поджелудочной железы, образе жизни, недавно перенесённых инфекционных заболеваниях.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Во</a:t>
            </a:r>
            <a:r>
              <a:rPr lang="ru-RU" sz="2400">
                <a:latin typeface="Times New Roman" pitchFamily="18" charset="0"/>
              </a:rPr>
              <a:t> время приёма врач может провести экспресс-тест на глюкозу. Превышение нормальных значений — повод для углублённой диагностики.</a:t>
            </a:r>
          </a:p>
        </p:txBody>
      </p:sp>
    </p:spTree>
    <p:extLst>
      <p:ext uri="{BB962C8B-B14F-4D97-AF65-F5344CB8AC3E}">
        <p14:creationId xmlns:p14="http://schemas.microsoft.com/office/powerpoint/2010/main" val="28184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Лабораторные методы исследования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7776864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Существует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три стандартных анализа крови, которые обычно используются для диагностики сахарного диабета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исследование уровня глюкозы в крови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натощак  </a:t>
            </a:r>
          </a:p>
          <a:p>
            <a:pPr marL="0" indent="0" algn="just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-  случайное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измерение содержания глюкозы в крови 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-  тест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на количество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гликозилированного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гемоглобина.</a:t>
            </a:r>
          </a:p>
        </p:txBody>
      </p:sp>
    </p:spTree>
    <p:extLst>
      <p:ext uri="{BB962C8B-B14F-4D97-AF65-F5344CB8AC3E}">
        <p14:creationId xmlns:p14="http://schemas.microsoft.com/office/powerpoint/2010/main" val="8865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</a:rPr>
              <a:t>Лабораторная диагностика сахарного </a:t>
            </a:r>
            <a:r>
              <a:rPr lang="ru-RU" sz="3200" b="1" smtClean="0">
                <a:latin typeface="Times New Roman" pitchFamily="18" charset="0"/>
              </a:rPr>
              <a:t>диабета 1 типа</a:t>
            </a:r>
            <a:endParaRPr lang="ru-RU" sz="3200" b="1" u="sng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784"/>
            <a:ext cx="8784976" cy="4641379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sz="2400"/>
              <a:t>     </a:t>
            </a:r>
            <a:r>
              <a:rPr lang="ru-RU" sz="2400" smtClean="0">
                <a:latin typeface="Times New Roman" pitchFamily="18" charset="0"/>
              </a:rPr>
              <a:t>       Должна </a:t>
            </a:r>
            <a:r>
              <a:rPr lang="ru-RU" sz="2400">
                <a:latin typeface="Times New Roman" pitchFamily="18" charset="0"/>
              </a:rPr>
              <a:t>начинаться с исследования крови на </a:t>
            </a:r>
            <a:r>
              <a:rPr lang="ru-RU" sz="2400" smtClean="0">
                <a:latin typeface="Times New Roman" pitchFamily="18" charset="0"/>
              </a:rPr>
              <a:t>уровень глюкозы</a:t>
            </a:r>
            <a:r>
              <a:rPr lang="ru-RU" sz="2400">
                <a:latin typeface="Times New Roman" pitchFamily="18" charset="0"/>
              </a:rPr>
              <a:t>. Существует несколько методов сдачи данного анализа. </a:t>
            </a:r>
            <a:endParaRPr lang="ru-RU" sz="2400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Первый </a:t>
            </a:r>
            <a:r>
              <a:rPr lang="ru-RU" sz="2400">
                <a:latin typeface="Times New Roman" pitchFamily="18" charset="0"/>
              </a:rPr>
              <a:t>и наиболее распространенный – это сдача крови натощак и второй – через два часа после приема пищи.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    </a:t>
            </a:r>
            <a:r>
              <a:rPr lang="ru-RU" sz="2400" smtClean="0">
                <a:latin typeface="Times New Roman" pitchFamily="18" charset="0"/>
              </a:rPr>
              <a:t>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</a:rPr>
              <a:t>	Перед </a:t>
            </a:r>
            <a:r>
              <a:rPr lang="ru-RU" sz="2400" b="1">
                <a:latin typeface="Times New Roman" pitchFamily="18" charset="0"/>
              </a:rPr>
              <a:t>сдачей анализа необходимо:</a:t>
            </a:r>
            <a:r>
              <a:rPr lang="ru-RU" sz="240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не </a:t>
            </a:r>
            <a:r>
              <a:rPr lang="ru-RU" sz="2400">
                <a:latin typeface="Times New Roman" pitchFamily="18" charset="0"/>
              </a:rPr>
              <a:t>употреблять алкогольные напитки за 24 часа до диагностики;</a:t>
            </a:r>
          </a:p>
          <a:p>
            <a:pPr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- последний </a:t>
            </a:r>
            <a:r>
              <a:rPr lang="ru-RU" sz="2400">
                <a:latin typeface="Times New Roman" pitchFamily="18" charset="0"/>
              </a:rPr>
              <a:t>раз принимать пищу не позднее, чем за 8 часов до </a:t>
            </a:r>
            <a:r>
              <a:rPr lang="ru-RU" sz="2400" smtClean="0">
                <a:latin typeface="Times New Roman" pitchFamily="18" charset="0"/>
              </a:rPr>
              <a:t>анализа; </a:t>
            </a:r>
            <a:endParaRPr lang="ru-RU" sz="240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перед </a:t>
            </a:r>
            <a:r>
              <a:rPr lang="ru-RU" sz="2400">
                <a:latin typeface="Times New Roman" pitchFamily="18" charset="0"/>
              </a:rPr>
              <a:t>анализом пить только воду;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не </a:t>
            </a:r>
            <a:r>
              <a:rPr lang="ru-RU" sz="2400">
                <a:latin typeface="Times New Roman" pitchFamily="18" charset="0"/>
              </a:rPr>
              <a:t>чистить зубы перед сдачей </a:t>
            </a:r>
            <a:r>
              <a:rPr lang="ru-RU" sz="2400" smtClean="0">
                <a:latin typeface="Times New Roman" pitchFamily="18" charset="0"/>
              </a:rPr>
              <a:t>крови. </a:t>
            </a:r>
            <a:endParaRPr lang="ru-RU" sz="240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8B2A09-901F-4660-86C6-FCBC73BF55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725144"/>
            <a:ext cx="3107431" cy="1873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71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</a:rPr>
              <a:t>Лабораторная диагностика сахарного </a:t>
            </a:r>
            <a:r>
              <a:rPr lang="ru-RU" sz="3200" b="1" smtClean="0">
                <a:latin typeface="Times New Roman" pitchFamily="18" charset="0"/>
              </a:rPr>
              <a:t>диабета 1 типа</a:t>
            </a:r>
            <a:endParaRPr lang="ru-RU" sz="3200" b="1" u="sng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784"/>
            <a:ext cx="8784976" cy="4641379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  	Кровь </a:t>
            </a:r>
            <a:r>
              <a:rPr lang="ru-RU" sz="2400">
                <a:latin typeface="Times New Roman" pitchFamily="18" charset="0"/>
              </a:rPr>
              <a:t>для исследования крови на уровень глюкозы берут из пальца. В редких случаях для определения уровня сахара может потребоваться венозная кровь. </a:t>
            </a:r>
            <a:endParaRPr lang="ru-RU" sz="2400" smtClean="0">
              <a:latin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    	Норма </a:t>
            </a:r>
            <a:r>
              <a:rPr lang="ru-RU" sz="2400">
                <a:latin typeface="Times New Roman" pitchFamily="18" charset="0"/>
              </a:rPr>
              <a:t>уровня сахара в крови для взрослого человека составляет от 3,2 до 5,5 ммоль/л. Показатель содержания глюкозы в организме выше 6,1 ммоль/л говорит о серьезном нарушении углеводного обмена и о возможном развитие сахарного диабета</a:t>
            </a:r>
            <a:r>
              <a:rPr lang="ru-RU" sz="2200">
                <a:latin typeface="Times New Roman" pitchFamily="18" charset="0"/>
              </a:rPr>
              <a:t>. </a:t>
            </a:r>
          </a:p>
        </p:txBody>
      </p:sp>
      <p:pic>
        <p:nvPicPr>
          <p:cNvPr id="6" name="Picture 5" descr="pokazateli-o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428834"/>
            <a:ext cx="2710160" cy="1360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8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</a:rPr>
              <a:t>Лабораторные методы исследования сахарного диабета 1 типа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085906" cy="5156746"/>
          </a:xfrm>
        </p:spPr>
        <p:txBody>
          <a:bodyPr/>
          <a:lstStyle/>
          <a:p>
            <a:pPr marL="0" indent="0">
              <a:buNone/>
            </a:pPr>
            <a:r>
              <a:rPr lang="ru-RU" sz="2400" smtClean="0">
                <a:latin typeface="Times New Roman" pitchFamily="18" charset="0"/>
              </a:rPr>
              <a:t>	К </a:t>
            </a:r>
            <a:r>
              <a:rPr lang="ru-RU" sz="2400">
                <a:latin typeface="Times New Roman" pitchFamily="18" charset="0"/>
              </a:rPr>
              <a:t>основным способам исследования относятся: </a:t>
            </a: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</a:rPr>
              <a:t>1. Анализ на уровень сахара в </a:t>
            </a:r>
            <a:r>
              <a:rPr lang="ru-RU" sz="2400" smtClean="0">
                <a:latin typeface="Times New Roman" pitchFamily="18" charset="0"/>
              </a:rPr>
              <a:t>крови. </a:t>
            </a:r>
            <a:endParaRPr lang="ru-RU" sz="2400"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</a:rPr>
              <a:t>2. Диагностика на количество гликозилированного </a:t>
            </a:r>
            <a:r>
              <a:rPr lang="ru-RU" sz="2400" smtClean="0">
                <a:latin typeface="Times New Roman" pitchFamily="18" charset="0"/>
              </a:rPr>
              <a:t>гемоглобина. </a:t>
            </a:r>
            <a:endParaRPr lang="ru-RU" sz="2400"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</a:rPr>
              <a:t>3. Исследование на </a:t>
            </a:r>
            <a:r>
              <a:rPr lang="ru-RU" sz="2400" smtClean="0">
                <a:latin typeface="Times New Roman" pitchFamily="18" charset="0"/>
              </a:rPr>
              <a:t>глюкозотолерантность</a:t>
            </a:r>
            <a:r>
              <a:rPr lang="ru-RU" sz="2400">
                <a:latin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</a:rPr>
              <a:t>4. Анализ на наличие сахара в </a:t>
            </a:r>
            <a:r>
              <a:rPr lang="ru-RU" sz="2400" smtClean="0">
                <a:latin typeface="Times New Roman" pitchFamily="18" charset="0"/>
              </a:rPr>
              <a:t>моче. </a:t>
            </a:r>
            <a:endParaRPr lang="ru-RU" sz="2400"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</a:rPr>
              <a:t>5. Исследование мочи и крови на присутствие кетоновых тел и их </a:t>
            </a:r>
            <a:r>
              <a:rPr lang="ru-RU" sz="2400" smtClean="0">
                <a:latin typeface="Times New Roman" pitchFamily="18" charset="0"/>
              </a:rPr>
              <a:t>концентрацию.                                                                  6</a:t>
            </a:r>
            <a:r>
              <a:rPr lang="ru-RU" sz="2400">
                <a:latin typeface="Times New Roman" pitchFamily="18" charset="0"/>
              </a:rPr>
              <a:t>. Диагностика уровня фруктозамина.</a:t>
            </a:r>
            <a:r>
              <a:rPr lang="ru-RU"/>
              <a:t> </a:t>
            </a:r>
            <a:endParaRPr lang="ru-RU" sz="2400" b="1">
              <a:latin typeface="Times New Roman" pitchFamily="18" charset="0"/>
            </a:endParaRPr>
          </a:p>
          <a:p>
            <a:pPr>
              <a:buFontTx/>
              <a:buNone/>
            </a:pPr>
            <a:endParaRPr lang="ru-RU"/>
          </a:p>
          <a:p>
            <a:endParaRPr lang="ru-RU"/>
          </a:p>
        </p:txBody>
      </p:sp>
      <p:pic>
        <p:nvPicPr>
          <p:cNvPr id="4101" name="Picture 5" descr="analiz-krovi-sca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97152"/>
            <a:ext cx="2422525" cy="161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6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8712968" cy="922114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</a:rPr>
              <a:t>Г</a:t>
            </a:r>
            <a:r>
              <a:rPr lang="ru-RU" sz="3200" b="1" smtClean="0">
                <a:latin typeface="Times New Roman" pitchFamily="18" charset="0"/>
              </a:rPr>
              <a:t>ликозилированный </a:t>
            </a:r>
            <a:r>
              <a:rPr lang="ru-RU" sz="3200" b="1">
                <a:latin typeface="Times New Roman" pitchFamily="18" charset="0"/>
              </a:rPr>
              <a:t>гемоглобин</a:t>
            </a:r>
            <a:endParaRPr lang="ru-RU" sz="3200" b="1" u="sng">
              <a:latin typeface="Times New Roman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435280" cy="4713387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2200" smtClean="0">
                <a:latin typeface="Times New Roman" pitchFamily="18" charset="0"/>
              </a:rPr>
              <a:t>	Позволяет </a:t>
            </a:r>
            <a:r>
              <a:rPr lang="ru-RU" sz="2200">
                <a:latin typeface="Times New Roman" pitchFamily="18" charset="0"/>
              </a:rPr>
              <a:t>определить уровень сахара в крови больного за длительный период времени, вплоть до 3 месяцев.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200" smtClean="0">
                <a:latin typeface="Times New Roman" pitchFamily="18" charset="0"/>
              </a:rPr>
              <a:t>	Тогда </a:t>
            </a:r>
            <a:r>
              <a:rPr lang="ru-RU" sz="2200">
                <a:latin typeface="Times New Roman" pitchFamily="18" charset="0"/>
              </a:rPr>
              <a:t>как анализ на сахар дает представление об уровне глюкозы в крови только на момент её сдачи. Анализ на гликозилированный гемоглобин не требует от пациента особой подготовки. Его можно сдавать в любое время дня, на сытый и голодный желудок.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200" smtClean="0">
                <a:latin typeface="Times New Roman" pitchFamily="18" charset="0"/>
              </a:rPr>
              <a:t>    		</a:t>
            </a:r>
            <a:r>
              <a:rPr lang="ru-RU" sz="2200" b="1" smtClean="0">
                <a:latin typeface="Times New Roman" pitchFamily="18" charset="0"/>
              </a:rPr>
              <a:t>Тест </a:t>
            </a:r>
            <a:r>
              <a:rPr lang="ru-RU" sz="2200" b="1">
                <a:latin typeface="Times New Roman" pitchFamily="18" charset="0"/>
              </a:rPr>
              <a:t>на HbA1C </a:t>
            </a:r>
            <a:r>
              <a:rPr lang="ru-RU" sz="2200">
                <a:latin typeface="Times New Roman" pitchFamily="18" charset="0"/>
              </a:rPr>
              <a:t>определяет, какое количество гемоглобина </a:t>
            </a:r>
            <a:r>
              <a:rPr lang="ru-RU" sz="2200" smtClean="0">
                <a:latin typeface="Times New Roman" pitchFamily="18" charset="0"/>
              </a:rPr>
              <a:t>в крови </a:t>
            </a:r>
            <a:r>
              <a:rPr lang="ru-RU" sz="2200">
                <a:latin typeface="Times New Roman" pitchFamily="18" charset="0"/>
              </a:rPr>
              <a:t>больного оказалось связанным с глюкозой. Результат этого анализа отражается в процентах: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200">
                <a:latin typeface="Times New Roman" pitchFamily="18" charset="0"/>
              </a:rPr>
              <a:t>1. До 5,7% – это норма. Признаков диабета </a:t>
            </a:r>
            <a:r>
              <a:rPr lang="ru-RU" sz="2200" smtClean="0">
                <a:latin typeface="Times New Roman" pitchFamily="18" charset="0"/>
              </a:rPr>
              <a:t>нет</a:t>
            </a:r>
            <a:r>
              <a:rPr lang="ru-RU" sz="2200">
                <a:latin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200">
                <a:latin typeface="Times New Roman" pitchFamily="18" charset="0"/>
              </a:rPr>
              <a:t>2. От 5,7% до 6,0% – предрасположенность. Данный результат указывает на наличие у пациента нарушения в углеводном </a:t>
            </a:r>
            <a:r>
              <a:rPr lang="ru-RU" sz="2200" smtClean="0">
                <a:latin typeface="Times New Roman" pitchFamily="18" charset="0"/>
              </a:rPr>
              <a:t>метаболизме. </a:t>
            </a:r>
            <a:endParaRPr lang="ru-RU" sz="220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200">
                <a:latin typeface="Times New Roman" pitchFamily="18" charset="0"/>
              </a:rPr>
              <a:t>3. От 6,1 до 6,4 – преддиабет. Пациенту с такими показателями необходимо немедленно приять меры, особенно важно изменить питание.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200">
                <a:latin typeface="Times New Roman" pitchFamily="18" charset="0"/>
              </a:rPr>
              <a:t>4. Свыше 6,4 – сахарный диабет. </a:t>
            </a:r>
          </a:p>
        </p:txBody>
      </p:sp>
    </p:spTree>
    <p:extLst>
      <p:ext uri="{BB962C8B-B14F-4D97-AF65-F5344CB8AC3E}">
        <p14:creationId xmlns:p14="http://schemas.microsoft.com/office/powerpoint/2010/main" val="18513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latin typeface="Times New Roman" pitchFamily="18" charset="0"/>
              </a:rPr>
              <a:t>Д</a:t>
            </a:r>
            <a:r>
              <a:rPr lang="ru-RU" sz="3200" b="1" smtClean="0">
                <a:latin typeface="Times New Roman" pitchFamily="18" charset="0"/>
              </a:rPr>
              <a:t>ополнительные методы </a:t>
            </a:r>
            <a:r>
              <a:rPr lang="ru-RU" sz="3200" b="1">
                <a:latin typeface="Times New Roman" pitchFamily="18" charset="0"/>
              </a:rPr>
              <a:t>диагностики</a:t>
            </a:r>
            <a:endParaRPr lang="ru-RU" sz="3200" b="1" u="sng"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		К ним </a:t>
            </a:r>
            <a:r>
              <a:rPr lang="ru-RU" sz="2400">
                <a:latin typeface="Times New Roman" pitchFamily="18" charset="0"/>
              </a:rPr>
              <a:t>относятся следующие исследования: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1. Исследование на уровень инсулина в </a:t>
            </a:r>
            <a:r>
              <a:rPr lang="ru-RU" sz="2400" smtClean="0">
                <a:latin typeface="Times New Roman" pitchFamily="18" charset="0"/>
              </a:rPr>
              <a:t>крови. </a:t>
            </a:r>
            <a:endParaRPr lang="ru-RU" sz="240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2. Анализ на аутоантитела к бета-клеткам поджелудочной железы, вырабатывающим </a:t>
            </a:r>
            <a:r>
              <a:rPr lang="ru-RU" sz="2400" smtClean="0">
                <a:latin typeface="Times New Roman" pitchFamily="18" charset="0"/>
              </a:rPr>
              <a:t>инсулин. </a:t>
            </a:r>
            <a:endParaRPr lang="ru-RU" sz="240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3. Диагностика на </a:t>
            </a:r>
            <a:r>
              <a:rPr lang="ru-RU" sz="2400" smtClean="0">
                <a:latin typeface="Times New Roman" pitchFamily="18" charset="0"/>
              </a:rPr>
              <a:t>проинсулин. </a:t>
            </a:r>
            <a:endParaRPr lang="ru-RU" sz="240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4. Анализ на грелин, адипонектин, лептин, </a:t>
            </a:r>
            <a:r>
              <a:rPr lang="ru-RU" sz="2400" smtClean="0">
                <a:latin typeface="Times New Roman" pitchFamily="18" charset="0"/>
              </a:rPr>
              <a:t>резистин. </a:t>
            </a:r>
            <a:endParaRPr lang="ru-RU" sz="240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5. Исследование на </a:t>
            </a:r>
            <a:r>
              <a:rPr lang="ru-RU" sz="2400" smtClean="0">
                <a:latin typeface="Times New Roman" pitchFamily="18" charset="0"/>
              </a:rPr>
              <a:t>ИИС-пептид. </a:t>
            </a:r>
            <a:endParaRPr lang="ru-RU" sz="240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400">
                <a:latin typeface="Times New Roman" pitchFamily="18" charset="0"/>
              </a:rPr>
              <a:t>6. </a:t>
            </a:r>
            <a:r>
              <a:rPr lang="ru-RU" sz="2400" smtClean="0">
                <a:latin typeface="Times New Roman" pitchFamily="18" charset="0"/>
              </a:rPr>
              <a:t>HLA-типирование.</a:t>
            </a:r>
            <a:r>
              <a:rPr lang="ru-RU" sz="2400" smtClean="0"/>
              <a:t> </a:t>
            </a:r>
            <a:endParaRPr lang="ru-RU" sz="2400"/>
          </a:p>
        </p:txBody>
      </p:sp>
      <p:pic>
        <p:nvPicPr>
          <p:cNvPr id="26629" name="Picture 5" descr="aHR0cHM6Ly93d3cuZmVycmEucnUvaW1ncy8yMDIyLzA0LzIxLzAzLzUzNzIwOTMvMmI3ZmY2M2RhYzMyZDkwYWQwYjA3YzlmYmFlMTA0NWM4ZTkzMDM2Yy5wbmc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52963"/>
            <a:ext cx="2982913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9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Times New Roman" pitchFamily="18" charset="0"/>
              </a:rPr>
              <a:t>Дополнительные лабораторные исследования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6624638" cy="45259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</a:t>
            </a: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Чтобы </a:t>
            </a:r>
            <a:r>
              <a:rPr lang="ru-RU" sz="2400" dirty="0" smtClean="0">
                <a:latin typeface="Times New Roman" pitchFamily="18" charset="0"/>
              </a:rPr>
              <a:t>выявить осложнения сахарного диабета 1-го типа, используют дополнительные исследования</a:t>
            </a:r>
            <a:r>
              <a:rPr lang="ru-RU" sz="2400" smtClean="0">
                <a:latin typeface="Times New Roman" pitchFamily="18" charset="0"/>
              </a:rPr>
              <a:t>. </a:t>
            </a:r>
            <a:endParaRPr lang="ru-RU" sz="240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		Нарушение </a:t>
            </a:r>
            <a:r>
              <a:rPr lang="ru-RU" sz="2400" dirty="0" smtClean="0">
                <a:latin typeface="Times New Roman" pitchFamily="18" charset="0"/>
              </a:rPr>
              <a:t>жирового обмена проявляется повышением содержания холестерина, триглицеридов, липопротеинов в крови, а также усиленной продукцией кетоновых тел.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	Если содержание кетоновых тел в моче превышает 5 </a:t>
            </a:r>
            <a:r>
              <a:rPr lang="ru-RU" sz="2400" dirty="0" err="1" smtClean="0">
                <a:latin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</a:rPr>
              <a:t>/л, показана экстренная госпитализация в стационар.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	Чтобы оценить работу щитовидной железы, пациентам с СД 1-го типа дополнительно могут назначить анализ крови на тиреотропный гормон.</a:t>
            </a:r>
          </a:p>
        </p:txBody>
      </p:sp>
      <p:pic>
        <p:nvPicPr>
          <p:cNvPr id="19459" name="Picture 5" descr="amo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5500" y="4653136"/>
            <a:ext cx="16795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5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09" y="810726"/>
            <a:ext cx="89253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белок: начинает появляться в моче даже при отсутствии симптомов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сахар: определяется, если в крови превышен почечный порог для глюкозы (9, 6 </a:t>
            </a:r>
            <a:r>
              <a:rPr lang="ru-RU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/л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кетоновые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выявляют при декомпенсации диабета, их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предвестник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Tx/>
              <a:buChar char="-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эритроциты 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цилиндры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инфекционного</a:t>
            </a:r>
          </a:p>
          <a:p>
            <a:pPr algn="just" fontAlgn="base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аутоиммунного происхождения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нефропатию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1" y="212036"/>
            <a:ext cx="46415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анализ мочи</a:t>
            </a:r>
          </a:p>
          <a:p>
            <a:endParaRPr lang="ru-RU" dirty="0"/>
          </a:p>
        </p:txBody>
      </p:sp>
      <p:pic>
        <p:nvPicPr>
          <p:cNvPr id="4" name="Рисунок 3" descr="https://desertrecept.ru/wp-content/uploads/2021/09/analiz-mochi-rasshifrovka-uroven-ketonov-v-moche-pri-keto-diete-ketony-v-moche-pri-keto-diete-norm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18" y="3933056"/>
            <a:ext cx="3694430" cy="266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1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270" y="905690"/>
            <a:ext cx="81960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цвет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обильное выведение жидкости снижает концентрацию пигментов, поэтому обычно моча светлая;</a:t>
            </a:r>
          </a:p>
          <a:p>
            <a:pPr algn="just" fontAlgn="base"/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прозрачность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образец бывает мутным при выделении белка;</a:t>
            </a:r>
          </a:p>
          <a:p>
            <a:pPr algn="just" fontAlgn="base"/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запах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становится сладковатым при появлении кетоновых тел;</a:t>
            </a:r>
          </a:p>
          <a:p>
            <a:pPr algn="just" fontAlgn="base"/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удельная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плотность: повышена из-за высокой концентрации сахара;</a:t>
            </a:r>
          </a:p>
          <a:p>
            <a:pPr algn="just" fontAlgn="base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кислотность: высокая;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3566" y="198784"/>
            <a:ext cx="46415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анализ мочи</a:t>
            </a:r>
          </a:p>
          <a:p>
            <a:endParaRPr lang="ru-RU" dirty="0"/>
          </a:p>
        </p:txBody>
      </p:sp>
      <p:pic>
        <p:nvPicPr>
          <p:cNvPr id="7170" name="Picture 2" descr="Общий анализ мочи – расшифровка показателей ОАМ | Клиника Лори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005064"/>
            <a:ext cx="3527301" cy="250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>
            <a:normAutofit/>
          </a:bodyPr>
          <a:lstStyle/>
          <a:p>
            <a:r>
              <a:rPr lang="ru-RU" sz="2800" b="1">
                <a:latin typeface="Times New Roman" pitchFamily="18" charset="0"/>
              </a:rPr>
              <a:t>Актуальность</a:t>
            </a:r>
            <a:r>
              <a:rPr lang="ru-RU" sz="3200">
                <a:latin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17905"/>
            <a:ext cx="7886700" cy="35672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входит в тройку самых распространенных заболеваний, уступая только сердечно-сосудистым болезням и раку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диабет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 раза чаще, чем у мужчин. В последнее время довольно часто диагностируется диабет у детей, в том числе и у новорожденных.</a:t>
            </a:r>
          </a:p>
        </p:txBody>
      </p:sp>
      <p:pic>
        <p:nvPicPr>
          <p:cNvPr id="5" name="Рисунок 4" descr="https://ru.med-mash.ru/images/diabetes-lebih-parah-mana.jpgx543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2628898" cy="1969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83" y="1062553"/>
            <a:ext cx="86669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главный гормон, отвечающий за расщепление сахара из крови. При диабете 2 типа он остаётся в норме (3-30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мкЕд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/мл), а при диабете 1 типа понижается. Повышение показателей говорит о развитии опухоли поджелудочной железы.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371062"/>
            <a:ext cx="689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Биохимический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70307"/>
            <a:ext cx="84249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- пептид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формирования инсулина поджелудочной железой от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проинсулина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отщепляется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белок,    это  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С-пептид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проникающий в кровь вместе с инсулином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концентрации можно сделать вывод насколько хорошо и правильно осуществляется работа поджелудочной железы. При повышении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260 - 1730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/л)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говорить о повышении инсулина и развития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гиперинсулинизма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Такое состояние является диагностическим признаком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преддиабета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212036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Биохимический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-пепти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4714" r="14982" b="4004"/>
          <a:stretch/>
        </p:blipFill>
        <p:spPr bwMode="auto">
          <a:xfrm>
            <a:off x="6228184" y="4365104"/>
            <a:ext cx="2634529" cy="23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089" y="249341"/>
            <a:ext cx="89054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клеткам островков поджелудочной железы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536" y="1665165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аутоантитела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токсические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признаки, указывающие на атаку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имунной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на собственные клетки поджелудочной железы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говорит о нарушении нормального функционирования поджелудочной железы и производства инсулина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антитела к клеткам островков поджелудочной железы не требуется для диагностики сахарного диабета 2 типа, т.к. у больных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имунная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не направлена на железу и нет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аутоантител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3200" b="1">
                <a:latin typeface="Times New Roman" pitchFamily="18" charset="0"/>
                <a:cs typeface="Times New Roman" pitchFamily="18" charset="0"/>
              </a:rPr>
              <a:t>Инструментальные методы исследования сахарного диабета 1 типа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Инструментальные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обследования не позволяют диагностировать сахарный диабет, но помогают выявить осложнения болезни.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помощью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ультразвукового исследования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внутренних органов врач может оценить состояние почек и поджелудочной железы.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Электрокардиография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помогает выявить нарушения в работе сердца.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Осмотр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щелевую лампу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или с помощью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офтальмоскопа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позволяет врачу-офтальмологу оценить состояние глазного дна и выявить возможные зрительные нарушения.</a:t>
            </a:r>
          </a:p>
        </p:txBody>
      </p:sp>
      <p:pic>
        <p:nvPicPr>
          <p:cNvPr id="4" name="Рисунок 3" descr="https://uzi.klinika-abc.ru/images/uzi/tsena-uzi-podzheludochnoy-zhelezy/350xNxuzi-diagnostika-podzheludochnoy-zhelezy.jpg.pagespeed.ic.NHOKkIJ9K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39634"/>
            <a:ext cx="255957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avatars.mds.yandex.net/i?id=386d16be7c1fa199b4c374a0e332fc360ec398d0-1024820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19" y="4818408"/>
            <a:ext cx="3923928" cy="17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018"/>
            <a:ext cx="7886700" cy="58521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04673"/>
            <a:ext cx="7886700" cy="5372291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Диета: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Большую роль в лечении болезни играет питание. При сахарном диабете 1 типа пациенту необходимо отказаться от сладкого, мучного, продуктов с быстрыми углеводами. Питание должно быть дробным и умеренным. Рекомендуется добавить в диету больше овощей.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elenaportnova.ru/wp-content/uploads/3/e/7/3e7f6cb0987c74f478f87ebc05ac04b3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65104"/>
            <a:ext cx="5256584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200" b="1">
                <a:latin typeface="Times New Roman" pitchFamily="18" charset="0"/>
              </a:rPr>
              <a:t>Рекомендации по диете при сахарном диабет 1 типа</a:t>
            </a: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052737"/>
            <a:ext cx="6480720" cy="487340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b="1" smtClean="0">
                <a:latin typeface="Times New Roman" pitchFamily="18" charset="0"/>
              </a:rPr>
              <a:t>		</a:t>
            </a:r>
            <a:r>
              <a:rPr lang="ru-RU" sz="2400" smtClean="0">
                <a:latin typeface="Times New Roman" pitchFamily="18" charset="0"/>
              </a:rPr>
              <a:t>Диета </a:t>
            </a:r>
            <a:r>
              <a:rPr lang="ru-RU" sz="2400" dirty="0">
                <a:latin typeface="Times New Roman" pitchFamily="18" charset="0"/>
              </a:rPr>
              <a:t>при сахарном диабете 1 </a:t>
            </a:r>
            <a:r>
              <a:rPr lang="ru-RU" sz="2400">
                <a:latin typeface="Times New Roman" pitchFamily="18" charset="0"/>
              </a:rPr>
              <a:t>типа </a:t>
            </a:r>
            <a:r>
              <a:rPr lang="ru-RU" sz="2400" smtClean="0">
                <a:latin typeface="Times New Roman" pitchFamily="18" charset="0"/>
              </a:rPr>
              <a:t>( </a:t>
            </a:r>
            <a:r>
              <a:rPr lang="ru-RU" sz="2400" dirty="0">
                <a:latin typeface="Times New Roman" pitchFamily="18" charset="0"/>
              </a:rPr>
              <a:t>диета </a:t>
            </a:r>
            <a:r>
              <a:rPr lang="ru-RU" sz="2400">
                <a:latin typeface="Times New Roman" pitchFamily="18" charset="0"/>
              </a:rPr>
              <a:t>№</a:t>
            </a:r>
            <a:r>
              <a:rPr lang="ru-RU" sz="2400" smtClean="0">
                <a:latin typeface="Times New Roman" pitchFamily="18" charset="0"/>
              </a:rPr>
              <a:t>9 по Певзнеру) </a:t>
            </a:r>
            <a:r>
              <a:rPr lang="ru-RU" sz="2400" dirty="0">
                <a:latin typeface="Times New Roman" pitchFamily="18" charset="0"/>
              </a:rPr>
              <a:t>не менее важна, чем лечение препаратами</a:t>
            </a:r>
            <a:r>
              <a:rPr lang="ru-RU" sz="2400">
                <a:latin typeface="Times New Roman" pitchFamily="18" charset="0"/>
              </a:rPr>
              <a:t>. </a:t>
            </a:r>
            <a:endParaRPr lang="ru-RU" sz="2400" smtClean="0">
              <a:latin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Самое </a:t>
            </a:r>
            <a:r>
              <a:rPr lang="ru-RU" sz="2400" dirty="0">
                <a:latin typeface="Times New Roman" pitchFamily="18" charset="0"/>
              </a:rPr>
              <a:t>важное при питании – ограничить количество легко усваиваемых углеводов. В целом же питание соответствует здоровому сбалансированному рациону, богатому витаминами и другими полезными веществами. 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smtClean="0">
                <a:latin typeface="Times New Roman" pitchFamily="18" charset="0"/>
              </a:rPr>
              <a:t>	</a:t>
            </a:r>
            <a:endParaRPr lang="ru-RU" sz="2400" dirty="0"/>
          </a:p>
        </p:txBody>
      </p:sp>
      <p:pic>
        <p:nvPicPr>
          <p:cNvPr id="24579" name="Picture 7" descr="cc9fa3c684a8a4994b0e90d3c776c5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952625"/>
            <a:ext cx="2452019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200" b="1">
                <a:latin typeface="Times New Roman" pitchFamily="18" charset="0"/>
              </a:rPr>
              <a:t>Рекомендации по диете при сахарном диабет 1 типа</a:t>
            </a: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3" y="1052737"/>
            <a:ext cx="6120680" cy="487340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smtClean="0">
                <a:latin typeface="Times New Roman" pitchFamily="18" charset="0"/>
              </a:rPr>
              <a:t>		</a:t>
            </a:r>
            <a:endParaRPr lang="ru-RU" sz="2400" smtClean="0"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Пациентам при сахарном диабете 1 </a:t>
            </a:r>
            <a:r>
              <a:rPr lang="ru-RU" sz="2400">
                <a:latin typeface="Times New Roman" pitchFamily="18" charset="0"/>
              </a:rPr>
              <a:t>типа </a:t>
            </a:r>
            <a:r>
              <a:rPr lang="ru-RU" sz="2400" smtClean="0">
                <a:latin typeface="Times New Roman" pitchFamily="18" charset="0"/>
              </a:rPr>
              <a:t>  необходимо </a:t>
            </a:r>
            <a:r>
              <a:rPr lang="ru-RU" sz="2400" dirty="0">
                <a:latin typeface="Times New Roman" pitchFamily="18" charset="0"/>
              </a:rPr>
              <a:t>придерживаться принципов рационального питания, как и здоровым людям.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	Единственное </a:t>
            </a:r>
            <a:r>
              <a:rPr lang="ru-RU" sz="2400">
                <a:latin typeface="Times New Roman" pitchFamily="18" charset="0"/>
              </a:rPr>
              <a:t>отличие </a:t>
            </a:r>
            <a:r>
              <a:rPr lang="ru-RU" sz="2400" smtClean="0">
                <a:latin typeface="Times New Roman" pitchFamily="18" charset="0"/>
              </a:rPr>
              <a:t>состоит </a:t>
            </a:r>
            <a:r>
              <a:rPr lang="ru-RU" sz="2400" dirty="0">
                <a:latin typeface="Times New Roman" pitchFamily="18" charset="0"/>
              </a:rPr>
              <a:t>в том, что необходимо следить за количеством углеводов, для того чтобы ввести адекватное количество инсулина короткого действия.</a:t>
            </a:r>
            <a:r>
              <a:rPr lang="ru-RU" sz="2400" dirty="0"/>
              <a:t> </a:t>
            </a:r>
          </a:p>
        </p:txBody>
      </p:sp>
      <p:pic>
        <p:nvPicPr>
          <p:cNvPr id="5" name="Рисунок 4" descr="https://best-facebook.ru/800/600/https/malysham.info/images/article/pitanie-rebenka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78" y="2636912"/>
            <a:ext cx="2282600" cy="2249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8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eaLnBrk="1" hangingPunct="1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единица</a:t>
            </a:r>
            <a:r>
              <a:rPr lang="ru-RU" sz="3200" b="1" smtClean="0">
                <a:latin typeface="Times New Roman" pitchFamily="18" charset="0"/>
              </a:rPr>
              <a:t> 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2413" y="1052736"/>
            <a:ext cx="5338763" cy="503056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/>
              <a:t>   		</a:t>
            </a:r>
            <a:r>
              <a:rPr lang="ru-RU" sz="2400" dirty="0" smtClean="0">
                <a:latin typeface="Times New Roman" pitchFamily="18" charset="0"/>
              </a:rPr>
              <a:t>Расчет количества углеводов, содержащихся в пище, детям и родителям удобнее вести в Хлебной Единице(ХЕ).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		За 1 ХЕ принимается 10-12 г углеводов. 1 ХЕ содержится в 1 куске хлеба, ½ банана, маленьком яблоке и т.д.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		В зависимости от возраста требуется разное кол-во ХЕ в сутки Существуют специальные таблицы хлебных единиц. Необходимо планировать количество съедаемой пищи, так как инсулин необходимо вводить перед едой. </a:t>
            </a:r>
          </a:p>
        </p:txBody>
      </p:sp>
      <p:pic>
        <p:nvPicPr>
          <p:cNvPr id="25603" name="Picture 5" descr="6dde325cc1ba59708c171aa2bd8537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196752"/>
            <a:ext cx="3673475" cy="455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8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946" y="1335742"/>
            <a:ext cx="8014448" cy="55222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того чтобы упростить расчет поступающих в организм углеводов, диетологами было введено понятие - хлебная единица.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углеводная единица) - условная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единица, разработанная немецкими диетологами, используется для приблизительной оценки количества углеводов в продуктах: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1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 равна 10 (без учёта пищевых волокон) или 12 граммам (с учётом балластных веществ) углеводов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(25) г хлеба.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71" y="4715434"/>
            <a:ext cx="1850836" cy="1867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481548"/>
            <a:ext cx="446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Хлебная единица   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005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единица и доза инсулина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27767"/>
            <a:ext cx="7886700" cy="535510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хлебных единиц является ключевым в обеспечении гликемического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при сахарном диабете..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 повышает уровень глюкозы в крови в среднем на 2,77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/л. Для её усвоения необходима доза инсулина короткого действия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 ед. и зависит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индивидуальной реакции на пищу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медикаменты,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суток, возраста, «стажа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больного.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1 ХЕ в среднем требуется: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 — 1,5—2,5 ед. инсулина;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1,0—1,2 ед. инсулина;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 1,1—1,3 ед. инсулина.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293096"/>
            <a:ext cx="2531512" cy="1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71600" y="3356992"/>
            <a:ext cx="2882560" cy="2833219"/>
          </a:xfrm>
          <a:custGeom>
            <a:avLst/>
            <a:gdLst/>
            <a:ahLst/>
            <a:cxnLst/>
            <a:rect l="l" t="t" r="r" b="b"/>
            <a:pathLst>
              <a:path w="5765119" h="4249829">
                <a:moveTo>
                  <a:pt x="0" y="0"/>
                </a:moveTo>
                <a:lnTo>
                  <a:pt x="5765118" y="0"/>
                </a:lnTo>
                <a:lnTo>
                  <a:pt x="5765118" y="4249828"/>
                </a:lnTo>
                <a:lnTo>
                  <a:pt x="0" y="424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48188" r="-458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6096" y="3356992"/>
            <a:ext cx="2578548" cy="2833219"/>
          </a:xfrm>
          <a:custGeom>
            <a:avLst/>
            <a:gdLst/>
            <a:ahLst/>
            <a:cxnLst/>
            <a:rect l="l" t="t" r="r" b="b"/>
            <a:pathLst>
              <a:path w="5157095" h="4249829">
                <a:moveTo>
                  <a:pt x="0" y="0"/>
                </a:moveTo>
                <a:lnTo>
                  <a:pt x="5157096" y="0"/>
                </a:lnTo>
                <a:lnTo>
                  <a:pt x="5157096" y="4249828"/>
                </a:lnTo>
                <a:lnTo>
                  <a:pt x="0" y="424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115380" t="-70039" r="-8898" b="-340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1560" y="980728"/>
            <a:ext cx="747516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smtClean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mtClean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Сахарный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диабет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эндокринных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развивающихся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вследствие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недостаточности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гормона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инсулина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результате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чего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развивается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гипергликемия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стойкое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увеличение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содержания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глюкозы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крови</a:t>
            </a:r>
            <a:r>
              <a:rPr lang="en-US" sz="2400" dirty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8352" y="464609"/>
            <a:ext cx="2833848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ru-RU" sz="3200" b="1" smtClean="0">
                <a:solidFill>
                  <a:srgbClr val="393939"/>
                </a:solidFill>
                <a:latin typeface="Times New Roman" pitchFamily="18" charset="0"/>
                <a:cs typeface="Times New Roman" pitchFamily="18" charset="0"/>
              </a:rPr>
              <a:t>Определение</a:t>
            </a:r>
            <a:endParaRPr lang="en-US" sz="3200" b="1" dirty="0">
              <a:solidFill>
                <a:srgbClr val="3939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расчёта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единиц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75798" cy="520433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 количество необходимого инсулина на одну хлебную единицу может варьироваться, в зависимости от общего психосоматического состояния, физической нагрузки, индивидуальной реакции на инсулинотерапию, возрастной категории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инсулинонезависимом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типе заболевания ежедневный подсчет качественно-количественного состава углеводов можно использовать для снижения веса. Необходимо просто сократить количество хлебных единиц, заменяя одни продукты другими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39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9"/>
            <a:ext cx="8496944" cy="515561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этикетке продуктов, практически всегда, указывается количественный состав нутриентов на 100 г. Чтобы посчитать хлебные единицы, достаточно разделить число углеводов на 12. К примеру, на сто граммов овсяных хлопьев мелкого помола приходится 54 г углеводов, получается приблизительно 4,5 ХЕ.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Формула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= (ВЕС * УГ) : 100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“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симиренко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- 175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100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- 9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углеводов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(175 х 9) : 100 = 15,75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15,75 : 10 = 1,5 ХЕ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299138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Способ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2800" dirty="0"/>
          </a:p>
          <a:p>
            <a:endParaRPr lang="ru-RU" dirty="0"/>
          </a:p>
        </p:txBody>
      </p:sp>
      <p:pic>
        <p:nvPicPr>
          <p:cNvPr id="1026" name="Picture 2" descr="C:\Users\Маргоша\Downloads\Videos\Desktop\yablokisemerenko1k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164691" cy="21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823911"/>
            <a:ext cx="7886700" cy="161682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упрощения расчёта ХЕ и составления рациона питания существуют специальные калькуляторы и таблицы.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13" y="3369609"/>
            <a:ext cx="6173062" cy="3181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4532" y="618566"/>
            <a:ext cx="55078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расчёта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1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5433"/>
            <a:ext cx="8640959" cy="567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340658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единиц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день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0014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План питания на 1500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ккалорий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 12 углеводных (хлебных) единиц). Может меняться в зависимости от индивидуальных особенностей и целей лечения.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Важно отметить что не стоит употреблять более 7 ХЕ за один прием пищи!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3600400" cy="25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17431"/>
            <a:ext cx="8047806" cy="39116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Завтрак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углеводные единицы (в 7.30-8.00)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-овощной салат (без масла) или овощи в любом виде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-стакан вареной крупы (рис, гречка, овсянка или вермишель) – 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кусок любого хлеба, весом 30 г – 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куска нежирной колбасы или 2 сосиски или 2 куска твердого сыра (нежирный творог)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-стакан чая или кофе с сахарозаменителем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25144"/>
            <a:ext cx="2111125" cy="1873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44" y="4725144"/>
            <a:ext cx="2008673" cy="1788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11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437" y="1183342"/>
            <a:ext cx="7937126" cy="449131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Завтрак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углеводные единицы ( в 10.30- 11.00 )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фрукт 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 красное или зеленое яблоко весом 100 г или 1 груша или 1 апельсин или 1 персик или 2 сливы или 2 мандарина или 12-15 ягод клубники или 1 стакан (200г) черешни или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смородины)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кусок хлеба (1уе) весом 30г + сыр или колбаса весом 30г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83" y="4581128"/>
            <a:ext cx="2127015" cy="2112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664" y="11663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598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59" y="908720"/>
            <a:ext cx="7935727" cy="37872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углеводные единицы ( в 13.30-14.00)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-овощной салат без масла или овощи в любом виде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-щи вегетарианские (если мало картофеля или крупы – можно не учитывать)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-гарнир: 1 стакан вареной крупы (2уе)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кусок хлеба весом 30г (1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постное мясо или рыба типа трески – 100гр.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64689"/>
            <a:ext cx="2211472" cy="2088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65104"/>
            <a:ext cx="2432237" cy="2161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16632"/>
            <a:ext cx="6768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599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191822" cy="24623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Полдник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углеводную единицу (в 16.30-17.00)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стакан кефира или молока (1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+ 90 г нежирного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творога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924944"/>
            <a:ext cx="4386729" cy="3290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664" y="11663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376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5"/>
            <a:ext cx="7975798" cy="505222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Ужин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углеводную единицу ( в 19.30-20.00)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-овощной салат ( без масла)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-½ стакана любой вареной крупы или 1 картошка размером с яйцо или 1,5 столовые ложки картофельного пюре + 1 кусок хлеба весом 30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(2уе)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-мясная поджарка или грибы или котлета или рыба или соевые продукты – 100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Ужин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 углеводные единицы ( в 22.30 – 23.00 )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фрукт (1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 кусок хлеба (1УЕ) + 30 г обезжиренного творога или вареного мяса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Всего: 12 углеводных единиц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27627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рациона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187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897" y="-35757"/>
            <a:ext cx="7886700" cy="8769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389438"/>
            <a:ext cx="8522494" cy="17256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 – это гормон, необходимый для поступления глюкозы (сахара) в клетки тканей. Поскольку за поддержание нормальной концентрации сахара в крови отвечает гормон инсулин, то именно его недостаточное образование ведет к развитию диабета. </a:t>
            </a: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0892" y="841236"/>
            <a:ext cx="8528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Глюкоза — это простой углевод, универсальный источник энергии для организма. Но при патологиях обмена веществ глюкоза может накапливаться в крови и оказывать токсическое действие на сердце и сосуды.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1334" y="2620285"/>
            <a:ext cx="2270331" cy="1680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774671" y="2725614"/>
            <a:ext cx="1114427" cy="148590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569802" y="3464170"/>
            <a:ext cx="19783" cy="8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750618" y="3060535"/>
            <a:ext cx="296741" cy="153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093046" y="2620285"/>
            <a:ext cx="1041888" cy="641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</a:t>
            </a:r>
            <a:r>
              <a:rPr lang="ru-RU" sz="105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84" y="2581122"/>
            <a:ext cx="1099715" cy="1583203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7179991" y="2688037"/>
            <a:ext cx="364207" cy="25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576849" y="2384980"/>
            <a:ext cx="842688" cy="675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 глюкозы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3154"/>
            <a:ext cx="7886700" cy="83210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Лечение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5257"/>
            <a:ext cx="7886700" cy="527170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Полностью вылечить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пациента невозможно.</a:t>
            </a:r>
          </a:p>
          <a:p>
            <a:pPr marL="0" indent="0" algn="just" fontAlgn="base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	Инсулинозависимый сахарный диабет  1типа является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хроническим заболеванием, которое можно контролировать, сохраняя качество и привычный образ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жизни.	</a:t>
            </a:r>
          </a:p>
          <a:p>
            <a:pPr marL="0" indent="0" algn="just" fontAlgn="base"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    Основой метода лечения явяется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инсулинотерапия.</a:t>
            </a:r>
          </a:p>
          <a:p>
            <a:pPr marL="0" indent="0" algn="just" fontAlgn="base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Больному подбирают вид гормона и рассчитывают дозировку для инъекций. Уколы делают регулярно в течение всей жизни.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https://avatars.mds.yandex.net/i?id=2a94e2985a9db2233122c7ffcc3516cfa2f6cf1c-1044862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887936"/>
            <a:ext cx="2353090" cy="1544614"/>
          </a:xfrm>
          <a:prstGeom prst="rect">
            <a:avLst/>
          </a:prstGeom>
          <a:noFill/>
        </p:spPr>
      </p:pic>
      <p:pic>
        <p:nvPicPr>
          <p:cNvPr id="5" name="Picture 2" descr="https://avatars.mds.yandex.net/i?id=9f359290dd2f855c7f148167458d39e5dde8fe6d-10018920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725144"/>
            <a:ext cx="2099845" cy="1674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9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3200" b="1">
                <a:latin typeface="Times New Roman" pitchFamily="18" charset="0"/>
              </a:rPr>
              <a:t>Лечение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435280" cy="5145435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Для </a:t>
            </a:r>
            <a:r>
              <a:rPr lang="ru-RU" sz="2400" b="1">
                <a:latin typeface="Times New Roman" pitchFamily="18" charset="0"/>
              </a:rPr>
              <a:t>лечения сахарного диабета 1 типа применяется схема инсулинотерапии в режиме многократных инъекций. </a:t>
            </a:r>
            <a:endParaRPr lang="ru-RU" sz="2400" b="1" smtClean="0">
              <a:latin typeface="Times New Roman" pitchFamily="18" charset="0"/>
            </a:endParaRPr>
          </a:p>
          <a:p>
            <a:pPr algn="just">
              <a:buFontTx/>
              <a:buNone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Все </a:t>
            </a:r>
            <a:r>
              <a:rPr lang="ru-RU" sz="2400">
                <a:latin typeface="Times New Roman" pitchFamily="18" charset="0"/>
              </a:rPr>
              <a:t>инсулины различаются по длительности действия: </a:t>
            </a:r>
            <a:endParaRPr lang="ru-RU" sz="2400" smtClean="0">
              <a:latin typeface="Times New Roman" pitchFamily="18" charset="0"/>
            </a:endParaRPr>
          </a:p>
          <a:p>
            <a:pPr algn="just"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 ультракороткого</a:t>
            </a:r>
          </a:p>
          <a:p>
            <a:pPr algn="just"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 короткого </a:t>
            </a:r>
          </a:p>
          <a:p>
            <a:pPr algn="just"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 среднего</a:t>
            </a:r>
          </a:p>
          <a:p>
            <a:pPr algn="just">
              <a:buFontTx/>
              <a:buNone/>
            </a:pPr>
            <a:r>
              <a:rPr lang="ru-RU" sz="2400" smtClean="0">
                <a:latin typeface="Times New Roman" pitchFamily="18" charset="0"/>
              </a:rPr>
              <a:t>-  продлённого </a:t>
            </a:r>
            <a:r>
              <a:rPr lang="ru-RU" sz="2400">
                <a:latin typeface="Times New Roman" pitchFamily="18" charset="0"/>
              </a:rPr>
              <a:t>(пролонгированного</a:t>
            </a:r>
            <a:r>
              <a:rPr lang="ru-RU" sz="2400" smtClean="0">
                <a:latin typeface="Times New Roman" pitchFamily="18" charset="0"/>
              </a:rPr>
              <a:t>) действия.</a:t>
            </a:r>
            <a:endParaRPr lang="ru-RU" sz="2400">
              <a:latin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b="1" smtClean="0">
                <a:latin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</p:txBody>
      </p:sp>
      <p:pic>
        <p:nvPicPr>
          <p:cNvPr id="5" name="Picture 10" descr="https://webpulse.imgsmail.ru/imgpreview?key=pulse_cabinet-image-4de80096-ec22-4571-83e9-c163c082f0ec&amp;mb=web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964094" cy="21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941168"/>
            <a:ext cx="2574380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70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</a:rPr>
              <a:t>Инсулины </a:t>
            </a:r>
            <a:r>
              <a:rPr lang="ru-RU" sz="2400" b="1">
                <a:latin typeface="Times New Roman" pitchFamily="18" charset="0"/>
              </a:rPr>
              <a:t>ультракороткого действия</a:t>
            </a:r>
            <a:r>
              <a:rPr lang="ru-RU" sz="2400">
                <a:latin typeface="Times New Roman" pitchFamily="18" charset="0"/>
              </a:rPr>
              <a:t>:</a:t>
            </a:r>
            <a:endParaRPr lang="ru-RU" sz="2400" b="1" smtClean="0">
              <a:latin typeface="Times New Roman" pitchFamily="18" charset="0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ru-RU" sz="2400" b="1" smtClean="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"</a:t>
            </a:r>
            <a:r>
              <a:rPr lang="ru-RU" sz="2400" b="1" dirty="0" err="1">
                <a:latin typeface="Times New Roman" pitchFamily="18" charset="0"/>
              </a:rPr>
              <a:t>Новорапид</a:t>
            </a:r>
            <a:r>
              <a:rPr lang="ru-RU" sz="2400" b="1" dirty="0">
                <a:latin typeface="Times New Roman" pitchFamily="18" charset="0"/>
              </a:rPr>
              <a:t>",  «</a:t>
            </a:r>
            <a:r>
              <a:rPr lang="ru-RU" sz="2400" b="1" err="1">
                <a:latin typeface="Times New Roman" pitchFamily="18" charset="0"/>
              </a:rPr>
              <a:t>Апидра</a:t>
            </a:r>
            <a:r>
              <a:rPr lang="ru-RU" sz="2400" b="1" smtClean="0">
                <a:latin typeface="Times New Roman" pitchFamily="18" charset="0"/>
              </a:rPr>
              <a:t>».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Они </a:t>
            </a:r>
            <a:r>
              <a:rPr lang="ru-RU" sz="2400" dirty="0">
                <a:latin typeface="Times New Roman" pitchFamily="18" charset="0"/>
              </a:rPr>
              <a:t>отличаются от инсулинов короткого действия тем, что действуют сразу после введения, через 5-15 минут, такие инсулины можно вводить перед едой, во время или сразу после еды. Пик действия возникает через 1-2 часа. Длительность действия до 4-5 часов. 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28679" name="Picture 7" descr="korotki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153" y="4526756"/>
            <a:ext cx="3617912" cy="1625600"/>
          </a:xfrm>
          <a:prstGeom prst="rect">
            <a:avLst/>
          </a:prstGeom>
          <a:noFill/>
        </p:spPr>
      </p:pic>
      <p:pic>
        <p:nvPicPr>
          <p:cNvPr id="28681" name="Picture 9" descr="6136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149725"/>
            <a:ext cx="2600325" cy="2379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4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Лечение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8147248" cy="4785395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Инсулины </a:t>
            </a:r>
            <a:r>
              <a:rPr lang="ru-RU" sz="2400" b="1">
                <a:latin typeface="Times New Roman" pitchFamily="18" charset="0"/>
              </a:rPr>
              <a:t>короткой продолжительности действия </a:t>
            </a:r>
          </a:p>
          <a:p>
            <a:pPr marL="0" indent="0" algn="just" eaLnBrk="1" hangingPunct="1"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всегда </a:t>
            </a:r>
            <a:r>
              <a:rPr lang="ru-RU" sz="2400" b="1" dirty="0" smtClean="0">
                <a:latin typeface="Times New Roman" pitchFamily="18" charset="0"/>
              </a:rPr>
              <a:t>прозрачного </a:t>
            </a:r>
            <a:r>
              <a:rPr lang="ru-RU" sz="2400" b="1" smtClean="0">
                <a:latin typeface="Times New Roman" pitchFamily="18" charset="0"/>
              </a:rPr>
              <a:t>цвета.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"Актрапид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НМ", "Хумулин Р", "Ринсулин Р", "Инсуман Рапид", "Биосулин Р". </a:t>
            </a:r>
            <a:endParaRPr lang="ru-RU" sz="2400" b="1" smtClean="0">
              <a:latin typeface="Times New Roman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Инсулин </a:t>
            </a:r>
            <a:r>
              <a:rPr lang="ru-RU" sz="2400" dirty="0" smtClean="0">
                <a:latin typeface="Times New Roman" pitchFamily="18" charset="0"/>
              </a:rPr>
              <a:t>короткого действия начинает работать уже через 20-30 минут после инъекции, пик действия его в крови возникает через 2-4 часа и заканчивается через 6 часов. </a:t>
            </a:r>
          </a:p>
          <a:p>
            <a:pPr marL="0" indent="0" eaLnBrk="1" hangingPunct="1"/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27653" name="Picture 5" descr="HUMLIL703ML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355" y="4555159"/>
            <a:ext cx="2106613" cy="1944687"/>
          </a:xfrm>
          <a:prstGeom prst="rect">
            <a:avLst/>
          </a:prstGeom>
          <a:noFill/>
        </p:spPr>
      </p:pic>
      <p:pic>
        <p:nvPicPr>
          <p:cNvPr id="27655" name="Picture 7" descr="original_70089c85-568b-403b-854d-d959daba787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968" y="4634168"/>
            <a:ext cx="2216150" cy="1685925"/>
          </a:xfrm>
          <a:prstGeom prst="rect">
            <a:avLst/>
          </a:prstGeom>
          <a:noFill/>
        </p:spPr>
      </p:pic>
      <p:pic>
        <p:nvPicPr>
          <p:cNvPr id="27660" name="Picture 12" descr="aHR0cHM6Ly9pbWdzLmFzbmEucnUvaWJsb2NrL2UwZC9lMGRkZmQwMTE0ZGFmOTkwMTMyYWZmMGRlZjZjYTI0Zi8xMTgzNjEuanB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670252"/>
            <a:ext cx="1714500" cy="1714500"/>
          </a:xfrm>
          <a:prstGeom prst="rect">
            <a:avLst/>
          </a:prstGeom>
          <a:noFill/>
        </p:spPr>
      </p:pic>
      <p:pic>
        <p:nvPicPr>
          <p:cNvPr id="7" name="Рисунок 6" descr="https://aptekiplus.ru/master-data/products/images/img3_151017_151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16572"/>
            <a:ext cx="2232248" cy="2121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1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43234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</a:rPr>
              <a:t>Лечение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291263" cy="5361459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</a:rPr>
              <a:t>К</a:t>
            </a:r>
            <a:r>
              <a:rPr lang="ru-RU" sz="2400" b="1" dirty="0">
                <a:latin typeface="Times New Roman" pitchFamily="18" charset="0"/>
              </a:rPr>
              <a:t> инсулинам средней продолжительности действия относятся  «</a:t>
            </a:r>
            <a:r>
              <a:rPr lang="ru-RU" sz="2400" b="1" dirty="0" err="1">
                <a:latin typeface="Times New Roman" pitchFamily="18" charset="0"/>
              </a:rPr>
              <a:t>Протафан</a:t>
            </a:r>
            <a:r>
              <a:rPr lang="ru-RU" sz="2400" b="1" dirty="0">
                <a:latin typeface="Times New Roman" pitchFamily="18" charset="0"/>
              </a:rPr>
              <a:t>», «</a:t>
            </a:r>
            <a:r>
              <a:rPr lang="ru-RU" sz="2400" b="1" dirty="0" err="1">
                <a:latin typeface="Times New Roman" pitchFamily="18" charset="0"/>
              </a:rPr>
              <a:t>Биосулин</a:t>
            </a:r>
            <a:r>
              <a:rPr lang="ru-RU" sz="2400" b="1" dirty="0">
                <a:latin typeface="Times New Roman" pitchFamily="18" charset="0"/>
              </a:rPr>
              <a:t> Н», «</a:t>
            </a:r>
            <a:r>
              <a:rPr lang="ru-RU" sz="2400" b="1" dirty="0" err="1">
                <a:latin typeface="Times New Roman" pitchFamily="18" charset="0"/>
              </a:rPr>
              <a:t>Инсуман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</a:rPr>
              <a:t>Базал</a:t>
            </a:r>
            <a:r>
              <a:rPr lang="ru-RU" sz="2400" b="1" dirty="0">
                <a:latin typeface="Times New Roman" pitchFamily="18" charset="0"/>
              </a:rPr>
              <a:t>», «</a:t>
            </a:r>
            <a:r>
              <a:rPr lang="ru-RU" sz="2400" b="1" dirty="0" err="1">
                <a:latin typeface="Times New Roman" pitchFamily="18" charset="0"/>
              </a:rPr>
              <a:t>Хумулин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err="1">
                <a:latin typeface="Times New Roman" pitchFamily="18" charset="0"/>
              </a:rPr>
              <a:t>НПХ</a:t>
            </a:r>
            <a:r>
              <a:rPr lang="ru-RU" sz="2400" b="1" smtClean="0">
                <a:latin typeface="Times New Roman" pitchFamily="18" charset="0"/>
              </a:rPr>
              <a:t>».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Эти </a:t>
            </a:r>
            <a:r>
              <a:rPr lang="ru-RU" sz="2400" dirty="0">
                <a:latin typeface="Times New Roman" pitchFamily="18" charset="0"/>
              </a:rPr>
              <a:t>инсулины существуют в виде суспензии, они мутные, перед каждым использованием флакон необходимо встряхнуть. Начинают действовать через 2 часа от начала введения и пика действия достигают через 6-10 часов. Время работы данных инсулинов от 12 до 16 часов. Время действия инсулина также зависит от дозы.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29702" name="Picture 6" descr="100029695276b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359994"/>
            <a:ext cx="2232025" cy="1944688"/>
          </a:xfrm>
          <a:prstGeom prst="rect">
            <a:avLst/>
          </a:prstGeom>
          <a:noFill/>
        </p:spPr>
      </p:pic>
      <p:pic>
        <p:nvPicPr>
          <p:cNvPr id="29706" name="Picture 10" descr="humulin-n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437063"/>
            <a:ext cx="2200275" cy="2200275"/>
          </a:xfrm>
          <a:prstGeom prst="rect">
            <a:avLst/>
          </a:prstGeom>
          <a:noFill/>
        </p:spPr>
      </p:pic>
      <p:pic>
        <p:nvPicPr>
          <p:cNvPr id="7" name="Picture 2" descr="https://icupp.org.ua/wp-content/uploads/2019/10/1572256879_Preparaty-insulin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7329"/>
            <a:ext cx="2643761" cy="23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60375" y="116632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1196752"/>
            <a:ext cx="8378825" cy="4929411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</a:rPr>
              <a:t>	К</a:t>
            </a:r>
            <a:r>
              <a:rPr lang="ru-RU" sz="2400" b="1" dirty="0">
                <a:latin typeface="Times New Roman" pitchFamily="18" charset="0"/>
              </a:rPr>
              <a:t> инсулинам длительной продолжительности действия (пролонгированные)</a:t>
            </a:r>
            <a:r>
              <a:rPr lang="ru-RU" sz="2400" dirty="0">
                <a:latin typeface="Times New Roman" pitchFamily="18" charset="0"/>
              </a:rPr>
              <a:t> относятся "</a:t>
            </a:r>
            <a:r>
              <a:rPr lang="ru-RU" sz="2400" b="1" dirty="0" err="1">
                <a:latin typeface="Times New Roman" pitchFamily="18" charset="0"/>
              </a:rPr>
              <a:t>Левемир</a:t>
            </a:r>
            <a:r>
              <a:rPr lang="ru-RU" sz="2400" b="1" dirty="0">
                <a:latin typeface="Times New Roman" pitchFamily="18" charset="0"/>
              </a:rPr>
              <a:t>", "</a:t>
            </a:r>
            <a:r>
              <a:rPr lang="ru-RU" sz="2400" b="1" dirty="0" err="1">
                <a:latin typeface="Times New Roman" pitchFamily="18" charset="0"/>
              </a:rPr>
              <a:t>Тресиба</a:t>
            </a:r>
            <a:r>
              <a:rPr lang="ru-RU" sz="2400" b="1" dirty="0">
                <a:latin typeface="Times New Roman" pitchFamily="18" charset="0"/>
              </a:rPr>
              <a:t>". </a:t>
            </a:r>
            <a:r>
              <a:rPr lang="ru-RU" sz="2400" dirty="0">
                <a:latin typeface="Times New Roman" pitchFamily="18" charset="0"/>
              </a:rPr>
              <a:t>Содержимое флакона имеет прозрачный </a:t>
            </a:r>
            <a:r>
              <a:rPr lang="ru-RU" sz="2400">
                <a:latin typeface="Times New Roman" pitchFamily="18" charset="0"/>
              </a:rPr>
              <a:t>цвет</a:t>
            </a:r>
            <a:r>
              <a:rPr lang="ru-RU" sz="2400" smtClean="0">
                <a:latin typeface="Times New Roman" pitchFamily="18" charset="0"/>
              </a:rPr>
              <a:t>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2400" smtClean="0">
                <a:latin typeface="Times New Roman" pitchFamily="18" charset="0"/>
              </a:rPr>
              <a:t> 	Действуют </a:t>
            </a:r>
            <a:r>
              <a:rPr lang="ru-RU" sz="2400" dirty="0">
                <a:latin typeface="Times New Roman" pitchFamily="18" charset="0"/>
              </a:rPr>
              <a:t>до 24 часов, поэтому вводятся они 1-2 раза в сутки. Не имеют выраженного пика, следовательно, не дают гипогликемии</a:t>
            </a:r>
            <a:r>
              <a:rPr lang="ru-RU" dirty="0">
                <a:latin typeface="Times New Roman" pitchFamily="18" charset="0"/>
              </a:rPr>
              <a:t>.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30725" name="Picture 5" descr="b311ab896f61f5d21c09fcea84508b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789338"/>
            <a:ext cx="2039937" cy="2039938"/>
          </a:xfrm>
          <a:prstGeom prst="rect">
            <a:avLst/>
          </a:prstGeom>
          <a:noFill/>
        </p:spPr>
      </p:pic>
      <p:sp>
        <p:nvSpPr>
          <p:cNvPr id="30727" name="AutoShape 7" descr="tresib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0729" name="AutoShape 9" descr="tresiba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0731" name="Picture 11" descr="tresiba-flekspen-r-r-d-p-k-vved-100me-ml-shpr-ruchk-3ml-5_detail_442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63" y="3788594"/>
            <a:ext cx="2880320" cy="218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7FAAB8-CDD8-58EC-B147-D4600FDF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Расчет дозы инсулина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CB2789-344D-95F3-B3BF-83D2D726F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solidFill>
                  <a:srgbClr val="383838"/>
                </a:solidFill>
                <a:latin typeface="Times New Roman"/>
                <a:ea typeface="Verdana"/>
                <a:cs typeface="Times New Roman"/>
              </a:rPr>
              <a:t>	Расчет </a:t>
            </a:r>
            <a:r>
              <a:rPr lang="ru-RU" sz="2400" dirty="0">
                <a:solidFill>
                  <a:srgbClr val="383838"/>
                </a:solidFill>
                <a:latin typeface="Times New Roman"/>
                <a:ea typeface="Verdana"/>
                <a:cs typeface="Times New Roman"/>
              </a:rPr>
              <a:t>суточной дозы инсулина у больных сахарным диабетом 1 типа проводится с использованием разных коэффициентов: примерное количество инсулина в ЕД рассчитывается на килограмм фактической массы тела, если имеется избыток массы тела — коэффициент снижается на 0,1, при недостатке — увеличивается на 0,1:</a:t>
            </a:r>
            <a:endParaRPr lang="ru-RU" sz="24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1600">
              <a:solidFill>
                <a:srgbClr val="383838"/>
              </a:solidFill>
              <a:latin typeface="Times New Roman"/>
              <a:ea typeface="Verdana"/>
              <a:cs typeface="Times New Roman"/>
            </a:endParaRPr>
          </a:p>
          <a:p>
            <a:endParaRPr lang="ru-RU" sz="1600" dirty="0">
              <a:solidFill>
                <a:srgbClr val="383838"/>
              </a:solidFill>
              <a:latin typeface="Times New Roman"/>
              <a:ea typeface="Verdana"/>
              <a:cs typeface="Times New Roman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4" name="Рисунок 3" descr="Места инъекций инсулина">
            <a:extLst>
              <a:ext uri="{FF2B5EF4-FFF2-40B4-BE49-F238E27FC236}">
                <a16:creationId xmlns:a16="http://schemas.microsoft.com/office/drawing/2014/main" xmlns="" id="{819D3A53-D58B-F199-A062-5F671741D0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149080"/>
            <a:ext cx="2760257" cy="24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23AC94-F226-944F-5329-51976825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Расчет дозы инсулина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C4AC403C-B074-384C-7718-1438B2C68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1124744"/>
            <a:ext cx="8407640" cy="530621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0,4—0,5 ЕД/кг массы тела для больных с впервые выявленным СД типа 1;</a:t>
            </a:r>
            <a:b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</a:b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0,6 ЕД/кг массы тела для больных с СД типа 1 длительностью более года в хорошей компенсации;</a:t>
            </a:r>
            <a:b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</a:b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0,7 ЕД/кг массы тела для больных с СД типа 1 длительностью более года при неустойчивой компенсации;</a:t>
            </a:r>
            <a:b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</a:b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0,8 ЕД/кг массы тела для больных с СД типа 1 в ситуации декомпенсации;</a:t>
            </a:r>
            <a:b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</a:b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0,9 ЕД/кг массы тела для больных СД типа 1 в состоянии </a:t>
            </a:r>
            <a:r>
              <a:rPr lang="ru-RU" dirty="0" err="1">
                <a:solidFill>
                  <a:srgbClr val="383838"/>
                </a:solidFill>
                <a:latin typeface="Times New Roman"/>
                <a:cs typeface="Times New Roman"/>
              </a:rPr>
              <a:t>кетоацидоза</a:t>
            </a: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;</a:t>
            </a:r>
            <a:b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</a:b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1,0 ЕД/кг массы тела для больных СД типа 1 в пубертатном периоде или в III триместре беременности.</a:t>
            </a:r>
            <a:endParaRPr lang="ru-RU">
              <a:cs typeface="Calibri"/>
            </a:endParaRPr>
          </a:p>
          <a:p>
            <a:endParaRPr lang="ru-RU" sz="1600" dirty="0">
              <a:solidFill>
                <a:srgbClr val="38383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97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F0BD36-37B6-8A36-DCCF-7165E819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Введение инсулина разного действия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3D7354-7678-40B7-E53E-C141523F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51454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383838"/>
                </a:solidFill>
                <a:latin typeface="Times New Roman"/>
                <a:cs typeface="Times New Roman"/>
              </a:rPr>
              <a:t>    </a:t>
            </a:r>
            <a:r>
              <a:rPr lang="ru-RU" sz="2400" dirty="0">
                <a:solidFill>
                  <a:srgbClr val="383838"/>
                </a:solidFill>
                <a:latin typeface="Times New Roman"/>
                <a:cs typeface="Times New Roman"/>
              </a:rPr>
              <a:t>Введение инсулина продленного действия должно имитировать нормальную базальную секрецию инсулина организма здорового человека. Его вводят 2 раза в сутки (перед завтраком, перед ужином или на ночь) из расчета не более 50 % от общей суточной дозы инсулина. </a:t>
            </a:r>
            <a:endParaRPr lang="en-US" sz="2400" dirty="0">
              <a:solidFill>
                <a:srgbClr val="383838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383838"/>
                </a:solidFill>
                <a:latin typeface="Times New Roman"/>
                <a:cs typeface="Times New Roman"/>
              </a:rPr>
              <a:t>    Введение инсулина короткого или ультракороткого действия перед основными приемами пищи (завтрак, обед, ужин) производится в дозировке, рассчитываемой по ХЕ(хлебной единице).</a:t>
            </a:r>
            <a:endParaRPr lang="en-US" sz="2400" dirty="0">
              <a:solidFill>
                <a:srgbClr val="383838"/>
              </a:solidFill>
              <a:latin typeface="Times New Roman"/>
              <a:cs typeface="Times New Roman"/>
            </a:endParaRPr>
          </a:p>
          <a:p>
            <a:endParaRPr lang="ru-RU" dirty="0">
              <a:solidFill>
                <a:srgbClr val="383838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1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C42504-B2FD-7A13-1812-C698B5FA6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06" y="1157699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383838"/>
                </a:solidFill>
                <a:latin typeface="Times New Roman"/>
                <a:ea typeface="Verdana"/>
                <a:cs typeface="Times New Roman"/>
              </a:rPr>
              <a:t>    </a:t>
            </a:r>
            <a:r>
              <a:rPr lang="ru-RU" sz="2400" dirty="0">
                <a:solidFill>
                  <a:srgbClr val="383838"/>
                </a:solidFill>
                <a:latin typeface="Times New Roman"/>
                <a:ea typeface="Verdana"/>
                <a:cs typeface="Times New Roman"/>
              </a:rPr>
              <a:t>Суточная потребность в углеводах определяется общим количеством калорий, необходимых конкретному пациенту, и может быть от 70 до 300 г углеводов, что составляет от 7 до 30 ХЕ: на завтрак — 4—8 ХЕ, на обед — 2—4 ХЕ, на ужин — 2—4 ХЕ; 3—4 ХЕ должны быть суммарно во 2-й завтрак, полдник и поздний ужин.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404664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mtClean="0">
                <a:solidFill>
                  <a:srgbClr val="383838"/>
                </a:solidFill>
                <a:latin typeface="Times New Roman"/>
                <a:ea typeface="Verdana"/>
                <a:cs typeface="Times New Roman"/>
              </a:rPr>
              <a:t>           Хлебная единица</a:t>
            </a:r>
            <a:endParaRPr lang="ru-RU" sz="3200" b="1"/>
          </a:p>
        </p:txBody>
      </p:sp>
      <p:pic>
        <p:nvPicPr>
          <p:cNvPr id="5" name="Picture 2" descr="https://avatars.mds.yandex.net/i?id=3a7531aff676140f3828f5dadffb9f08999f89f2-8995617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1565" y="4149080"/>
            <a:ext cx="4233318" cy="2298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2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сахарном диабете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89661"/>
            <a:ext cx="5835228" cy="357949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назван от латинского слова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(«остров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потому,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этот гормон секретируется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β-клетками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поджелудочной железе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гормон, который позволяет глюкозе попадать в клетки. Без него ваша кровь превратится в сахарный сироп. Сейчас инсулин вырабатывают пекарские дрожжи и кишечная палочка.</a:t>
            </a:r>
          </a:p>
          <a:p>
            <a:pPr marL="0" indent="0" algn="just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42" name="Picture 2" descr="https://www.griffinbenefits.com/hs-fs/hubfs/insulin_syringe_chronic_condition_griffin.jpg?width=965&amp;name=insulin_syringe_chronic_condition_griff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83" y="3501844"/>
            <a:ext cx="2416602" cy="25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pinimg.com/originals/7d/b4/46/7db446605a952a7501b43ea6b85266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06" y="1289661"/>
            <a:ext cx="2035879" cy="19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76C69-E823-0630-603C-87E04CF3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Способы введения инсулина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7DD6C-3880-579B-2BB7-FFB8A4208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047806" cy="5005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Инсулин вводится подкожно. Вводить инсулин можно с </a:t>
            </a:r>
            <a:r>
              <a:rPr lang="ru-RU" sz="2400" dirty="0">
                <a:latin typeface="Times New Roman"/>
                <a:cs typeface="Arial"/>
              </a:rPr>
              <a:t>помощью:         </a:t>
            </a:r>
            <a:endParaRPr lang="ru-RU" sz="2400" dirty="0">
              <a:latin typeface="Times New Roman"/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-инсулиновых </a:t>
            </a:r>
            <a:r>
              <a:rPr lang="ru-RU" sz="2400" dirty="0">
                <a:latin typeface="Times New Roman"/>
                <a:cs typeface="Arial"/>
              </a:rPr>
              <a:t>шприцев;</a:t>
            </a:r>
            <a:endParaRPr lang="ru-RU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-шприц-ручек</a:t>
            </a:r>
            <a:r>
              <a:rPr lang="ru-RU" sz="2400" dirty="0">
                <a:latin typeface="Times New Roman"/>
                <a:cs typeface="Arial"/>
              </a:rPr>
              <a:t>;</a:t>
            </a:r>
            <a:endParaRPr lang="ru-RU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-инъекционного </a:t>
            </a:r>
            <a:r>
              <a:rPr lang="ru-RU" sz="2400" dirty="0">
                <a:latin typeface="Times New Roman"/>
                <a:cs typeface="Arial"/>
              </a:rPr>
              <a:t>порта 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-инсулиновой </a:t>
            </a:r>
            <a:r>
              <a:rPr lang="ru-RU" sz="2400" dirty="0">
                <a:latin typeface="Times New Roman"/>
                <a:cs typeface="Arial"/>
              </a:rPr>
              <a:t>помпы.</a:t>
            </a:r>
          </a:p>
          <a:p>
            <a:pPr marL="0" indent="0">
              <a:buNone/>
            </a:pPr>
            <a:endParaRPr lang="ru-RU" sz="2400" dirty="0" smtClean="0">
              <a:latin typeface="Times New Roman"/>
              <a:cs typeface="Arial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Чаще </a:t>
            </a:r>
            <a:r>
              <a:rPr lang="ru-RU" sz="2400" dirty="0">
                <a:latin typeface="Times New Roman"/>
                <a:cs typeface="Arial"/>
              </a:rPr>
              <a:t>всего вводится с </a:t>
            </a:r>
            <a:endParaRPr lang="ru-RU" sz="2400" dirty="0" smtClean="0">
              <a:latin typeface="Times New Roman"/>
              <a:cs typeface="Arial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cs typeface="Arial"/>
              </a:rPr>
              <a:t>помощью</a:t>
            </a:r>
            <a:r>
              <a:rPr lang="ru-RU" sz="2400" dirty="0">
                <a:latin typeface="Times New Roman"/>
                <a:cs typeface="Arial"/>
              </a:rPr>
              <a:t> </a:t>
            </a:r>
            <a:r>
              <a:rPr lang="ru-RU" sz="2400" b="1" dirty="0">
                <a:latin typeface="Times New Roman"/>
                <a:cs typeface="Arial"/>
              </a:rPr>
              <a:t>инсулиновых </a:t>
            </a:r>
            <a:r>
              <a:rPr lang="ru-RU" sz="2400" b="1" dirty="0" smtClean="0">
                <a:latin typeface="Times New Roman"/>
                <a:cs typeface="Arial"/>
              </a:rPr>
              <a:t>шприцев</a:t>
            </a:r>
            <a:r>
              <a:rPr lang="ru-RU" sz="2400" b="1" dirty="0">
                <a:latin typeface="Times New Roman"/>
                <a:cs typeface="Arial"/>
              </a:rPr>
              <a:t>.</a:t>
            </a:r>
            <a:endParaRPr lang="ru-RU" sz="2400" dirty="0">
              <a:latin typeface="Times New Roman"/>
              <a:cs typeface="Arial"/>
            </a:endParaRPr>
          </a:p>
          <a:p>
            <a:pPr marL="0" indent="0">
              <a:buNone/>
            </a:pPr>
            <a:endParaRPr lang="ru-RU" sz="2400" dirty="0">
              <a:latin typeface="Times New Roman"/>
              <a:cs typeface="Arial"/>
            </a:endParaRPr>
          </a:p>
          <a:p>
            <a:pPr marL="0" indent="0">
              <a:buNone/>
            </a:pPr>
            <a:endParaRPr lang="ru-RU" dirty="0">
              <a:latin typeface="Times New Roman"/>
              <a:cs typeface="Arial"/>
            </a:endParaRPr>
          </a:p>
          <a:p>
            <a:pPr marL="0" indent="0">
              <a:buNone/>
            </a:pPr>
            <a:endParaRPr lang="ru-RU" dirty="0">
              <a:latin typeface="Times New Roman"/>
              <a:cs typeface="Arial"/>
            </a:endParaRPr>
          </a:p>
        </p:txBody>
      </p:sp>
      <p:pic>
        <p:nvPicPr>
          <p:cNvPr id="4" name="Рисунок 3" descr="tins 1">
            <a:extLst>
              <a:ext uri="{FF2B5EF4-FFF2-40B4-BE49-F238E27FC236}">
                <a16:creationId xmlns:a16="http://schemas.microsoft.com/office/drawing/2014/main" xmlns="" id="{5EA2ACF4-46D7-6514-CD28-9E581C82DB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229200"/>
            <a:ext cx="2706507" cy="675769"/>
          </a:xfrm>
          <a:prstGeom prst="rect">
            <a:avLst/>
          </a:prstGeom>
        </p:spPr>
      </p:pic>
      <p:pic>
        <p:nvPicPr>
          <p:cNvPr id="5" name="Рисунок 4" descr="Как пользоваться шприц ручкой? - МедМаг СПб">
            <a:extLst>
              <a:ext uri="{FF2B5EF4-FFF2-40B4-BE49-F238E27FC236}">
                <a16:creationId xmlns:a16="http://schemas.microsoft.com/office/drawing/2014/main" xmlns="" id="{A255E43C-4937-E2CD-5670-4548B8C488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4889" y="2121961"/>
            <a:ext cx="1683456" cy="1260828"/>
          </a:xfrm>
          <a:prstGeom prst="rect">
            <a:avLst/>
          </a:prstGeom>
        </p:spPr>
      </p:pic>
      <p:pic>
        <p:nvPicPr>
          <p:cNvPr id="6" name="Рисунок 5" descr="Инъекционный порт i-Port Advance MMT-100 (6 мм) 10 шт | Диатека">
            <a:extLst>
              <a:ext uri="{FF2B5EF4-FFF2-40B4-BE49-F238E27FC236}">
                <a16:creationId xmlns:a16="http://schemas.microsoft.com/office/drawing/2014/main" xmlns="" id="{C8275987-7033-B4BC-FAFE-2B0FDEAFCA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282001"/>
            <a:ext cx="1342232" cy="1321036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гвоздь, живот, палец&#10;&#10;Автоматически созданное описание">
            <a:extLst>
              <a:ext uri="{FF2B5EF4-FFF2-40B4-BE49-F238E27FC236}">
                <a16:creationId xmlns:a16="http://schemas.microsoft.com/office/drawing/2014/main" xmlns="" id="{70F0A100-1C0A-467C-94BA-DCBAE933EA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3018" y="2752375"/>
            <a:ext cx="1161344" cy="1035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9271B2-4AED-E59D-8E66-BFCA99D19B19}"/>
              </a:ext>
            </a:extLst>
          </p:cNvPr>
          <p:cNvSpPr txBox="1"/>
          <p:nvPr/>
        </p:nvSpPr>
        <p:spPr>
          <a:xfrm>
            <a:off x="7478889" y="3603037"/>
            <a:ext cx="17709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cs typeface="Calibri"/>
              </a:rPr>
              <a:t>Шприц-ручка</a:t>
            </a:r>
            <a:endParaRPr lang="ru-RU" dirty="0">
              <a:latin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DCAC29-314D-C208-3094-5370F3DE8DFF}"/>
              </a:ext>
            </a:extLst>
          </p:cNvPr>
          <p:cNvSpPr txBox="1"/>
          <p:nvPr/>
        </p:nvSpPr>
        <p:spPr>
          <a:xfrm>
            <a:off x="5482167" y="4120444"/>
            <a:ext cx="17427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cs typeface="Calibri"/>
              </a:rPr>
              <a:t>Инсулиновая помпа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1CADC6-B3EE-DA5F-159A-C79FC3866A07}"/>
              </a:ext>
            </a:extLst>
          </p:cNvPr>
          <p:cNvSpPr txBox="1"/>
          <p:nvPr/>
        </p:nvSpPr>
        <p:spPr>
          <a:xfrm>
            <a:off x="3633611" y="3499555"/>
            <a:ext cx="17003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cs typeface="Calibri"/>
              </a:rPr>
              <a:t>Инъекционный порт</a:t>
            </a:r>
            <a:endParaRPr lang="ru-RU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7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AD2F69-1797-ACE1-49AE-42FBE91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Рекомендуемые места для введения инсулина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25EDBE-20C5-7516-517A-30568161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8366478" cy="4332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latin typeface="Times New Roman"/>
                <a:cs typeface="Arial"/>
              </a:rPr>
              <a:t>    </a:t>
            </a:r>
            <a:r>
              <a:rPr lang="ru-RU" sz="2400" dirty="0">
                <a:latin typeface="Times New Roman"/>
                <a:cs typeface="Arial"/>
              </a:rPr>
              <a:t>Инсулин можно вводить в область передненаружной поверхности бедер, ягодицы,  наружную поверхность плеч, живот. В области живота инсулин не вводится вокруг зоны пупка (отступить 2 см по </a:t>
            </a:r>
            <a:r>
              <a:rPr lang="ru-RU" sz="2400">
                <a:latin typeface="Times New Roman"/>
                <a:cs typeface="Arial"/>
              </a:rPr>
              <a:t>диаметру</a:t>
            </a:r>
            <a:r>
              <a:rPr lang="ru-RU" sz="2400" smtClean="0">
                <a:latin typeface="Times New Roman"/>
                <a:cs typeface="Arial"/>
              </a:rPr>
              <a:t>),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/>
                <a:cs typeface="Arial"/>
              </a:rPr>
              <a:t> </a:t>
            </a:r>
            <a:r>
              <a:rPr lang="ru-RU" sz="2400" dirty="0">
                <a:latin typeface="Times New Roman"/>
                <a:cs typeface="Arial"/>
              </a:rPr>
              <a:t>в область срединной линии </a:t>
            </a:r>
            <a:r>
              <a:rPr lang="ru-RU" sz="2400">
                <a:latin typeface="Times New Roman"/>
                <a:cs typeface="Arial"/>
              </a:rPr>
              <a:t>живота</a:t>
            </a:r>
            <a:r>
              <a:rPr lang="ru-RU" sz="2400" smtClean="0">
                <a:latin typeface="Times New Roman"/>
                <a:cs typeface="Arial"/>
              </a:rPr>
              <a:t>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/>
                <a:cs typeface="Arial"/>
              </a:rPr>
              <a:t> </a:t>
            </a:r>
            <a:r>
              <a:rPr lang="ru-RU" sz="2400" dirty="0">
                <a:latin typeface="Times New Roman"/>
                <a:cs typeface="Arial"/>
              </a:rPr>
              <a:t>от ребер вниз надо отступить 2 см.</a:t>
            </a:r>
          </a:p>
        </p:txBody>
      </p:sp>
      <p:pic>
        <p:nvPicPr>
          <p:cNvPr id="6" name="Рисунок 5" descr="tins 6">
            <a:extLst>
              <a:ext uri="{FF2B5EF4-FFF2-40B4-BE49-F238E27FC236}">
                <a16:creationId xmlns:a16="http://schemas.microsoft.com/office/drawing/2014/main" xmlns="" id="{C9E4A4E7-5D13-CDFB-984E-427E0A842A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3454913"/>
            <a:ext cx="3059287" cy="27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8DFC5E-5DFC-77DB-028C-D2CD8E00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Техника введения инсулина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7D8DA8-67AB-4CED-987C-F3D6BC71E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17" y="1515181"/>
            <a:ext cx="78867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rgbClr val="202124"/>
                </a:solidFill>
                <a:latin typeface="Times New Roman"/>
                <a:ea typeface="+mn-lt"/>
                <a:cs typeface="+mn-lt"/>
              </a:rPr>
              <a:t>    </a:t>
            </a:r>
            <a:r>
              <a:rPr lang="ru-RU" sz="2800" dirty="0">
                <a:solidFill>
                  <a:srgbClr val="202124"/>
                </a:solidFill>
                <a:latin typeface="Times New Roman"/>
                <a:ea typeface="+mn-lt"/>
                <a:cs typeface="+mn-lt"/>
              </a:rPr>
              <a:t>Собираем кожу первым и вторым пальцами в треугольную складку основанием вниз.</a:t>
            </a: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00" dirty="0">
                <a:solidFill>
                  <a:srgbClr val="202124"/>
                </a:solidFill>
                <a:latin typeface="Times New Roman"/>
                <a:ea typeface="+mn-lt"/>
                <a:cs typeface="+mn-lt"/>
              </a:rPr>
              <a:t>    Держа иглу срезом вверх, вводим ее быстрым движением под углом 90° в основание складки на всю длину.</a:t>
            </a: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00" dirty="0">
                <a:solidFill>
                  <a:srgbClr val="202124"/>
                </a:solidFill>
                <a:latin typeface="Times New Roman"/>
                <a:ea typeface="+mn-lt"/>
                <a:cs typeface="+mn-lt"/>
              </a:rPr>
              <a:t>    Освобождаем левую руку, отпускаем складку и медленно вводим инсулин.</a:t>
            </a: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00" dirty="0">
                <a:solidFill>
                  <a:srgbClr val="202124"/>
                </a:solidFill>
                <a:latin typeface="Times New Roman"/>
                <a:ea typeface="+mn-lt"/>
                <a:cs typeface="+mn-lt"/>
              </a:rPr>
              <a:t>    После введения ждем 10 секунд и быстрым движением извлекаем иглу.</a:t>
            </a: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800" dirty="0">
                <a:latin typeface="Times New Roman"/>
                <a:cs typeface="Times New Roman"/>
              </a:rPr>
              <a:t>    </a:t>
            </a:r>
          </a:p>
        </p:txBody>
      </p:sp>
      <p:pic>
        <p:nvPicPr>
          <p:cNvPr id="5" name="Рисунок 4" descr="Техника инъекций и средства введения инсулина | ГНЦ РФ ФГБУ «НМИЦ  эндокринологии» Минздрава России">
            <a:extLst>
              <a:ext uri="{FF2B5EF4-FFF2-40B4-BE49-F238E27FC236}">
                <a16:creationId xmlns:a16="http://schemas.microsoft.com/office/drawing/2014/main" xmlns="" id="{72C5F4E6-05F7-9D78-1C25-DD8BC69FFC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434892"/>
            <a:ext cx="2880320" cy="22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ABA3C8-20D7-346A-5842-D3263F20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Техника введения инсулина 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pic>
        <p:nvPicPr>
          <p:cNvPr id="4" name="Объект 3" descr="Тема 6. Способы и техника введения инсулина">
            <a:extLst>
              <a:ext uri="{FF2B5EF4-FFF2-40B4-BE49-F238E27FC236}">
                <a16:creationId xmlns:a16="http://schemas.microsoft.com/office/drawing/2014/main" xmlns="" id="{5BC22270-B0B0-BAE7-439C-6C2A3A3D2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704856" cy="5256584"/>
          </a:xfrm>
        </p:spPr>
      </p:pic>
    </p:spTree>
    <p:extLst>
      <p:ext uri="{BB962C8B-B14F-4D97-AF65-F5344CB8AC3E}">
        <p14:creationId xmlns:p14="http://schemas.microsoft.com/office/powerpoint/2010/main" val="16845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8250E2-1737-44CD-D2A2-287623EBA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8"/>
            <a:ext cx="7936369" cy="47233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/>
                <a:cs typeface="Times New Roman"/>
              </a:rPr>
              <a:t>    </a:t>
            </a:r>
            <a:r>
              <a:rPr lang="ru-RU" sz="2400" dirty="0">
                <a:latin typeface="Times New Roman"/>
                <a:cs typeface="Times New Roman"/>
              </a:rPr>
              <a:t>Самое быстрое действие инсулина наступает при введении  в живот, поэтому в живот вводится инсулин короткого действия. Инсулин длительного действия вводится в бедра, ягодицы.</a:t>
            </a:r>
            <a:endParaRPr lang="ru-RU" sz="240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>
              <a:latin typeface="Times New Roman"/>
              <a:cs typeface="Times New Roman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6" name="Рисунок 5" descr="Выбор места инъекции и устройства для введения инсулина">
            <a:extLst>
              <a:ext uri="{FF2B5EF4-FFF2-40B4-BE49-F238E27FC236}">
                <a16:creationId xmlns:a16="http://schemas.microsoft.com/office/drawing/2014/main" xmlns="" id="{69B09BA8-B462-262B-3DC3-4F0825D60B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068960"/>
            <a:ext cx="4055780" cy="3559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B49A8-5E19-A84A-FB80-46B23A0A900E}"/>
              </a:ext>
            </a:extLst>
          </p:cNvPr>
          <p:cNvSpPr txBox="1"/>
          <p:nvPr/>
        </p:nvSpPr>
        <p:spPr>
          <a:xfrm>
            <a:off x="1403648" y="547512"/>
            <a:ext cx="58198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atin typeface="Times New Roman"/>
                <a:cs typeface="Times New Roman"/>
              </a:rPr>
              <a:t>Техника введения инсулина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31780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9F4A5C-A9BB-1C0C-4E01-6A09A325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>
                <a:latin typeface="Times New Roman"/>
                <a:ea typeface="Verdana"/>
                <a:cs typeface="Times New Roman"/>
              </a:rPr>
              <a:t>Б</a:t>
            </a:r>
            <a:r>
              <a:rPr lang="ru-RU" sz="3200" b="1" smtClean="0">
                <a:latin typeface="Times New Roman"/>
                <a:ea typeface="Verdana"/>
                <a:cs typeface="Times New Roman"/>
              </a:rPr>
              <a:t>олюсный и базальный </a:t>
            </a:r>
            <a:r>
              <a:rPr lang="ru-RU" sz="3200" b="1">
                <a:latin typeface="Times New Roman"/>
                <a:ea typeface="Verdana"/>
                <a:cs typeface="Times New Roman"/>
              </a:rPr>
              <a:t>инсулин</a:t>
            </a:r>
            <a:endParaRPr lang="ru-RU" sz="3200" b="1" dirty="0">
              <a:latin typeface="Times New Roman"/>
              <a:ea typeface="Verdana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6FBAD4-14E6-15C7-F32C-958A5365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412776"/>
            <a:ext cx="7560840" cy="4735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smtClean="0">
                <a:latin typeface="Times New Roman"/>
                <a:cs typeface="Calibri"/>
              </a:rPr>
              <a:t>	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>
                <a:latin typeface="Times New Roman"/>
                <a:cs typeface="Calibri"/>
              </a:rPr>
              <a:t>	</a:t>
            </a:r>
            <a:r>
              <a:rPr lang="ru-RU" sz="2400" b="1" smtClean="0">
                <a:latin typeface="Times New Roman"/>
                <a:cs typeface="Calibri"/>
              </a:rPr>
              <a:t>Болюсный </a:t>
            </a:r>
            <a:r>
              <a:rPr lang="ru-RU" sz="2400" b="1">
                <a:latin typeface="Times New Roman"/>
                <a:cs typeface="Calibri"/>
              </a:rPr>
              <a:t>инсулин </a:t>
            </a:r>
            <a:r>
              <a:rPr lang="ru-RU" sz="2400">
                <a:latin typeface="Times New Roman"/>
                <a:cs typeface="Calibri"/>
              </a:rPr>
              <a:t> </a:t>
            </a:r>
            <a:r>
              <a:rPr lang="ru-RU" sz="2400" smtClean="0">
                <a:latin typeface="Times New Roman"/>
                <a:cs typeface="Calibri"/>
              </a:rPr>
              <a:t>- это </a:t>
            </a:r>
            <a:r>
              <a:rPr lang="ru-RU" sz="2400" dirty="0">
                <a:latin typeface="Times New Roman"/>
                <a:cs typeface="Calibri"/>
              </a:rPr>
              <a:t>инсулин быстрого действия.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Calibri"/>
              </a:rPr>
              <a:t> В</a:t>
            </a:r>
            <a:r>
              <a:rPr lang="ru-RU" sz="2400" dirty="0">
                <a:solidFill>
                  <a:srgbClr val="040C28"/>
                </a:solidFill>
                <a:latin typeface="Times New Roman"/>
                <a:cs typeface="Calibri"/>
              </a:rPr>
              <a:t>водится</a:t>
            </a:r>
            <a:r>
              <a:rPr lang="ru-RU" sz="2400" dirty="0">
                <a:solidFill>
                  <a:srgbClr val="040C28"/>
                </a:solidFill>
                <a:latin typeface="Times New Roman"/>
                <a:ea typeface="+mn-lt"/>
                <a:cs typeface="+mn-lt"/>
              </a:rPr>
              <a:t> для снижения глюкозы в крови до целевого </a:t>
            </a:r>
            <a:r>
              <a:rPr lang="ru-RU" sz="2400">
                <a:solidFill>
                  <a:srgbClr val="040C28"/>
                </a:solidFill>
                <a:latin typeface="Times New Roman"/>
                <a:ea typeface="+mn-lt"/>
                <a:cs typeface="+mn-lt"/>
              </a:rPr>
              <a:t>уровня</a:t>
            </a:r>
            <a:r>
              <a:rPr lang="ru-RU" sz="2400" smtClean="0">
                <a:solidFill>
                  <a:srgbClr val="040C28"/>
                </a:solidFill>
                <a:latin typeface="Times New Roman"/>
                <a:ea typeface="+mn-lt"/>
                <a:cs typeface="+mn-lt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>
                <a:latin typeface="Times New Roman"/>
                <a:cs typeface="Calibri"/>
              </a:rPr>
              <a:t/>
            </a:r>
            <a:br>
              <a:rPr lang="ru-RU" sz="2400">
                <a:latin typeface="Times New Roman"/>
                <a:cs typeface="Calibri"/>
              </a:rPr>
            </a:br>
            <a:r>
              <a:rPr lang="ru-RU" sz="2400" smtClean="0">
                <a:latin typeface="Times New Roman"/>
                <a:cs typeface="Calibri"/>
              </a:rPr>
              <a:t>	</a:t>
            </a:r>
            <a:r>
              <a:rPr lang="ru-RU" sz="2400" b="1" smtClean="0">
                <a:latin typeface="Times New Roman"/>
                <a:cs typeface="Calibri"/>
              </a:rPr>
              <a:t>Базальный инсулин - </a:t>
            </a:r>
            <a:r>
              <a:rPr lang="ru-RU" sz="2400" smtClean="0">
                <a:latin typeface="Times New Roman"/>
                <a:cs typeface="Calibri"/>
              </a:rPr>
              <a:t>это </a:t>
            </a:r>
            <a:r>
              <a:rPr lang="ru-RU" sz="2400" dirty="0">
                <a:latin typeface="Times New Roman"/>
                <a:cs typeface="Calibri"/>
              </a:rPr>
              <a:t>инсулин длительного действия.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 То </a:t>
            </a:r>
            <a:r>
              <a:rPr lang="ru-RU" sz="2400" dirty="0">
                <a:solidFill>
                  <a:srgbClr val="040C28"/>
                </a:solidFill>
                <a:latin typeface="Times New Roman"/>
                <a:ea typeface="+mn-lt"/>
                <a:cs typeface="+mn-lt"/>
              </a:rPr>
              <a:t>количество инсулина, которое компенсирует организму базовую потребность в инсулине вне зависимости от приёма пищи</a:t>
            </a:r>
            <a:endParaRPr lang="ru-RU" sz="240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0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46BBB4-166A-B5A4-400B-48E03920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/>
                <a:cs typeface="Calibri Light"/>
              </a:rPr>
              <a:t>Соотношение базального и </a:t>
            </a:r>
            <a:r>
              <a:rPr lang="ru-RU" sz="3200" b="1" dirty="0" err="1">
                <a:latin typeface="Times New Roman"/>
                <a:cs typeface="Calibri Light"/>
              </a:rPr>
              <a:t>болюсного</a:t>
            </a:r>
            <a:r>
              <a:rPr lang="ru-RU" sz="3200" b="1" dirty="0">
                <a:latin typeface="Times New Roman"/>
                <a:cs typeface="Calibri Light"/>
              </a:rPr>
              <a:t> инсулина</a:t>
            </a:r>
            <a:endParaRPr lang="ru-RU" b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C7D6B3-F953-DD1A-0E2D-B8822E34D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/>
                <a:cs typeface="Times New Roman"/>
              </a:rPr>
              <a:t>   </a:t>
            </a:r>
            <a:r>
              <a:rPr lang="ru-RU">
                <a:latin typeface="Times New Roman"/>
                <a:cs typeface="Times New Roman"/>
              </a:rPr>
              <a:t> </a:t>
            </a:r>
            <a:r>
              <a:rPr lang="ru-RU" smtClean="0">
                <a:latin typeface="Times New Roman"/>
                <a:cs typeface="Times New Roman"/>
              </a:rPr>
              <a:t>   </a:t>
            </a:r>
            <a:r>
              <a:rPr lang="ru-RU" sz="2400" smtClean="0">
                <a:latin typeface="Times New Roman"/>
                <a:cs typeface="Times New Roman"/>
              </a:rPr>
              <a:t>30</a:t>
            </a:r>
            <a:r>
              <a:rPr lang="ru-RU" sz="2400" dirty="0">
                <a:latin typeface="Times New Roman"/>
                <a:cs typeface="Times New Roman"/>
              </a:rPr>
              <a:t>% базального инсулина:</a:t>
            </a:r>
            <a:r>
              <a:rPr lang="ru-RU" sz="2400">
                <a:latin typeface="Times New Roman"/>
                <a:cs typeface="Times New Roman"/>
              </a:rPr>
              <a:t/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 smtClean="0">
                <a:latin typeface="Times New Roman"/>
                <a:cs typeface="Times New Roman"/>
              </a:rPr>
              <a:t>- много </a:t>
            </a:r>
            <a:r>
              <a:rPr lang="ru-RU" sz="2400" dirty="0">
                <a:latin typeface="Times New Roman"/>
                <a:cs typeface="Times New Roman"/>
              </a:rPr>
              <a:t>углеводов в пище (больше 200 граммов в сутки);</a:t>
            </a:r>
            <a:r>
              <a:rPr lang="ru-RU" sz="2400">
                <a:latin typeface="Times New Roman"/>
                <a:cs typeface="Times New Roman"/>
              </a:rPr>
              <a:t/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 smtClean="0">
                <a:latin typeface="Times New Roman"/>
                <a:cs typeface="Times New Roman"/>
              </a:rPr>
              <a:t>- высокий </a:t>
            </a:r>
            <a:r>
              <a:rPr lang="ru-RU" sz="2400" dirty="0">
                <a:latin typeface="Times New Roman"/>
                <a:cs typeface="Times New Roman"/>
              </a:rPr>
              <a:t>уровень физической активности;</a:t>
            </a:r>
            <a:r>
              <a:rPr lang="ru-RU" sz="2400">
                <a:latin typeface="Times New Roman"/>
                <a:cs typeface="Times New Roman"/>
              </a:rPr>
              <a:t/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 smtClean="0">
                <a:latin typeface="Times New Roman"/>
                <a:cs typeface="Times New Roman"/>
              </a:rPr>
              <a:t>- 9 </a:t>
            </a:r>
            <a:r>
              <a:rPr lang="ru-RU" sz="2400" dirty="0">
                <a:latin typeface="Times New Roman"/>
                <a:cs typeface="Times New Roman"/>
              </a:rPr>
              <a:t>и более изменений уровня глюкозы в день;</a:t>
            </a:r>
            <a:r>
              <a:rPr lang="ru-RU" sz="2400">
                <a:latin typeface="Times New Roman"/>
                <a:cs typeface="Times New Roman"/>
              </a:rPr>
              <a:t/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 smtClean="0">
                <a:latin typeface="Times New Roman"/>
                <a:cs typeface="Times New Roman"/>
              </a:rPr>
              <a:t>- частое </a:t>
            </a:r>
            <a:r>
              <a:rPr lang="ru-RU" sz="2400" dirty="0">
                <a:latin typeface="Times New Roman"/>
                <a:cs typeface="Times New Roman"/>
              </a:rPr>
              <a:t>введение </a:t>
            </a:r>
            <a:r>
              <a:rPr lang="ru-RU" sz="2400" dirty="0" err="1">
                <a:latin typeface="Times New Roman"/>
                <a:cs typeface="Times New Roman"/>
              </a:rPr>
              <a:t>микроболюсов</a:t>
            </a:r>
            <a:r>
              <a:rPr lang="ru-RU" sz="2400" dirty="0">
                <a:latin typeface="Times New Roman"/>
                <a:cs typeface="Times New Roman"/>
              </a:rPr>
              <a:t>, в случае использования помпы;</a:t>
            </a:r>
            <a:r>
              <a:rPr lang="ru-RU" sz="2400">
                <a:latin typeface="Times New Roman"/>
                <a:cs typeface="Times New Roman"/>
              </a:rPr>
              <a:t/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 smtClean="0">
                <a:latin typeface="Times New Roman"/>
                <a:cs typeface="Times New Roman"/>
              </a:rPr>
              <a:t>- частые </a:t>
            </a:r>
            <a:r>
              <a:rPr lang="ru-RU" sz="2400" dirty="0">
                <a:latin typeface="Times New Roman"/>
                <a:cs typeface="Times New Roman"/>
              </a:rPr>
              <a:t>изменения установок в зависимости от того, как проходит день. </a:t>
            </a:r>
          </a:p>
          <a:p>
            <a:pPr algn="just">
              <a:lnSpc>
                <a:spcPct val="150000"/>
              </a:lnSpc>
            </a:pPr>
            <a:endParaRPr lang="ru-RU" sz="2400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5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A8AD5-94D2-B539-DF7C-522899E5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20687"/>
            <a:ext cx="8568952" cy="648073"/>
          </a:xfrm>
        </p:spPr>
        <p:txBody>
          <a:bodyPr/>
          <a:lstStyle/>
          <a:p>
            <a:pPr algn="ctr"/>
            <a:r>
              <a:rPr lang="ru-RU" sz="3200" b="1" dirty="0">
                <a:latin typeface="Times New Roman"/>
                <a:cs typeface="Times New Roman"/>
              </a:rPr>
              <a:t>Соотношение базального и </a:t>
            </a:r>
            <a:r>
              <a:rPr lang="ru-RU" sz="3200" b="1" dirty="0" err="1">
                <a:latin typeface="Times New Roman"/>
                <a:cs typeface="Times New Roman"/>
              </a:rPr>
              <a:t>болюсного</a:t>
            </a:r>
            <a:r>
              <a:rPr lang="ru-RU" sz="3200" b="1" dirty="0">
                <a:latin typeface="Times New Roman"/>
                <a:cs typeface="Times New Roman"/>
              </a:rPr>
              <a:t> инсулина</a:t>
            </a:r>
          </a:p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F09086-7637-D21E-83CD-3AE6DE005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sz="1100" i="1" dirty="0">
                <a:solidFill>
                  <a:srgbClr val="383838"/>
                </a:solidFill>
                <a:latin typeface="Verdana"/>
                <a:ea typeface="Verdana"/>
                <a:cs typeface="Calibri"/>
              </a:rPr>
              <a:t>   </a:t>
            </a:r>
            <a:r>
              <a:rPr lang="ru-RU" sz="1100" i="1">
                <a:solidFill>
                  <a:srgbClr val="383838"/>
                </a:solidFill>
                <a:latin typeface="Verdana"/>
                <a:ea typeface="Verdana"/>
                <a:cs typeface="Calibri"/>
              </a:rPr>
              <a:t> </a:t>
            </a:r>
            <a:r>
              <a:rPr lang="ru-RU" sz="1100" i="1" smtClean="0">
                <a:solidFill>
                  <a:srgbClr val="383838"/>
                </a:solidFill>
                <a:latin typeface="Verdana"/>
                <a:ea typeface="Verdana"/>
                <a:cs typeface="Calibri"/>
              </a:rPr>
              <a:t>	</a:t>
            </a: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50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% базального инсулина:</a:t>
            </a:r>
            <a:r>
              <a:rPr lang="ru-RU" sz="2600">
                <a:latin typeface="Times New Roman"/>
                <a:ea typeface="Verdana"/>
                <a:cs typeface="Calibri"/>
              </a:rPr>
              <a:t/>
            </a:r>
            <a:br>
              <a:rPr lang="ru-RU" sz="2600">
                <a:latin typeface="Times New Roman"/>
                <a:ea typeface="Verdana"/>
                <a:cs typeface="Calibri"/>
              </a:rPr>
            </a:b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- 120-200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г углеводов в день;</a:t>
            </a:r>
            <a:r>
              <a:rPr lang="ru-RU" sz="2600">
                <a:latin typeface="Times New Roman"/>
                <a:ea typeface="Verdana"/>
                <a:cs typeface="Calibri"/>
              </a:rPr>
              <a:t/>
            </a:r>
            <a:br>
              <a:rPr lang="ru-RU" sz="2600">
                <a:latin typeface="Times New Roman"/>
                <a:ea typeface="Verdana"/>
                <a:cs typeface="Calibri"/>
              </a:rPr>
            </a:b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- 3-6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болюсов в день;</a:t>
            </a:r>
            <a:r>
              <a:rPr lang="ru-RU" sz="2600">
                <a:latin typeface="Times New Roman"/>
                <a:ea typeface="Verdana"/>
                <a:cs typeface="Calibri"/>
              </a:rPr>
              <a:t/>
            </a:r>
            <a:br>
              <a:rPr lang="ru-RU" sz="2600">
                <a:latin typeface="Times New Roman"/>
                <a:ea typeface="Verdana"/>
                <a:cs typeface="Calibri"/>
              </a:rPr>
            </a:b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- использование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правил 350 (для углеводного коэффициента)/120 (для коэффициента чувствительности) — для расчета болюса.</a:t>
            </a:r>
            <a:endParaRPr lang="ru-RU" sz="2600">
              <a:solidFill>
                <a:srgbClr val="040C28"/>
              </a:solidFill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  </a:t>
            </a:r>
            <a:r>
              <a:rPr lang="ru-RU" sz="260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 </a:t>
            </a: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       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70% базального инсулина:</a:t>
            </a:r>
            <a:r>
              <a:rPr lang="ru-RU" sz="2600">
                <a:latin typeface="Times New Roman"/>
                <a:ea typeface="Verdana"/>
                <a:cs typeface="Calibri"/>
              </a:rPr>
              <a:t/>
            </a:r>
            <a:br>
              <a:rPr lang="ru-RU" sz="2600">
                <a:latin typeface="Times New Roman"/>
                <a:ea typeface="Verdana"/>
                <a:cs typeface="Calibri"/>
              </a:rPr>
            </a:b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- мало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углеводов в пище (&lt; 100 г</a:t>
            </a:r>
            <a:r>
              <a:rPr lang="ru-RU" sz="260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); </a:t>
            </a:r>
            <a:endParaRPr lang="ru-RU" sz="2600" smtClean="0">
              <a:solidFill>
                <a:srgbClr val="383838"/>
              </a:solidFill>
              <a:latin typeface="Times New Roman"/>
              <a:ea typeface="Verdana"/>
              <a:cs typeface="Calibri"/>
            </a:endParaRPr>
          </a:p>
          <a:p>
            <a:pPr>
              <a:buFontTx/>
              <a:buChar char="-"/>
            </a:pP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редкие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болюсы</a:t>
            </a:r>
            <a:r>
              <a:rPr lang="ru-RU" sz="260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; </a:t>
            </a:r>
            <a:endParaRPr lang="ru-RU" sz="2600" smtClean="0">
              <a:solidFill>
                <a:srgbClr val="383838"/>
              </a:solidFill>
              <a:latin typeface="Times New Roman"/>
              <a:ea typeface="Verdana"/>
              <a:cs typeface="Calibri"/>
            </a:endParaRPr>
          </a:p>
          <a:p>
            <a:pPr>
              <a:buFontTx/>
              <a:buChar char="-"/>
            </a:pP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снижение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чувствительности </a:t>
            </a:r>
            <a:r>
              <a:rPr lang="ru-RU" sz="260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к </a:t>
            </a:r>
            <a:r>
              <a:rPr lang="ru-RU" sz="2600" smtClean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инсулину - как </a:t>
            </a:r>
            <a:r>
              <a:rPr lang="ru-RU" sz="2600" dirty="0">
                <a:solidFill>
                  <a:srgbClr val="383838"/>
                </a:solidFill>
                <a:latin typeface="Times New Roman"/>
                <a:ea typeface="Verdana"/>
                <a:cs typeface="Calibri"/>
              </a:rPr>
              <a:t>физиологическое (подростковый возраст), так и патологическое (ожирение). </a:t>
            </a:r>
            <a:endParaRPr lang="ru-RU" sz="2600" dirty="0">
              <a:latin typeface="Times New Roman"/>
              <a:cs typeface="Calibri" panose="020F0502020204030204"/>
            </a:endParaRPr>
          </a:p>
          <a:p>
            <a:endParaRPr lang="ru-RU" sz="1500" dirty="0">
              <a:solidFill>
                <a:srgbClr val="040C28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ru-RU" sz="3200" b="1">
                <a:latin typeface="Times New Roman" pitchFamily="18" charset="0"/>
              </a:rPr>
              <a:t>Инсулиновая помпа</a:t>
            </a:r>
            <a:r>
              <a:rPr lang="ru-RU" smtClean="0"/>
              <a:t> </a:t>
            </a:r>
            <a:endParaRPr lang="ru-RU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08720"/>
            <a:ext cx="8363272" cy="521744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</a:rPr>
              <a:t>Новым </a:t>
            </a:r>
            <a:r>
              <a:rPr lang="ru-RU" sz="2400" dirty="0">
                <a:latin typeface="Times New Roman" pitchFamily="18" charset="0"/>
              </a:rPr>
              <a:t>подходом в лечении сахарного диабета стало применение инсулиновых </a:t>
            </a:r>
            <a:r>
              <a:rPr lang="ru-RU" sz="2400">
                <a:latin typeface="Times New Roman" pitchFamily="18" charset="0"/>
              </a:rPr>
              <a:t>помп</a:t>
            </a:r>
            <a:r>
              <a:rPr lang="ru-RU" sz="2400" smtClean="0">
                <a:latin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Инсулиновая помпа </a:t>
            </a:r>
            <a:r>
              <a:rPr lang="ru-RU" sz="2400" dirty="0">
                <a:latin typeface="Times New Roman" pitchFamily="18" charset="0"/>
              </a:rPr>
              <a:t>— это дозатор инсулина короткого и ультракороткого действия, имитирующий физиологическую работу поджелудочной железы человека 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	Через </a:t>
            </a:r>
            <a:r>
              <a:rPr lang="ru-RU" sz="2400" dirty="0">
                <a:latin typeface="Times New Roman" pitchFamily="18" charset="0"/>
              </a:rPr>
              <a:t>установленную в теле иглу в течение суток с небольшой скоростью больному вводится инсулин короткого или ультракороткого действия. Скорость устанавливается индивидуально самим пациентом исходя из потребности и физической активности на каждый час</a:t>
            </a:r>
            <a:r>
              <a:rPr lang="ru-RU" sz="2400" dirty="0" smtClean="0">
                <a:latin typeface="Times New Roman" pitchFamily="18" charset="0"/>
              </a:rPr>
              <a:t>. Перед </a:t>
            </a:r>
            <a:r>
              <a:rPr lang="ru-RU" sz="2400" dirty="0">
                <a:latin typeface="Times New Roman" pitchFamily="18" charset="0"/>
              </a:rPr>
              <a:t>каждым поступлением пищи пациент измеряет глюкозу в крови с помощью </a:t>
            </a:r>
            <a:r>
              <a:rPr lang="ru-RU" sz="2400" dirty="0" err="1">
                <a:latin typeface="Times New Roman" pitchFamily="18" charset="0"/>
              </a:rPr>
              <a:t>глюкометра</a:t>
            </a:r>
            <a:r>
              <a:rPr lang="ru-RU" sz="2400" dirty="0">
                <a:latin typeface="Times New Roman" pitchFamily="18" charset="0"/>
              </a:rPr>
              <a:t>, после чего планирует количество съеденных ХЕ, самостоятельно рассчитывает дозу инсулина и вводит его нажатием кнопки на помпе.</a:t>
            </a:r>
            <a:r>
              <a:rPr lang="ru-RU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800" dirty="0"/>
          </a:p>
        </p:txBody>
      </p:sp>
      <p:pic>
        <p:nvPicPr>
          <p:cNvPr id="31747" name="Picture 5" descr="1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085184"/>
            <a:ext cx="2520280" cy="15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0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</a:rPr>
              <a:t>Сестринский уход при сахарном диабете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</a:rPr>
              <a:t>I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</a:rPr>
              <a:t> типа</a:t>
            </a:r>
          </a:p>
        </p:txBody>
      </p:sp>
      <p:pic>
        <p:nvPicPr>
          <p:cNvPr id="1026" name="Picture 2" descr="https://avatars.mds.yandex.net/i?id=49c469483e31a6541b4847e539ba68baa8cf5b6b-373314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3"/>
            <a:ext cx="3888432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9053</TotalTime>
  <Words>3468</Words>
  <Application>Microsoft Office PowerPoint</Application>
  <PresentationFormat>Экран (4:3)</PresentationFormat>
  <Paragraphs>688</Paragraphs>
  <Slides>170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170</vt:i4>
      </vt:variant>
    </vt:vector>
  </HeadingPairs>
  <TitlesOfParts>
    <vt:vector size="171" baseType="lpstr">
      <vt:lpstr>Оформление по умолчанию</vt:lpstr>
      <vt:lpstr>Сестринский уход при  сахарном диабете 1 типа </vt:lpstr>
      <vt:lpstr>Презентация PowerPoint</vt:lpstr>
      <vt:lpstr>Актуальность</vt:lpstr>
      <vt:lpstr>Актуальность </vt:lpstr>
      <vt:lpstr>Актуальность </vt:lpstr>
      <vt:lpstr>Актуальность </vt:lpstr>
      <vt:lpstr>Презентация PowerPoint</vt:lpstr>
      <vt:lpstr>Общие сведения</vt:lpstr>
      <vt:lpstr>Общие сведения о сахарном диабете</vt:lpstr>
      <vt:lpstr>Определение </vt:lpstr>
      <vt:lpstr>Распространенность сахарного диабета  1 типа в России</vt:lpstr>
      <vt:lpstr>Этиологическая классификация </vt:lpstr>
      <vt:lpstr>Клинические классы</vt:lpstr>
      <vt:lpstr>Клинические классы</vt:lpstr>
      <vt:lpstr>Клинические классы</vt:lpstr>
      <vt:lpstr>Классы статистического риска </vt:lpstr>
      <vt:lpstr>Презентация PowerPoint</vt:lpstr>
      <vt:lpstr>Презентация PowerPoint</vt:lpstr>
      <vt:lpstr>Характеристика сахарного диабета 1 типа </vt:lpstr>
      <vt:lpstr>Сахарный диабет 1 типа</vt:lpstr>
      <vt:lpstr>Сахарный диабет 1 типа</vt:lpstr>
      <vt:lpstr>Классификация</vt:lpstr>
      <vt:lpstr>Классификация </vt:lpstr>
      <vt:lpstr>Классификация </vt:lpstr>
      <vt:lpstr>Факторы риска сахарного диабета 1 типа </vt:lpstr>
      <vt:lpstr>Факторы риска сахарного диабета 1 типа </vt:lpstr>
      <vt:lpstr>Факторы риска сахарного диабета 1 типа</vt:lpstr>
      <vt:lpstr>Механизм развития</vt:lpstr>
      <vt:lpstr>Симптомы сахарного диабета 1-го типа</vt:lpstr>
      <vt:lpstr>Характерные признаки гипергликемии при сахарном диабете 1-го типа</vt:lpstr>
      <vt:lpstr>Характерные признаки гипергликемии при сахарном диабете 1-го типа</vt:lpstr>
      <vt:lpstr>Главные симптомы сахарного диабета 1-го типа</vt:lpstr>
      <vt:lpstr>Вторичные симптомы сахарного диабета  1  типа</vt:lpstr>
      <vt:lpstr>Вторичные симптомы сахарного диабета:</vt:lpstr>
      <vt:lpstr>Вторичные симптомы сахарного диабета:</vt:lpstr>
      <vt:lpstr>Осложнения</vt:lpstr>
      <vt:lpstr>Осложнения сахарного диабета 1-го типа</vt:lpstr>
      <vt:lpstr>Гипергликемическая кома</vt:lpstr>
      <vt:lpstr>Гипергликемическая кома</vt:lpstr>
      <vt:lpstr>Гипогликемическая кома</vt:lpstr>
      <vt:lpstr>Кетоацидотическая кома</vt:lpstr>
      <vt:lpstr>Гиперосмолярная кома</vt:lpstr>
      <vt:lpstr>Гиперосмолярная кома</vt:lpstr>
      <vt:lpstr>Лактацидемическая кома</vt:lpstr>
      <vt:lpstr>Хронические осложнения сахарного диабета 1-го типа</vt:lpstr>
      <vt:lpstr>Хронические осложнения сахарного диабета 1-го типа</vt:lpstr>
      <vt:lpstr>Хронические осложнения сахарного диабета 1-го типа</vt:lpstr>
      <vt:lpstr>Презентация PowerPoint</vt:lpstr>
      <vt:lpstr>Диагностика сахарного диабета 1-го типа</vt:lpstr>
      <vt:lpstr>Диагностика сахарного диабета 1 типа</vt:lpstr>
      <vt:lpstr>Лабораторные методы исследования</vt:lpstr>
      <vt:lpstr>Лабораторная диагностика сахарного диабета 1 типа</vt:lpstr>
      <vt:lpstr>Лабораторная диагностика сахарного диабета 1 типа</vt:lpstr>
      <vt:lpstr>Лабораторные методы исследования сахарного диабета 1 типа</vt:lpstr>
      <vt:lpstr>Гликозилированный гемоглобин</vt:lpstr>
      <vt:lpstr>Дополнительные методы диагностики</vt:lpstr>
      <vt:lpstr>Дополнительные лабораторные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Инструментальные методы исследования сахарного диабета 1 типа </vt:lpstr>
      <vt:lpstr>Лечение </vt:lpstr>
      <vt:lpstr>Рекомендации по диете при сахарном диабет 1 типа</vt:lpstr>
      <vt:lpstr>Рекомендации по диете при сахарном диабет 1 типа</vt:lpstr>
      <vt:lpstr>Хлебная единица </vt:lpstr>
      <vt:lpstr>Презентация PowerPoint</vt:lpstr>
      <vt:lpstr>Хлебная единица и доза инсулина</vt:lpstr>
      <vt:lpstr>Способы расчёта хлебных единиц</vt:lpstr>
      <vt:lpstr>Презентация PowerPoint</vt:lpstr>
      <vt:lpstr>Презентация PowerPoint</vt:lpstr>
      <vt:lpstr>Презентация PowerPoint</vt:lpstr>
      <vt:lpstr>Составление рациона на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Лечение </vt:lpstr>
      <vt:lpstr>Лечение</vt:lpstr>
      <vt:lpstr>Лечение</vt:lpstr>
      <vt:lpstr>Лечение</vt:lpstr>
      <vt:lpstr>Лечение</vt:lpstr>
      <vt:lpstr>Лечение</vt:lpstr>
      <vt:lpstr>Расчет дозы инсулина</vt:lpstr>
      <vt:lpstr>Расчет дозы инсулина</vt:lpstr>
      <vt:lpstr>Введение инсулина разного действия</vt:lpstr>
      <vt:lpstr>Презентация PowerPoint</vt:lpstr>
      <vt:lpstr>Способы введения инсулина</vt:lpstr>
      <vt:lpstr>Рекомендуемые места для введения инсулина</vt:lpstr>
      <vt:lpstr>Техника введения инсулина</vt:lpstr>
      <vt:lpstr>Техника введения инсулина </vt:lpstr>
      <vt:lpstr>Презентация PowerPoint</vt:lpstr>
      <vt:lpstr>Болюсный и базальный инсулин</vt:lpstr>
      <vt:lpstr>Соотношение базального и болюсного инсулина</vt:lpstr>
      <vt:lpstr>Соотношение базального и болюсного инсулина </vt:lpstr>
      <vt:lpstr>Инсулиновая помпа </vt:lpstr>
      <vt:lpstr>Сестринский уход при сахарном диабете I типа</vt:lpstr>
      <vt:lpstr>Медицинская сестра дает рекомендации по физической активности при сахарном диабете 1 типа</vt:lpstr>
      <vt:lpstr>Медицинская сестра рекомендуется соблюдение правильного режима дня, качественный сон и отдых </vt:lpstr>
      <vt:lpstr>Медицинская сестра дает рекомендации по физической активности при сахарном диабете 1 типа  </vt:lpstr>
      <vt:lpstr>Медицинская сестра дает рекомендации пациентам по физической нагрузке при сахарном диабете 1 типа  </vt:lpstr>
      <vt:lpstr>Медицинская сестра дает рекомендации по гигиеническому уходу</vt:lpstr>
      <vt:lpstr>Медицинская сестра информирует об основных принципах рационального питания для пациентов с сахарным диабетом 1 типа</vt:lpstr>
      <vt:lpstr>Медицинская сестра информирует об основных правилах питания при сахарном диабете 1 типа </vt:lpstr>
      <vt:lpstr>Медицинская сестра обучает пациента как правильно считать углеводы</vt:lpstr>
      <vt:lpstr>Медицинская сестра рассказывает о продуктах, не повышающие уровень глюкозы крови</vt:lpstr>
      <vt:lpstr>Медицинская сестра рассказывает о продуктах, повышающие уровень глюкозы крови</vt:lpstr>
      <vt:lpstr>Медицинская сестра рассказывает использовании сахарозаменителей</vt:lpstr>
      <vt:lpstr>Медицинская сестра информирует о подготовке к сбору анализа крови на сахар </vt:lpstr>
      <vt:lpstr>Медицинская сестра информирует о подготовке к сбору анализа мочи на сахар </vt:lpstr>
      <vt:lpstr>Медицинская сестра информирует о сущности исследования  глюкозотолерантного теста </vt:lpstr>
      <vt:lpstr>Медицинская сестра информирует о правилах подготовки к глюкозотолерантному тесту </vt:lpstr>
      <vt:lpstr>Медицинская сестра информирует о правилах подготовки к глюкозотолерантному тесту </vt:lpstr>
      <vt:lpstr>Медицинская сестра рассказывает об определении уровня сахара в крови при использовании глюкометра</vt:lpstr>
      <vt:lpstr>Медицинская сестра знает устройство глюкометра</vt:lpstr>
      <vt:lpstr>Медицинская сестра знает механизм действия глюкометра</vt:lpstr>
      <vt:lpstr>Медицинская сестра знает разновидности глюкометров</vt:lpstr>
      <vt:lpstr>Фотометрический глюкометр</vt:lpstr>
      <vt:lpstr>Электрохимический глюкометр</vt:lpstr>
      <vt:lpstr>Биосенсорный глюкометр</vt:lpstr>
      <vt:lpstr>Медицинская сестра знает основные принципы работы глюкометра</vt:lpstr>
      <vt:lpstr>Медицинская сестра знает основные принципы работы глюкометра</vt:lpstr>
      <vt:lpstr>Медицинская сестра дает пошаговую инструкция по  пользованию глюкометра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Пошаговая инструкция, как пользоваться глюкометром в домашних условиях</vt:lpstr>
      <vt:lpstr>Медицинская сестра проводит обучение  введению инсулина</vt:lpstr>
      <vt:lpstr>Медицинская сестра проводит обучение  введению инсулина</vt:lpstr>
      <vt:lpstr>Медицинская сестра проводит обучение  введению инсулина</vt:lpstr>
      <vt:lpstr>Медицинская сестра проводит обучение  введению инсулина</vt:lpstr>
      <vt:lpstr>Медицинская сестра проводит обучение  введению инсулина</vt:lpstr>
      <vt:lpstr>Медицинская сестра обучает использованию  шприц-ручки</vt:lpstr>
      <vt:lpstr>Медицинская сестра информирует о правилах хранения инсулина</vt:lpstr>
      <vt:lpstr>Медицинская сестра информирует о правилах хранения инсулина</vt:lpstr>
      <vt:lpstr>Проверь себя!</vt:lpstr>
      <vt:lpstr>Что такое сахарный диабет?</vt:lpstr>
      <vt:lpstr>Сахарный диабет (сахарная болезнь, мочеизнурение)-это эндокринная патология, обусловленная недостаточностью гормона инсулина, характеризующаяся нарушением всех видов обмена веществ, преимущественно углеводного. </vt:lpstr>
      <vt:lpstr>Факторы риска сахарного диабета</vt:lpstr>
      <vt:lpstr> - генетические нарушения - вирусные инфекции  - хронические заболевания - воздействие тяжёлых металлов, нитратов родентицидов - радиационное излучение  - хронический стресс - употребление продуктов, содержащих глютен</vt:lpstr>
      <vt:lpstr>Клинические проявления сахарного диабета</vt:lpstr>
      <vt:lpstr>- Жажда - Учащенное мочеиспускание  - Повышенный аппетит - Сухость слизистых оболочек - Кожный зуд - Общее недомогание - Медленное заживление ран</vt:lpstr>
      <vt:lpstr>Типы сахарного диабета</vt:lpstr>
      <vt:lpstr>Инсулинзависимый сахарный диабет I типа  Инсулиннезависимый сахарный диабет II типа </vt:lpstr>
      <vt:lpstr>Что такое инсулинзависимый сахарный диабет?</vt:lpstr>
      <vt:lpstr>Это заболевание, в основе которого лежит разрушение бета-клеток поджелудочной железы, приводящее к абсолютной инсулиновой недостаточности и развитию хронической гипергликемии.</vt:lpstr>
      <vt:lpstr>Что такое хлебная единица?</vt:lpstr>
      <vt:lpstr>Это условная мера, равная 12 г углеводов  или 25—30 г хлеба </vt:lpstr>
      <vt:lpstr>Какие продукты нужно ограничить при сахарном диабете?</vt:lpstr>
      <vt:lpstr>Изделия из сдобного и слоеного теста; Десерты с сахаром Жирные сорта мяса и рыбы, соленая рыба и икра сало Крепкие жирные бульоны Острые и копченые продукты, рыбные консервы в масле </vt:lpstr>
      <vt:lpstr>Какие основные принципы лечения сахарного диабета I типа?</vt:lpstr>
      <vt:lpstr>Традиционная инсулинотерапия Болюсная терапия Помповая терапия</vt:lpstr>
      <vt:lpstr>Какие места используют для введения инсулина?</vt:lpstr>
      <vt:lpstr>Передняя поверхность живота  Передненаружная поверхность бедер Наружная поверхность плеч ягодицы</vt:lpstr>
      <vt:lpstr>Сколько раз можно использовать иглу в шприц-ручке?</vt:lpstr>
      <vt:lpstr>Один раз</vt:lpstr>
      <vt:lpstr>Под каким углом вводится инсулин?</vt:lpstr>
      <vt:lpstr>45 градусов</vt:lpstr>
      <vt:lpstr>Как называется данный  шприц для инъекции инсулина?</vt:lpstr>
      <vt:lpstr>шприц-ручка</vt:lpstr>
      <vt:lpstr>Как называется данный  прибор?</vt:lpstr>
      <vt:lpstr>глюкометр</vt:lpstr>
      <vt:lpstr>Как называется данный  прибор?</vt:lpstr>
      <vt:lpstr>Инсулиновая помпа</vt:lpstr>
      <vt:lpstr>СПАСИБО ЗА ВНИМАНИЕ!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Сахарный диабет Общие сведения </dc:title>
  <dc:creator>эльвира</dc:creator>
  <cp:lastModifiedBy>Андреева</cp:lastModifiedBy>
  <cp:revision>119</cp:revision>
  <dcterms:created xsi:type="dcterms:W3CDTF">2023-09-27T13:58:26Z</dcterms:created>
  <dcterms:modified xsi:type="dcterms:W3CDTF">2023-11-13T13:01:15Z</dcterms:modified>
</cp:coreProperties>
</file>