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7"/>
  </p:notesMasterIdLst>
  <p:sldIdLst>
    <p:sldId id="258" r:id="rId2"/>
    <p:sldId id="312" r:id="rId3"/>
    <p:sldId id="286" r:id="rId4"/>
    <p:sldId id="314" r:id="rId5"/>
    <p:sldId id="269" r:id="rId6"/>
    <p:sldId id="313" r:id="rId7"/>
    <p:sldId id="273" r:id="rId8"/>
    <p:sldId id="271" r:id="rId9"/>
    <p:sldId id="272" r:id="rId10"/>
    <p:sldId id="275" r:id="rId11"/>
    <p:sldId id="276" r:id="rId12"/>
    <p:sldId id="274" r:id="rId13"/>
    <p:sldId id="285" r:id="rId14"/>
    <p:sldId id="265" r:id="rId15"/>
    <p:sldId id="268" r:id="rId16"/>
    <p:sldId id="291" r:id="rId17"/>
    <p:sldId id="290" r:id="rId18"/>
    <p:sldId id="261" r:id="rId19"/>
    <p:sldId id="297" r:id="rId20"/>
    <p:sldId id="288" r:id="rId21"/>
    <p:sldId id="287" r:id="rId22"/>
    <p:sldId id="262" r:id="rId23"/>
    <p:sldId id="277" r:id="rId24"/>
    <p:sldId id="311" r:id="rId25"/>
    <p:sldId id="263" r:id="rId26"/>
    <p:sldId id="278" r:id="rId27"/>
    <p:sldId id="289" r:id="rId28"/>
    <p:sldId id="266" r:id="rId29"/>
    <p:sldId id="294" r:id="rId30"/>
    <p:sldId id="295" r:id="rId31"/>
    <p:sldId id="280" r:id="rId32"/>
    <p:sldId id="281" r:id="rId33"/>
    <p:sldId id="282" r:id="rId34"/>
    <p:sldId id="292" r:id="rId35"/>
    <p:sldId id="293" r:id="rId36"/>
    <p:sldId id="303" r:id="rId37"/>
    <p:sldId id="319" r:id="rId38"/>
    <p:sldId id="321" r:id="rId39"/>
    <p:sldId id="320" r:id="rId40"/>
    <p:sldId id="322" r:id="rId41"/>
    <p:sldId id="323" r:id="rId42"/>
    <p:sldId id="326" r:id="rId43"/>
    <p:sldId id="315" r:id="rId44"/>
    <p:sldId id="318" r:id="rId45"/>
    <p:sldId id="304" r:id="rId46"/>
    <p:sldId id="305" r:id="rId47"/>
    <p:sldId id="306" r:id="rId48"/>
    <p:sldId id="307" r:id="rId49"/>
    <p:sldId id="308" r:id="rId50"/>
    <p:sldId id="309" r:id="rId51"/>
    <p:sldId id="324" r:id="rId52"/>
    <p:sldId id="344" r:id="rId53"/>
    <p:sldId id="327" r:id="rId54"/>
    <p:sldId id="328" r:id="rId55"/>
    <p:sldId id="329" r:id="rId56"/>
    <p:sldId id="343" r:id="rId57"/>
    <p:sldId id="331" r:id="rId58"/>
    <p:sldId id="325" r:id="rId59"/>
    <p:sldId id="332" r:id="rId60"/>
    <p:sldId id="345" r:id="rId61"/>
    <p:sldId id="346" r:id="rId62"/>
    <p:sldId id="333" r:id="rId63"/>
    <p:sldId id="334" r:id="rId64"/>
    <p:sldId id="393" r:id="rId65"/>
    <p:sldId id="335" r:id="rId66"/>
    <p:sldId id="394" r:id="rId67"/>
    <p:sldId id="336" r:id="rId68"/>
    <p:sldId id="337" r:id="rId69"/>
    <p:sldId id="339" r:id="rId70"/>
    <p:sldId id="340" r:id="rId71"/>
    <p:sldId id="341" r:id="rId72"/>
    <p:sldId id="338" r:id="rId73"/>
    <p:sldId id="342" r:id="rId74"/>
    <p:sldId id="397" r:id="rId75"/>
    <p:sldId id="367" r:id="rId76"/>
    <p:sldId id="398" r:id="rId77"/>
    <p:sldId id="376" r:id="rId78"/>
    <p:sldId id="364" r:id="rId79"/>
    <p:sldId id="395" r:id="rId80"/>
    <p:sldId id="399" r:id="rId81"/>
    <p:sldId id="377" r:id="rId82"/>
    <p:sldId id="400" r:id="rId83"/>
    <p:sldId id="379" r:id="rId84"/>
    <p:sldId id="401" r:id="rId85"/>
    <p:sldId id="396" r:id="rId86"/>
    <p:sldId id="390" r:id="rId87"/>
    <p:sldId id="369" r:id="rId88"/>
    <p:sldId id="378" r:id="rId89"/>
    <p:sldId id="382" r:id="rId90"/>
    <p:sldId id="381" r:id="rId91"/>
    <p:sldId id="380" r:id="rId92"/>
    <p:sldId id="383" r:id="rId93"/>
    <p:sldId id="384" r:id="rId94"/>
    <p:sldId id="385" r:id="rId95"/>
    <p:sldId id="386" r:id="rId96"/>
    <p:sldId id="387" r:id="rId97"/>
    <p:sldId id="388" r:id="rId98"/>
    <p:sldId id="355" r:id="rId99"/>
    <p:sldId id="430" r:id="rId100"/>
    <p:sldId id="443" r:id="rId101"/>
    <p:sldId id="439" r:id="rId102"/>
    <p:sldId id="433" r:id="rId103"/>
    <p:sldId id="442" r:id="rId104"/>
    <p:sldId id="431" r:id="rId105"/>
    <p:sldId id="432" r:id="rId106"/>
    <p:sldId id="434" r:id="rId107"/>
    <p:sldId id="435" r:id="rId108"/>
    <p:sldId id="444" r:id="rId109"/>
    <p:sldId id="436" r:id="rId110"/>
    <p:sldId id="437" r:id="rId111"/>
    <p:sldId id="440" r:id="rId112"/>
    <p:sldId id="441" r:id="rId113"/>
    <p:sldId id="445" r:id="rId114"/>
    <p:sldId id="404" r:id="rId115"/>
    <p:sldId id="405" r:id="rId116"/>
    <p:sldId id="406" r:id="rId117"/>
    <p:sldId id="407" r:id="rId118"/>
    <p:sldId id="410" r:id="rId119"/>
    <p:sldId id="411" r:id="rId120"/>
    <p:sldId id="412" r:id="rId121"/>
    <p:sldId id="413" r:id="rId122"/>
    <p:sldId id="414" r:id="rId123"/>
    <p:sldId id="415" r:id="rId124"/>
    <p:sldId id="416" r:id="rId125"/>
    <p:sldId id="417" r:id="rId126"/>
    <p:sldId id="420" r:id="rId127"/>
    <p:sldId id="421" r:id="rId128"/>
    <p:sldId id="422" r:id="rId129"/>
    <p:sldId id="423" r:id="rId130"/>
    <p:sldId id="426" r:id="rId131"/>
    <p:sldId id="425" r:id="rId132"/>
    <p:sldId id="427" r:id="rId133"/>
    <p:sldId id="428" r:id="rId134"/>
    <p:sldId id="429" r:id="rId135"/>
    <p:sldId id="375" r:id="rId136"/>
    <p:sldId id="358" r:id="rId137"/>
    <p:sldId id="374" r:id="rId138"/>
    <p:sldId id="402" r:id="rId139"/>
    <p:sldId id="403" r:id="rId140"/>
    <p:sldId id="448" r:id="rId141"/>
    <p:sldId id="456" r:id="rId142"/>
    <p:sldId id="455" r:id="rId143"/>
    <p:sldId id="447" r:id="rId144"/>
    <p:sldId id="450" r:id="rId145"/>
    <p:sldId id="458" r:id="rId146"/>
    <p:sldId id="449" r:id="rId147"/>
    <p:sldId id="454" r:id="rId148"/>
    <p:sldId id="453" r:id="rId149"/>
    <p:sldId id="451" r:id="rId150"/>
    <p:sldId id="452" r:id="rId151"/>
    <p:sldId id="457" r:id="rId152"/>
    <p:sldId id="460" r:id="rId153"/>
    <p:sldId id="463" r:id="rId154"/>
    <p:sldId id="461" r:id="rId155"/>
    <p:sldId id="462" r:id="rId156"/>
    <p:sldId id="517" r:id="rId157"/>
    <p:sldId id="464" r:id="rId158"/>
    <p:sldId id="518" r:id="rId159"/>
    <p:sldId id="465" r:id="rId160"/>
    <p:sldId id="519" r:id="rId161"/>
    <p:sldId id="467" r:id="rId162"/>
    <p:sldId id="520" r:id="rId163"/>
    <p:sldId id="470" r:id="rId164"/>
    <p:sldId id="523" r:id="rId165"/>
    <p:sldId id="469" r:id="rId166"/>
    <p:sldId id="522" r:id="rId167"/>
    <p:sldId id="468" r:id="rId168"/>
    <p:sldId id="521" r:id="rId169"/>
    <p:sldId id="471" r:id="rId170"/>
    <p:sldId id="524" r:id="rId171"/>
    <p:sldId id="472" r:id="rId172"/>
    <p:sldId id="525" r:id="rId173"/>
    <p:sldId id="473" r:id="rId174"/>
    <p:sldId id="526" r:id="rId175"/>
    <p:sldId id="475" r:id="rId176"/>
    <p:sldId id="527" r:id="rId177"/>
    <p:sldId id="476" r:id="rId178"/>
    <p:sldId id="528" r:id="rId179"/>
    <p:sldId id="478" r:id="rId180"/>
    <p:sldId id="529" r:id="rId181"/>
    <p:sldId id="483" r:id="rId182"/>
    <p:sldId id="530" r:id="rId183"/>
    <p:sldId id="480" r:id="rId184"/>
    <p:sldId id="531" r:id="rId185"/>
    <p:sldId id="363" r:id="rId18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2" Type="http://schemas.openxmlformats.org/officeDocument/2006/relationships/image" Target="../media/image17.svg"/><Relationship Id="rId1" Type="http://schemas.openxmlformats.org/officeDocument/2006/relationships/image" Target="../media/image257.png"/><Relationship Id="rId6" Type="http://schemas.openxmlformats.org/officeDocument/2006/relationships/image" Target="../media/image21.svg"/><Relationship Id="rId5" Type="http://schemas.openxmlformats.org/officeDocument/2006/relationships/image" Target="../media/image259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58.png"/><Relationship Id="rId7" Type="http://schemas.openxmlformats.org/officeDocument/2006/relationships/image" Target="../media/image260.png"/><Relationship Id="rId2" Type="http://schemas.openxmlformats.org/officeDocument/2006/relationships/image" Target="../media/image17.svg"/><Relationship Id="rId1" Type="http://schemas.openxmlformats.org/officeDocument/2006/relationships/image" Target="../media/image257.png"/><Relationship Id="rId6" Type="http://schemas.openxmlformats.org/officeDocument/2006/relationships/image" Target="../media/image21.svg"/><Relationship Id="rId5" Type="http://schemas.openxmlformats.org/officeDocument/2006/relationships/image" Target="../media/image259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CB5901-1381-4F6E-A684-F43E4C52C83A}" type="doc">
      <dgm:prSet loTypeId="urn:microsoft.com/office/officeart/2018/2/layout/IconCircleList" loCatId="icon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4D9F9F4-C933-4CCC-AAC5-1A085E2ED2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Поддерживайте здоровый образ жизни: Регулярные физические упражнения, здоровое питание и достаточный сон помогут улучшить физическое и эмоциональное состояние.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5F31FF-B400-4640-822D-AD49EEAEFFD6}" type="parTrans" cxnId="{75601EA1-191F-4BE8-8BAB-A59731719094}">
      <dgm:prSet/>
      <dgm:spPr/>
      <dgm:t>
        <a:bodyPr/>
        <a:lstStyle/>
        <a:p>
          <a:endParaRPr lang="en-US"/>
        </a:p>
      </dgm:t>
    </dgm:pt>
    <dgm:pt modelId="{B7821D5E-607A-4CBE-AE0F-18CF29772B1F}" type="sibTrans" cxnId="{75601EA1-191F-4BE8-8BAB-A5973171909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C9EB4B2-B88F-4958-B112-3706D36048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Уделите время релаксации: Попробуйте методы расслабления, такие как йога, медитация или глубокое дыхание. В дополнение ко всему проходить массажи и физиопроцедуры. 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51224D-7B40-4B23-BAF9-4AD6E92B0A82}" type="parTrans" cxnId="{19EF031C-BBA0-4DBD-A4EC-7D8B2D124D6F}">
      <dgm:prSet/>
      <dgm:spPr/>
      <dgm:t>
        <a:bodyPr/>
        <a:lstStyle/>
        <a:p>
          <a:endParaRPr lang="en-US"/>
        </a:p>
      </dgm:t>
    </dgm:pt>
    <dgm:pt modelId="{D53DCDD8-4152-454C-9362-2C26C0B0FCF5}" type="sibTrans" cxnId="{19EF031C-BBA0-4DBD-A4EC-7D8B2D124D6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DAE27EB-F2FD-4D5C-AEEF-1BED96203E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Узнайте больше о своем диабете: Образование и информированность помогут вам контролировать свой диабет эффективнее. Постоянно консультируйтесь со своим врачом.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348A19-724C-4F41-AFAB-8AE74306B528}" type="sibTrans" cxnId="{D9206FD3-D453-4C35-B52D-AE3FBAAD9F6F}">
      <dgm:prSet/>
      <dgm:spPr/>
      <dgm:t>
        <a:bodyPr/>
        <a:lstStyle/>
        <a:p>
          <a:endParaRPr lang="en-US"/>
        </a:p>
      </dgm:t>
    </dgm:pt>
    <dgm:pt modelId="{FF60BAC1-E0E9-4CEF-9ED7-6B3E940004DB}" type="parTrans" cxnId="{D9206FD3-D453-4C35-B52D-AE3FBAAD9F6F}">
      <dgm:prSet/>
      <dgm:spPr/>
      <dgm:t>
        <a:bodyPr/>
        <a:lstStyle/>
        <a:p>
          <a:endParaRPr lang="en-US"/>
        </a:p>
      </dgm:t>
    </dgm:pt>
    <dgm:pt modelId="{8D55152E-63B7-4CDC-8C1F-4C8080358B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Поддерживайте связь с близкими и друзьями: Рассказывайте им о своих эмоциях и чувствах. Обсуждение проблем может помочь снизить стресс.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DBF743-4BDF-4D76-923B-FE687F3F28AA}" type="sibTrans" cxnId="{93802908-2A27-4F59-8F7E-0DEDDBB137D4}">
      <dgm:prSet/>
      <dgm:spPr/>
      <dgm:t>
        <a:bodyPr/>
        <a:lstStyle/>
        <a:p>
          <a:endParaRPr lang="en-US"/>
        </a:p>
      </dgm:t>
    </dgm:pt>
    <dgm:pt modelId="{84E70848-F62F-4D53-9995-474C1B5A8C59}" type="parTrans" cxnId="{93802908-2A27-4F59-8F7E-0DEDDBB137D4}">
      <dgm:prSet/>
      <dgm:spPr/>
      <dgm:t>
        <a:bodyPr/>
        <a:lstStyle/>
        <a:p>
          <a:endParaRPr lang="en-US"/>
        </a:p>
      </dgm:t>
    </dgm:pt>
    <dgm:pt modelId="{4D0FE17F-B99A-45B9-A12D-F393835C8BDD}" type="pres">
      <dgm:prSet presAssocID="{61CB5901-1381-4F6E-A684-F43E4C52C83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415231-EC67-4F87-9EF9-96259F62A92F}" type="pres">
      <dgm:prSet presAssocID="{61CB5901-1381-4F6E-A684-F43E4C52C83A}" presName="container" presStyleCnt="0">
        <dgm:presLayoutVars>
          <dgm:dir/>
          <dgm:resizeHandles val="exact"/>
        </dgm:presLayoutVars>
      </dgm:prSet>
      <dgm:spPr/>
    </dgm:pt>
    <dgm:pt modelId="{B6F5ACAC-30B2-4934-BD87-5627EE0B2C73}" type="pres">
      <dgm:prSet presAssocID="{04D9F9F4-C933-4CCC-AAC5-1A085E2ED22B}" presName="compNode" presStyleCnt="0"/>
      <dgm:spPr/>
    </dgm:pt>
    <dgm:pt modelId="{E8325823-DA1B-4CCF-9503-64E59EE2541E}" type="pres">
      <dgm:prSet presAssocID="{04D9F9F4-C933-4CCC-AAC5-1A085E2ED22B}" presName="iconBgRect" presStyleLbl="bgShp" presStyleIdx="0" presStyleCnt="4"/>
      <dgm:spPr/>
    </dgm:pt>
    <dgm:pt modelId="{A0E67E99-32C8-4B53-94B2-7F3EB4AEB51B}" type="pres">
      <dgm:prSet presAssocID="{04D9F9F4-C933-4CCC-AAC5-1A085E2ED22B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Выполнить"/>
        </a:ext>
      </dgm:extLst>
    </dgm:pt>
    <dgm:pt modelId="{B7BB565C-3255-41A9-A1C7-7D43A15767F5}" type="pres">
      <dgm:prSet presAssocID="{04D9F9F4-C933-4CCC-AAC5-1A085E2ED22B}" presName="spaceRect" presStyleCnt="0"/>
      <dgm:spPr/>
    </dgm:pt>
    <dgm:pt modelId="{581E57A0-ED0F-4331-9AFB-5C80639902FB}" type="pres">
      <dgm:prSet presAssocID="{04D9F9F4-C933-4CCC-AAC5-1A085E2ED22B}" presName="textRect" presStyleLbl="revTx" presStyleIdx="0" presStyleCnt="4" custScaleX="106535" custScaleY="15752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AADEF979-3356-47ED-B30B-05252F820B3F}" type="pres">
      <dgm:prSet presAssocID="{B7821D5E-607A-4CBE-AE0F-18CF29772B1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A45C2E4-8241-41A2-AE95-ED9098E0B133}" type="pres">
      <dgm:prSet presAssocID="{EC9EB4B2-B88F-4958-B112-3706D36048CF}" presName="compNode" presStyleCnt="0"/>
      <dgm:spPr/>
    </dgm:pt>
    <dgm:pt modelId="{E9C294C9-9D34-4FCB-A572-74BB941D13E3}" type="pres">
      <dgm:prSet presAssocID="{EC9EB4B2-B88F-4958-B112-3706D36048CF}" presName="iconBgRect" presStyleLbl="bgShp" presStyleIdx="1" presStyleCnt="4"/>
      <dgm:spPr/>
    </dgm:pt>
    <dgm:pt modelId="{505278C7-3DDC-471E-9B13-34A05207EB3C}" type="pres">
      <dgm:prSet presAssocID="{EC9EB4B2-B88F-4958-B112-3706D36048CF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Легкие"/>
        </a:ext>
      </dgm:extLst>
    </dgm:pt>
    <dgm:pt modelId="{51ABD99F-B8AB-4764-B727-F18B27F14DA4}" type="pres">
      <dgm:prSet presAssocID="{EC9EB4B2-B88F-4958-B112-3706D36048CF}" presName="spaceRect" presStyleCnt="0"/>
      <dgm:spPr/>
    </dgm:pt>
    <dgm:pt modelId="{9A5026D1-14D1-4D05-9C03-584D8DDC30B9}" type="pres">
      <dgm:prSet presAssocID="{EC9EB4B2-B88F-4958-B112-3706D36048CF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D8E7077-0A57-4AAE-80C4-CD1697372A78}" type="pres">
      <dgm:prSet presAssocID="{D53DCDD8-4152-454C-9362-2C26C0B0FC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42FEFCB-DCD1-46DB-BA3E-9D59F3294913}" type="pres">
      <dgm:prSet presAssocID="{8D55152E-63B7-4CDC-8C1F-4C8080358B4C}" presName="compNode" presStyleCnt="0"/>
      <dgm:spPr/>
    </dgm:pt>
    <dgm:pt modelId="{BE0DED0D-681F-4341-9462-7BBCC6C7428B}" type="pres">
      <dgm:prSet presAssocID="{8D55152E-63B7-4CDC-8C1F-4C8080358B4C}" presName="iconBgRect" presStyleLbl="bgShp" presStyleIdx="2" presStyleCnt="4"/>
      <dgm:spPr/>
    </dgm:pt>
    <dgm:pt modelId="{1E8C3AA5-9F0A-4ED7-BFF5-5853B8098699}" type="pres">
      <dgm:prSet presAssocID="{8D55152E-63B7-4CDC-8C1F-4C8080358B4C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Почки"/>
        </a:ext>
      </dgm:extLst>
    </dgm:pt>
    <dgm:pt modelId="{A01E9B40-AE4A-460A-91D0-24A8E2B5E331}" type="pres">
      <dgm:prSet presAssocID="{8D55152E-63B7-4CDC-8C1F-4C8080358B4C}" presName="spaceRect" presStyleCnt="0"/>
      <dgm:spPr/>
    </dgm:pt>
    <dgm:pt modelId="{39EB2F19-1BB8-44D6-A190-64C9A9AAD9B0}" type="pres">
      <dgm:prSet presAssocID="{8D55152E-63B7-4CDC-8C1F-4C8080358B4C}" presName="textRect" presStyleLbl="revTx" presStyleIdx="2" presStyleCnt="4" custLinFactNeighborX="-1482" custLinFactNeighborY="-2095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C2ADD91D-D6F2-4EF2-897B-3A592AA33D2A}" type="pres">
      <dgm:prSet presAssocID="{58DBF743-4BDF-4D76-923B-FE687F3F28A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1F1C07-16C5-46CC-8508-B8A0B24B815D}" type="pres">
      <dgm:prSet presAssocID="{6DAE27EB-F2FD-4D5C-AEEF-1BED96203E09}" presName="compNode" presStyleCnt="0"/>
      <dgm:spPr/>
    </dgm:pt>
    <dgm:pt modelId="{69BE569C-DD19-4355-A0D5-E9D79F864CE7}" type="pres">
      <dgm:prSet presAssocID="{6DAE27EB-F2FD-4D5C-AEEF-1BED96203E09}" presName="iconBgRect" presStyleLbl="bgShp" presStyleIdx="3" presStyleCnt="4"/>
      <dgm:spPr/>
    </dgm:pt>
    <dgm:pt modelId="{88393C98-CEEA-4412-88A9-FBCEF6B1B96D}" type="pres">
      <dgm:prSet presAssocID="{6DAE27EB-F2FD-4D5C-AEEF-1BED96203E09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Чат"/>
        </a:ext>
      </dgm:extLst>
    </dgm:pt>
    <dgm:pt modelId="{580A9449-947A-406C-9FD1-5CA54887EE9F}" type="pres">
      <dgm:prSet presAssocID="{6DAE27EB-F2FD-4D5C-AEEF-1BED96203E09}" presName="spaceRect" presStyleCnt="0"/>
      <dgm:spPr/>
    </dgm:pt>
    <dgm:pt modelId="{C08B425C-9BA5-4821-9703-E251D5326FBB}" type="pres">
      <dgm:prSet presAssocID="{6DAE27EB-F2FD-4D5C-AEEF-1BED96203E09}" presName="textRect" presStyleLbl="revTx" presStyleIdx="3" presStyleCnt="4" custLinFactNeighborX="2667" custLinFactNeighborY="-15366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0A06E1-9C5A-4D43-8AD7-A75F5D80E446}" type="presOf" srcId="{B7821D5E-607A-4CBE-AE0F-18CF29772B1F}" destId="{AADEF979-3356-47ED-B30B-05252F820B3F}" srcOrd="0" destOrd="0" presId="urn:microsoft.com/office/officeart/2018/2/layout/IconCircleList"/>
    <dgm:cxn modelId="{19EF031C-BBA0-4DBD-A4EC-7D8B2D124D6F}" srcId="{61CB5901-1381-4F6E-A684-F43E4C52C83A}" destId="{EC9EB4B2-B88F-4958-B112-3706D36048CF}" srcOrd="1" destOrd="0" parTransId="{F651224D-7B40-4B23-BAF9-4AD6E92B0A82}" sibTransId="{D53DCDD8-4152-454C-9362-2C26C0B0FCF5}"/>
    <dgm:cxn modelId="{0F9B248E-E888-4D5D-A653-ADF5B2629A22}" type="presOf" srcId="{58DBF743-4BDF-4D76-923B-FE687F3F28AA}" destId="{C2ADD91D-D6F2-4EF2-897B-3A592AA33D2A}" srcOrd="0" destOrd="0" presId="urn:microsoft.com/office/officeart/2018/2/layout/IconCircleList"/>
    <dgm:cxn modelId="{D9206FD3-D453-4C35-B52D-AE3FBAAD9F6F}" srcId="{61CB5901-1381-4F6E-A684-F43E4C52C83A}" destId="{6DAE27EB-F2FD-4D5C-AEEF-1BED96203E09}" srcOrd="3" destOrd="0" parTransId="{FF60BAC1-E0E9-4CEF-9ED7-6B3E940004DB}" sibTransId="{D2348A19-724C-4F41-AFAB-8AE74306B528}"/>
    <dgm:cxn modelId="{00C88F18-445F-4093-A1B4-644DB3343D19}" type="presOf" srcId="{D53DCDD8-4152-454C-9362-2C26C0B0FCF5}" destId="{0D8E7077-0A57-4AAE-80C4-CD1697372A78}" srcOrd="0" destOrd="0" presId="urn:microsoft.com/office/officeart/2018/2/layout/IconCircleList"/>
    <dgm:cxn modelId="{75601EA1-191F-4BE8-8BAB-A59731719094}" srcId="{61CB5901-1381-4F6E-A684-F43E4C52C83A}" destId="{04D9F9F4-C933-4CCC-AAC5-1A085E2ED22B}" srcOrd="0" destOrd="0" parTransId="{DC5F31FF-B400-4640-822D-AD49EEAEFFD6}" sibTransId="{B7821D5E-607A-4CBE-AE0F-18CF29772B1F}"/>
    <dgm:cxn modelId="{09310EBA-4E16-40C6-B258-3BC21FC6C157}" type="presOf" srcId="{EC9EB4B2-B88F-4958-B112-3706D36048CF}" destId="{9A5026D1-14D1-4D05-9C03-584D8DDC30B9}" srcOrd="0" destOrd="0" presId="urn:microsoft.com/office/officeart/2018/2/layout/IconCircleList"/>
    <dgm:cxn modelId="{5148EAFC-FB39-43DC-B78F-76A0BF21C55B}" type="presOf" srcId="{8D55152E-63B7-4CDC-8C1F-4C8080358B4C}" destId="{39EB2F19-1BB8-44D6-A190-64C9A9AAD9B0}" srcOrd="0" destOrd="0" presId="urn:microsoft.com/office/officeart/2018/2/layout/IconCircleList"/>
    <dgm:cxn modelId="{0330393A-10A2-485B-9EF7-CC3E01981F12}" type="presOf" srcId="{6DAE27EB-F2FD-4D5C-AEEF-1BED96203E09}" destId="{C08B425C-9BA5-4821-9703-E251D5326FBB}" srcOrd="0" destOrd="0" presId="urn:microsoft.com/office/officeart/2018/2/layout/IconCircleList"/>
    <dgm:cxn modelId="{EEF7EDAF-DB73-49C1-B710-17E746C21808}" type="presOf" srcId="{04D9F9F4-C933-4CCC-AAC5-1A085E2ED22B}" destId="{581E57A0-ED0F-4331-9AFB-5C80639902FB}" srcOrd="0" destOrd="0" presId="urn:microsoft.com/office/officeart/2018/2/layout/IconCircleList"/>
    <dgm:cxn modelId="{405166D1-F1FB-47E7-80C5-29E4F89866F2}" type="presOf" srcId="{61CB5901-1381-4F6E-A684-F43E4C52C83A}" destId="{4D0FE17F-B99A-45B9-A12D-F393835C8BDD}" srcOrd="0" destOrd="0" presId="urn:microsoft.com/office/officeart/2018/2/layout/IconCircleList"/>
    <dgm:cxn modelId="{93802908-2A27-4F59-8F7E-0DEDDBB137D4}" srcId="{61CB5901-1381-4F6E-A684-F43E4C52C83A}" destId="{8D55152E-63B7-4CDC-8C1F-4C8080358B4C}" srcOrd="2" destOrd="0" parTransId="{84E70848-F62F-4D53-9995-474C1B5A8C59}" sibTransId="{58DBF743-4BDF-4D76-923B-FE687F3F28AA}"/>
    <dgm:cxn modelId="{13231171-7424-4A11-9446-B8357D3BF64D}" type="presParOf" srcId="{4D0FE17F-B99A-45B9-A12D-F393835C8BDD}" destId="{C2415231-EC67-4F87-9EF9-96259F62A92F}" srcOrd="0" destOrd="0" presId="urn:microsoft.com/office/officeart/2018/2/layout/IconCircleList"/>
    <dgm:cxn modelId="{315341C3-119E-443C-8B78-8A87D2B77132}" type="presParOf" srcId="{C2415231-EC67-4F87-9EF9-96259F62A92F}" destId="{B6F5ACAC-30B2-4934-BD87-5627EE0B2C73}" srcOrd="0" destOrd="0" presId="urn:microsoft.com/office/officeart/2018/2/layout/IconCircleList"/>
    <dgm:cxn modelId="{3A90F5E0-EF15-4894-8EC5-D2B0C72CC7A0}" type="presParOf" srcId="{B6F5ACAC-30B2-4934-BD87-5627EE0B2C73}" destId="{E8325823-DA1B-4CCF-9503-64E59EE2541E}" srcOrd="0" destOrd="0" presId="urn:microsoft.com/office/officeart/2018/2/layout/IconCircleList"/>
    <dgm:cxn modelId="{3652A9C5-D417-40A0-A29A-DB6E8BF5565E}" type="presParOf" srcId="{B6F5ACAC-30B2-4934-BD87-5627EE0B2C73}" destId="{A0E67E99-32C8-4B53-94B2-7F3EB4AEB51B}" srcOrd="1" destOrd="0" presId="urn:microsoft.com/office/officeart/2018/2/layout/IconCircleList"/>
    <dgm:cxn modelId="{7DAA8C00-9ADA-43B3-964D-983B9730BE81}" type="presParOf" srcId="{B6F5ACAC-30B2-4934-BD87-5627EE0B2C73}" destId="{B7BB565C-3255-41A9-A1C7-7D43A15767F5}" srcOrd="2" destOrd="0" presId="urn:microsoft.com/office/officeart/2018/2/layout/IconCircleList"/>
    <dgm:cxn modelId="{295531A0-F34C-435C-9342-7F8060C382E5}" type="presParOf" srcId="{B6F5ACAC-30B2-4934-BD87-5627EE0B2C73}" destId="{581E57A0-ED0F-4331-9AFB-5C80639902FB}" srcOrd="3" destOrd="0" presId="urn:microsoft.com/office/officeart/2018/2/layout/IconCircleList"/>
    <dgm:cxn modelId="{4AF0A4A9-812C-46A3-9244-142C9921F35E}" type="presParOf" srcId="{C2415231-EC67-4F87-9EF9-96259F62A92F}" destId="{AADEF979-3356-47ED-B30B-05252F820B3F}" srcOrd="1" destOrd="0" presId="urn:microsoft.com/office/officeart/2018/2/layout/IconCircleList"/>
    <dgm:cxn modelId="{E1BDBB43-45CE-4E23-8716-1A8EFC013B14}" type="presParOf" srcId="{C2415231-EC67-4F87-9EF9-96259F62A92F}" destId="{8A45C2E4-8241-41A2-AE95-ED9098E0B133}" srcOrd="2" destOrd="0" presId="urn:microsoft.com/office/officeart/2018/2/layout/IconCircleList"/>
    <dgm:cxn modelId="{AC822E93-5639-4D0B-974C-1025207E72C7}" type="presParOf" srcId="{8A45C2E4-8241-41A2-AE95-ED9098E0B133}" destId="{E9C294C9-9D34-4FCB-A572-74BB941D13E3}" srcOrd="0" destOrd="0" presId="urn:microsoft.com/office/officeart/2018/2/layout/IconCircleList"/>
    <dgm:cxn modelId="{3BD8AFE1-9E5D-49CB-9C7B-22AB57653377}" type="presParOf" srcId="{8A45C2E4-8241-41A2-AE95-ED9098E0B133}" destId="{505278C7-3DDC-471E-9B13-34A05207EB3C}" srcOrd="1" destOrd="0" presId="urn:microsoft.com/office/officeart/2018/2/layout/IconCircleList"/>
    <dgm:cxn modelId="{B52FDC88-0076-4F09-B23B-921E9BBD2AC9}" type="presParOf" srcId="{8A45C2E4-8241-41A2-AE95-ED9098E0B133}" destId="{51ABD99F-B8AB-4764-B727-F18B27F14DA4}" srcOrd="2" destOrd="0" presId="urn:microsoft.com/office/officeart/2018/2/layout/IconCircleList"/>
    <dgm:cxn modelId="{86FEE275-FC35-43B9-BEA5-7F8B5C2616BF}" type="presParOf" srcId="{8A45C2E4-8241-41A2-AE95-ED9098E0B133}" destId="{9A5026D1-14D1-4D05-9C03-584D8DDC30B9}" srcOrd="3" destOrd="0" presId="urn:microsoft.com/office/officeart/2018/2/layout/IconCircleList"/>
    <dgm:cxn modelId="{5DB6526E-48EC-4FE9-94CC-8F57AEDCA40D}" type="presParOf" srcId="{C2415231-EC67-4F87-9EF9-96259F62A92F}" destId="{0D8E7077-0A57-4AAE-80C4-CD1697372A78}" srcOrd="3" destOrd="0" presId="urn:microsoft.com/office/officeart/2018/2/layout/IconCircleList"/>
    <dgm:cxn modelId="{5C12BD5F-5B66-4547-A0F5-ABC7746273F5}" type="presParOf" srcId="{C2415231-EC67-4F87-9EF9-96259F62A92F}" destId="{942FEFCB-DCD1-46DB-BA3E-9D59F3294913}" srcOrd="4" destOrd="0" presId="urn:microsoft.com/office/officeart/2018/2/layout/IconCircleList"/>
    <dgm:cxn modelId="{AED41C94-F57E-4ECD-AEEA-BE5C1271182E}" type="presParOf" srcId="{942FEFCB-DCD1-46DB-BA3E-9D59F3294913}" destId="{BE0DED0D-681F-4341-9462-7BBCC6C7428B}" srcOrd="0" destOrd="0" presId="urn:microsoft.com/office/officeart/2018/2/layout/IconCircleList"/>
    <dgm:cxn modelId="{8A62C3D4-47E1-4C19-B16C-AD90EB42B520}" type="presParOf" srcId="{942FEFCB-DCD1-46DB-BA3E-9D59F3294913}" destId="{1E8C3AA5-9F0A-4ED7-BFF5-5853B8098699}" srcOrd="1" destOrd="0" presId="urn:microsoft.com/office/officeart/2018/2/layout/IconCircleList"/>
    <dgm:cxn modelId="{F00C0B28-B501-4CCB-B411-22178C4E0C91}" type="presParOf" srcId="{942FEFCB-DCD1-46DB-BA3E-9D59F3294913}" destId="{A01E9B40-AE4A-460A-91D0-24A8E2B5E331}" srcOrd="2" destOrd="0" presId="urn:microsoft.com/office/officeart/2018/2/layout/IconCircleList"/>
    <dgm:cxn modelId="{6CD2F975-92BA-4C40-B7C5-FA2E65EA4B54}" type="presParOf" srcId="{942FEFCB-DCD1-46DB-BA3E-9D59F3294913}" destId="{39EB2F19-1BB8-44D6-A190-64C9A9AAD9B0}" srcOrd="3" destOrd="0" presId="urn:microsoft.com/office/officeart/2018/2/layout/IconCircleList"/>
    <dgm:cxn modelId="{07026534-8895-4366-9224-161A6EC10356}" type="presParOf" srcId="{C2415231-EC67-4F87-9EF9-96259F62A92F}" destId="{C2ADD91D-D6F2-4EF2-897B-3A592AA33D2A}" srcOrd="5" destOrd="0" presId="urn:microsoft.com/office/officeart/2018/2/layout/IconCircleList"/>
    <dgm:cxn modelId="{B4E702A2-2D7C-4DA8-804F-D64BE78E0F1F}" type="presParOf" srcId="{C2415231-EC67-4F87-9EF9-96259F62A92F}" destId="{4D1F1C07-16C5-46CC-8508-B8A0B24B815D}" srcOrd="6" destOrd="0" presId="urn:microsoft.com/office/officeart/2018/2/layout/IconCircleList"/>
    <dgm:cxn modelId="{A9C422F5-3535-493E-AEDA-81B9FA73A376}" type="presParOf" srcId="{4D1F1C07-16C5-46CC-8508-B8A0B24B815D}" destId="{69BE569C-DD19-4355-A0D5-E9D79F864CE7}" srcOrd="0" destOrd="0" presId="urn:microsoft.com/office/officeart/2018/2/layout/IconCircleList"/>
    <dgm:cxn modelId="{03D10182-D321-4740-BBBE-2EE2D0EBA96A}" type="presParOf" srcId="{4D1F1C07-16C5-46CC-8508-B8A0B24B815D}" destId="{88393C98-CEEA-4412-88A9-FBCEF6B1B96D}" srcOrd="1" destOrd="0" presId="urn:microsoft.com/office/officeart/2018/2/layout/IconCircleList"/>
    <dgm:cxn modelId="{4105601C-C9BE-45A8-82AA-84649058A8DD}" type="presParOf" srcId="{4D1F1C07-16C5-46CC-8508-B8A0B24B815D}" destId="{580A9449-947A-406C-9FD1-5CA54887EE9F}" srcOrd="2" destOrd="0" presId="urn:microsoft.com/office/officeart/2018/2/layout/IconCircleList"/>
    <dgm:cxn modelId="{DB77DF8F-DAE6-41F5-9053-2D3CCF2A39DF}" type="presParOf" srcId="{4D1F1C07-16C5-46CC-8508-B8A0B24B815D}" destId="{C08B425C-9BA5-4821-9703-E251D5326FB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25823-DA1B-4CCF-9503-64E59EE2541E}">
      <dsp:nvSpPr>
        <dsp:cNvPr id="0" name=""/>
        <dsp:cNvSpPr/>
      </dsp:nvSpPr>
      <dsp:spPr>
        <a:xfrm>
          <a:off x="160889" y="469890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E67E99-32C8-4B53-94B2-7F3EB4AEB51B}">
      <dsp:nvSpPr>
        <dsp:cNvPr id="0" name=""/>
        <dsp:cNvSpPr/>
      </dsp:nvSpPr>
      <dsp:spPr>
        <a:xfrm>
          <a:off x="44143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1E57A0-ED0F-4331-9AFB-5C80639902FB}">
      <dsp:nvSpPr>
        <dsp:cNvPr id="0" name=""/>
        <dsp:cNvSpPr/>
      </dsp:nvSpPr>
      <dsp:spPr>
        <a:xfrm>
          <a:off x="1680180" y="85627"/>
          <a:ext cx="3354725" cy="210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Поддерживайте здоровый образ жизни: Регулярные физические упражнения, здоровое питание и достаточный сон помогут улучшить физическое и эмоциональное состояние.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80180" y="85627"/>
        <a:ext cx="3354725" cy="2104440"/>
      </dsp:txXfrm>
    </dsp:sp>
    <dsp:sp modelId="{E9C294C9-9D34-4FCB-A572-74BB941D13E3}">
      <dsp:nvSpPr>
        <dsp:cNvPr id="0" name=""/>
        <dsp:cNvSpPr/>
      </dsp:nvSpPr>
      <dsp:spPr>
        <a:xfrm>
          <a:off x="5583585" y="469890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5278C7-3DDC-471E-9B13-34A05207EB3C}">
      <dsp:nvSpPr>
        <dsp:cNvPr id="0" name=""/>
        <dsp:cNvSpPr/>
      </dsp:nvSpPr>
      <dsp:spPr>
        <a:xfrm>
          <a:off x="586412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5026D1-14D1-4D05-9C03-584D8DDC30B9}">
      <dsp:nvSpPr>
        <dsp:cNvPr id="0" name=""/>
        <dsp:cNvSpPr/>
      </dsp:nvSpPr>
      <dsp:spPr>
        <a:xfrm>
          <a:off x="7205768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Уделите время релаксации: Попробуйте методы расслабления, такие как йога, медитация или глубокое дыхание. В дополнение ко всему проходить массажи и физиопроцедуры. 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05768" y="469890"/>
        <a:ext cx="3148942" cy="1335915"/>
      </dsp:txXfrm>
    </dsp:sp>
    <dsp:sp modelId="{BE0DED0D-681F-4341-9462-7BBCC6C7428B}">
      <dsp:nvSpPr>
        <dsp:cNvPr id="0" name=""/>
        <dsp:cNvSpPr/>
      </dsp:nvSpPr>
      <dsp:spPr>
        <a:xfrm>
          <a:off x="160889" y="2929795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8C3AA5-9F0A-4ED7-BFF5-5853B8098699}">
      <dsp:nvSpPr>
        <dsp:cNvPr id="0" name=""/>
        <dsp:cNvSpPr/>
      </dsp:nvSpPr>
      <dsp:spPr>
        <a:xfrm>
          <a:off x="441431" y="3210337"/>
          <a:ext cx="774830" cy="77483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EB2F19-1BB8-44D6-A190-64C9A9AAD9B0}">
      <dsp:nvSpPr>
        <dsp:cNvPr id="0" name=""/>
        <dsp:cNvSpPr/>
      </dsp:nvSpPr>
      <dsp:spPr>
        <a:xfrm>
          <a:off x="1736404" y="264988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Поддерживайте связь с близкими и друзьями: Рассказывайте им о своих эмоциях и чувствах. Обсуждение проблем может помочь снизить стресс.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6404" y="2649881"/>
        <a:ext cx="3148942" cy="1335915"/>
      </dsp:txXfrm>
    </dsp:sp>
    <dsp:sp modelId="{69BE569C-DD19-4355-A0D5-E9D79F864CE7}">
      <dsp:nvSpPr>
        <dsp:cNvPr id="0" name=""/>
        <dsp:cNvSpPr/>
      </dsp:nvSpPr>
      <dsp:spPr>
        <a:xfrm>
          <a:off x="5480693" y="2929795"/>
          <a:ext cx="1335915" cy="133591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393C98-CEEA-4412-88A9-FBCEF6B1B96D}">
      <dsp:nvSpPr>
        <dsp:cNvPr id="0" name=""/>
        <dsp:cNvSpPr/>
      </dsp:nvSpPr>
      <dsp:spPr>
        <a:xfrm>
          <a:off x="5761235" y="3210337"/>
          <a:ext cx="774830" cy="77483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8B425C-9BA5-4821-9703-E251D5326FBB}">
      <dsp:nvSpPr>
        <dsp:cNvPr id="0" name=""/>
        <dsp:cNvSpPr/>
      </dsp:nvSpPr>
      <dsp:spPr>
        <a:xfrm>
          <a:off x="7186858" y="272451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Узнайте больше о своем диабете: Образование и информированность помогут вам контролировать свой диабет эффективнее. Постоянно консультируйтесь со своим врачом.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6858" y="2724518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6F615-1CF8-40E3-8E07-49A5142D3851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16B2C-5338-480F-B28C-11807AB7FA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3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2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3D156-AD0E-45CB-83CF-05238233433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4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FCACA-173B-4BFD-83F4-C0818174F153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23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9dc0c92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9dc0c92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9dc0c92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9dc0c92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9dc0c92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9dc0c925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d0cad205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d0cad205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9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02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5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297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8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97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14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8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1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5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D492-F444-4C99-858D-386BB7A17AFA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90D1D-E80B-48B9-83AC-77C752E07E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3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9.png"/><Relationship Id="rId7" Type="http://schemas.openxmlformats.org/officeDocument/2006/relationships/image" Target="../media/image201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jpeg"/><Relationship Id="rId4" Type="http://schemas.microsoft.com/office/2007/relationships/hdphoto" Target="../media/hdphoto5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355103" y="1050926"/>
            <a:ext cx="8036672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ГБПОУ «Самарский медицинский колледж им. </a:t>
            </a:r>
            <a:r>
              <a:rPr lang="ru-RU" altLang="ru-RU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Н.Ляпиной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»</a:t>
            </a:r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endParaRPr lang="ru-RU" altLang="ru-RU" sz="32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endParaRPr lang="ru-RU" altLang="ru-RU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endParaRPr lang="ru-RU" altLang="ru-RU" sz="3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895351" y="1924050"/>
            <a:ext cx="10750310" cy="420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SzPct val="75000"/>
            </a:pPr>
            <a:r>
              <a:rPr lang="ru-RU" altLang="ru-RU" sz="20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             </a:t>
            </a:r>
            <a:r>
              <a:rPr lang="ru-RU" altLang="ru-RU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Сестринский уход при сахарном диабете 2 типа</a:t>
            </a:r>
            <a:endParaRPr lang="ru-RU" altLang="ru-RU" sz="3200" b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SzPct val="75000"/>
            </a:pPr>
            <a:endParaRPr lang="ru-RU" altLang="ru-RU" sz="2800" b="1" dirty="0" smtClean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algn="r" eaLnBrk="1" hangingPunct="1">
              <a:spcBef>
                <a:spcPts val="700"/>
              </a:spcBef>
              <a:buSzPct val="75000"/>
            </a:pP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SzPct val="75000"/>
            </a:pPr>
            <a:endParaRPr lang="ru-RU" altLang="ru-RU" dirty="0">
              <a:solidFill>
                <a:schemeClr val="tx1"/>
              </a:solidFill>
            </a:endParaRPr>
          </a:p>
          <a:p>
            <a:pPr algn="r" eaLnBrk="1" hangingPunct="1">
              <a:spcBef>
                <a:spcPts val="700"/>
              </a:spcBef>
              <a:buSzPct val="75000"/>
            </a:pPr>
            <a:r>
              <a:rPr lang="ru-RU" altLang="ru-RU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Инюшкина </a:t>
            </a: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</a:rPr>
              <a:t>Ю.Е.</a:t>
            </a:r>
          </a:p>
          <a:p>
            <a:pPr algn="r" eaLnBrk="1" hangingPunct="1">
              <a:spcBef>
                <a:spcPts val="700"/>
              </a:spcBef>
              <a:buSzPct val="75000"/>
            </a:pPr>
            <a:r>
              <a:rPr lang="ru-RU" altLang="ru-RU" b="1">
                <a:solidFill>
                  <a:schemeClr val="tx1"/>
                </a:solidFill>
                <a:latin typeface="Times New Roman" panose="02020603050405020304" pitchFamily="18" charset="0"/>
              </a:rPr>
              <a:t>Андреева Е.В.</a:t>
            </a:r>
            <a:endParaRPr lang="ru-RU" altLang="ru-RU" sz="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ts val="700"/>
              </a:spcBef>
              <a:buSzPct val="75000"/>
            </a:pPr>
            <a:endParaRPr lang="ru-RU" altLang="ru-RU" dirty="0">
              <a:solidFill>
                <a:schemeClr val="tx1"/>
              </a:solidFill>
            </a:endParaRPr>
          </a:p>
          <a:p>
            <a:pPr eaLnBrk="1" hangingPunct="1">
              <a:spcBef>
                <a:spcPts val="700"/>
              </a:spcBef>
              <a:buSzPct val="75000"/>
            </a:pPr>
            <a:r>
              <a:rPr lang="ru-RU" alt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alt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alt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Самара</a:t>
            </a: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pic>
        <p:nvPicPr>
          <p:cNvPr id="1026" name="Picture 2" descr="C:\Users\Маргоша\Downloads\Videos\Desktop\89e3a591b6ba05fb8e025f899bf991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15668"/>
            <a:ext cx="2838450" cy="23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070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9499"/>
            <a:ext cx="10515600" cy="115129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790" y="1530792"/>
            <a:ext cx="8392727" cy="532720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больных сахарным диабетом смертность от болезней сердца и инсульта наблюдается в 2 -3 раза</a:t>
            </a:r>
            <a:r>
              <a:rPr lang="ru-RU" sz="96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слепота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10 раз, нефропатия в 12 - 15 раз, гангрена нижних конечностей в 20 раз чаще, чем среди населения в целом.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входит в тройку заболеваний, наиболее часто приводящих к инвалидности и смерти населения. Поэтому исследования, связанные с его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изучением актуальны для нашего времени.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avatars.mds.yandex.net/i?id=b57bff569a39732f09ff5155555f8971374ebc14-9222726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858" y="560096"/>
            <a:ext cx="2533649" cy="229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pkpp.ru/wp-content/uploads/vtorichnye-nefropat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68" y="4680187"/>
            <a:ext cx="2438827" cy="158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vatars.mds.yandex.net/i?id=37914ebd1a90a45894afdf88b29b382cc5cf77c7-8275014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95" y="2738034"/>
            <a:ext cx="2646974" cy="17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65870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193"/>
            <a:ext cx="10515600" cy="730567"/>
          </a:xfrm>
        </p:spPr>
        <p:txBody>
          <a:bodyPr/>
          <a:lstStyle/>
          <a:p>
            <a:r>
              <a:rPr lang="ru-RU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3200" b="1">
                <a:latin typeface="Times New Roman" pitchFamily="18" charset="0"/>
                <a:cs typeface="Times New Roman" pitchFamily="18" charset="0"/>
              </a:rPr>
              <a:t>принцип питания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7800"/>
            <a:ext cx="10515600" cy="50415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окращение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количества пищи с большим содержанием жиров и углеводов. Особенно «опасными» являются продукты с рафинированным сахаром – кондитерские изделия, конфеты, шоколад, сладкие газированные напитки.</a:t>
            </a:r>
            <a:endParaRPr lang="ru-RU" sz="2400" dirty="0"/>
          </a:p>
        </p:txBody>
      </p:sp>
      <p:pic>
        <p:nvPicPr>
          <p:cNvPr id="4" name="Рисунок 3" descr="https://best-facebook.ru/800/600/https/malysham.info/images/article/pitanie-rebenka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4" y="3067051"/>
            <a:ext cx="5076825" cy="3305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2036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776" y="952500"/>
            <a:ext cx="10865784" cy="513915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правилам диеты №9 по Певзнеру,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питания включает шесть приемов пищи: три основных, два дополнительных и легкий кисломолочный напиток за час до отхода ко сну. Распределение нормы ХЕ на каждый прием пищи не должно быть хаотичным, но и делить их поровну (по 4 единицы) будет неверным. Согласно рекомендации диетологов, в первой половине дня углеводная нагрузка должна быть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вечеру, как правило, снижается физическая активность, и организму требуется меньше глюкозы, следовательно, меньше углеводных единиц. В противном случае неизрасходованная глюкоза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трансформируется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жиры, что ведет к набору лишних килограммов.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0375" y="257176"/>
            <a:ext cx="6023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Диета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№9 по Певзнеру</a:t>
            </a:r>
            <a:endParaRPr lang="ru-RU" sz="3200" b="1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50" y="5410200"/>
            <a:ext cx="229552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>
                <a:latin typeface="Times New Roman" pitchFamily="18" charset="0"/>
              </a:rPr>
              <a:t>Рекомендации по диетотерапии при сахарном диабете </a:t>
            </a:r>
            <a:r>
              <a:rPr lang="ru-RU" sz="3200" b="1" smtClean="0">
                <a:latin typeface="Times New Roman" pitchFamily="18" charset="0"/>
              </a:rPr>
              <a:t/>
            </a:r>
            <a:br>
              <a:rPr lang="ru-RU" sz="3200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2 </a:t>
            </a:r>
            <a:r>
              <a:rPr lang="ru-RU" sz="3200" b="1">
                <a:latin typeface="Times New Roman" pitchFamily="18" charset="0"/>
              </a:rPr>
              <a:t>типа 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1628775"/>
            <a:ext cx="10525125" cy="454818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1.Принимать </a:t>
            </a:r>
            <a:r>
              <a:rPr lang="ru-RU" sz="2400">
                <a:latin typeface="Times New Roman" pitchFamily="18" charset="0"/>
              </a:rPr>
              <a:t>пищу не менее 3 раз, а лучше 3-5 раз в </a:t>
            </a:r>
            <a:r>
              <a:rPr lang="ru-RU" sz="2400" smtClean="0">
                <a:latin typeface="Times New Roman" pitchFamily="18" charset="0"/>
              </a:rPr>
              <a:t>день. </a:t>
            </a:r>
            <a:endParaRPr lang="ru-RU" sz="2400">
              <a:latin typeface="Times New Roman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2.Основной </a:t>
            </a:r>
            <a:r>
              <a:rPr lang="ru-RU" sz="2400">
                <a:latin typeface="Times New Roman" pitchFamily="18" charset="0"/>
              </a:rPr>
              <a:t>принцип – умеренно гипокалорийное питание с дефицитом калорий, но не менее 1500 ккал в сутки (мужчины) и 1200 ккал в сутки (женщины). Более выраженное ограничение калорийности применяется лишь на короткое время и только под наблюдением врача. Голодание категорически противопоказано.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3.Изучайте </a:t>
            </a:r>
            <a:r>
              <a:rPr lang="ru-RU" sz="2400">
                <a:latin typeface="Times New Roman" pitchFamily="18" charset="0"/>
              </a:rPr>
              <a:t>информацию на </a:t>
            </a:r>
            <a:r>
              <a:rPr lang="ru-RU" sz="2400" smtClean="0">
                <a:latin typeface="Times New Roman" pitchFamily="18" charset="0"/>
              </a:rPr>
              <a:t>упаковке </a:t>
            </a:r>
            <a:r>
              <a:rPr lang="ru-RU" sz="2400">
                <a:latin typeface="Times New Roman" pitchFamily="18" charset="0"/>
              </a:rPr>
              <a:t>продукта. </a:t>
            </a:r>
            <a:r>
              <a:rPr lang="ru-RU" sz="2400" smtClean="0">
                <a:latin typeface="Times New Roman" pitchFamily="18" charset="0"/>
              </a:rPr>
              <a:t>                                          Выбирайте </a:t>
            </a:r>
            <a:r>
              <a:rPr lang="ru-RU" sz="2400">
                <a:latin typeface="Times New Roman" pitchFamily="18" charset="0"/>
              </a:rPr>
              <a:t>пищу с </a:t>
            </a:r>
            <a:r>
              <a:rPr lang="ru-RU" sz="2400" smtClean="0">
                <a:latin typeface="Times New Roman" pitchFamily="18" charset="0"/>
              </a:rPr>
              <a:t>пониженным </a:t>
            </a:r>
            <a:r>
              <a:rPr lang="ru-RU" sz="2400">
                <a:latin typeface="Times New Roman" pitchFamily="18" charset="0"/>
              </a:rPr>
              <a:t>содержанием </a:t>
            </a:r>
            <a:r>
              <a:rPr lang="ru-RU" sz="2400" smtClean="0">
                <a:latin typeface="Times New Roman" pitchFamily="18" charset="0"/>
              </a:rPr>
              <a:t>жира </a:t>
            </a:r>
            <a:r>
              <a:rPr lang="ru-RU" sz="2400">
                <a:latin typeface="Times New Roman" pitchFamily="18" charset="0"/>
              </a:rPr>
              <a:t>( например, йогурт, творог, сыр</a:t>
            </a:r>
            <a:r>
              <a:rPr lang="ru-RU" sz="2400" smtClean="0">
                <a:latin typeface="Times New Roman" pitchFamily="18" charset="0"/>
              </a:rPr>
              <a:t>). </a:t>
            </a:r>
            <a:endParaRPr lang="ru-RU" sz="2400">
              <a:latin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57" y="4979888"/>
            <a:ext cx="2771418" cy="17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11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>
                <a:latin typeface="Times New Roman" pitchFamily="18" charset="0"/>
              </a:rPr>
              <a:t>Рекомендации по диетотерапии при сахарном диабете </a:t>
            </a:r>
            <a:br>
              <a:rPr lang="ru-RU" sz="3600" b="1">
                <a:latin typeface="Times New Roman" pitchFamily="18" charset="0"/>
              </a:rPr>
            </a:br>
            <a:r>
              <a:rPr lang="ru-RU" sz="3600" b="1">
                <a:latin typeface="Times New Roman" pitchFamily="18" charset="0"/>
              </a:rPr>
              <a:t>2 типа </a:t>
            </a:r>
            <a:endParaRPr lang="ru-RU" sz="3600" dirty="0" smtClean="0">
              <a:latin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90650"/>
            <a:ext cx="10744200" cy="4786313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buFontTx/>
              <a:buNone/>
              <a:defRPr/>
            </a:pPr>
            <a:r>
              <a:rPr lang="ru-RU" sz="2400" dirty="0">
                <a:latin typeface="Times New Roman" pitchFamily="18" charset="0"/>
              </a:rPr>
              <a:t>4. </a:t>
            </a:r>
            <a:r>
              <a:rPr lang="ru-RU" sz="2400">
                <a:latin typeface="Times New Roman" pitchFamily="18" charset="0"/>
              </a:rPr>
              <a:t>Избегайте </a:t>
            </a:r>
            <a:r>
              <a:rPr lang="ru-RU" sz="2400" smtClean="0">
                <a:latin typeface="Times New Roman" pitchFamily="18" charset="0"/>
              </a:rPr>
              <a:t>жареных </a:t>
            </a:r>
            <a:r>
              <a:rPr lang="ru-RU" sz="2400" dirty="0">
                <a:latin typeface="Times New Roman" pitchFamily="18" charset="0"/>
              </a:rPr>
              <a:t>продуктов, это резко повышает их калорийность за счет масла.</a:t>
            </a:r>
          </a:p>
          <a:p>
            <a:pPr marL="0" indent="0" algn="just" eaLnBrk="1" hangingPunct="1">
              <a:lnSpc>
                <a:spcPct val="100000"/>
              </a:lnSpc>
              <a:buFontTx/>
              <a:buNone/>
              <a:defRPr/>
            </a:pPr>
            <a:r>
              <a:rPr lang="ru-RU" sz="2400" dirty="0">
                <a:latin typeface="Times New Roman" pitchFamily="18" charset="0"/>
              </a:rPr>
              <a:t>5. Старайтесь употреблять </a:t>
            </a:r>
            <a:r>
              <a:rPr lang="ru-RU" sz="2400">
                <a:latin typeface="Times New Roman" pitchFamily="18" charset="0"/>
              </a:rPr>
              <a:t>больше </a:t>
            </a:r>
            <a:r>
              <a:rPr lang="ru-RU" sz="2400" smtClean="0">
                <a:latin typeface="Times New Roman" pitchFamily="18" charset="0"/>
              </a:rPr>
              <a:t>овощей </a:t>
            </a:r>
            <a:r>
              <a:rPr lang="ru-RU" sz="2400" dirty="0">
                <a:latin typeface="Times New Roman" pitchFamily="18" charset="0"/>
              </a:rPr>
              <a:t>в натуральном виде. Включение в рацион продуктов, богатых растительными волокнами (клетчаткой), (овощи и зелень, крупы, изделия из муки грубого помола), ненасыщенными жирными кислотами (растительные жиры в небольшом количестве, рыба). </a:t>
            </a:r>
          </a:p>
          <a:p>
            <a:pPr marL="0" indent="0" algn="just" eaLnBrk="1" hangingPunct="1">
              <a:lnSpc>
                <a:spcPct val="100000"/>
              </a:lnSpc>
              <a:buFontTx/>
              <a:buNone/>
              <a:defRPr/>
            </a:pPr>
            <a:r>
              <a:rPr lang="ru-RU" sz="2400" dirty="0">
                <a:latin typeface="Times New Roman" pitchFamily="18" charset="0"/>
              </a:rPr>
              <a:t>6. Допустимо умеренное потребление некалорийных сахарозаменителей. </a:t>
            </a:r>
          </a:p>
          <a:p>
            <a:pPr marL="0" indent="0" algn="just" eaLnBrk="1" hangingPunct="1">
              <a:lnSpc>
                <a:spcPct val="100000"/>
              </a:lnSpc>
              <a:buFontTx/>
              <a:buNone/>
              <a:defRPr/>
            </a:pPr>
            <a:r>
              <a:rPr lang="ru-RU" sz="2400" dirty="0">
                <a:latin typeface="Times New Roman" pitchFamily="18" charset="0"/>
              </a:rPr>
              <a:t>7. Во время приема пищи не читайте, не </a:t>
            </a:r>
            <a:r>
              <a:rPr lang="ru-RU" sz="2400">
                <a:latin typeface="Times New Roman" pitchFamily="18" charset="0"/>
              </a:rPr>
              <a:t>смотрите </a:t>
            </a:r>
            <a:r>
              <a:rPr lang="ru-RU" sz="2400" smtClean="0">
                <a:latin typeface="Times New Roman" pitchFamily="18" charset="0"/>
              </a:rPr>
              <a:t>телевизор. </a:t>
            </a:r>
            <a:endParaRPr lang="ru-RU" sz="2400" dirty="0">
              <a:latin typeface="Times New Roman" pitchFamily="18" charset="0"/>
            </a:endParaRPr>
          </a:p>
          <a:p>
            <a:pPr eaLnBrk="1" hangingPunct="1">
              <a:lnSpc>
                <a:spcPct val="100000"/>
              </a:lnSpc>
              <a:defRPr/>
            </a:pPr>
            <a:endParaRPr lang="ru-RU" sz="2400" dirty="0">
              <a:latin typeface="Times New Roman" pitchFamily="18" charset="0"/>
            </a:endParaRPr>
          </a:p>
        </p:txBody>
      </p:sp>
      <p:pic>
        <p:nvPicPr>
          <p:cNvPr id="33795" name="Picture 5" descr="24510-saharnyy-diabet-pitanie-odnogo-dn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1481" y="4819650"/>
            <a:ext cx="4904317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79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415600" y="763600"/>
            <a:ext cx="11452000" cy="583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ru" sz="32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32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 fontScale="90000"/>
          </a:bodyPr>
          <a:lstStyle/>
          <a:p>
            <a:pPr algn="ctr">
              <a:buClr>
                <a:schemeClr val="dk1"/>
              </a:buClr>
              <a:buSzPct val="34161"/>
            </a:pPr>
            <a:r>
              <a:rPr lang="ru" sz="4300" b="1" dirty="0">
                <a:latin typeface="Times New Roman"/>
                <a:ea typeface="Times New Roman"/>
                <a:cs typeface="Times New Roman"/>
                <a:sym typeface="Times New Roman"/>
              </a:rPr>
              <a:t>Питание </a:t>
            </a:r>
            <a:r>
              <a:rPr lang="ru" sz="4300" b="1">
                <a:latin typeface="Times New Roman"/>
                <a:ea typeface="Times New Roman"/>
                <a:cs typeface="Times New Roman"/>
                <a:sym typeface="Times New Roman"/>
              </a:rPr>
              <a:t>при </a:t>
            </a:r>
            <a:r>
              <a:rPr lang="ru" sz="4300" b="1" smtClean="0">
                <a:latin typeface="Times New Roman"/>
                <a:ea typeface="Times New Roman"/>
                <a:cs typeface="Times New Roman"/>
                <a:sym typeface="Times New Roman"/>
              </a:rPr>
              <a:t>сахарном диабете 2 </a:t>
            </a:r>
            <a:r>
              <a:rPr lang="ru" sz="4100" b="1" smtClean="0">
                <a:latin typeface="Times New Roman"/>
                <a:ea typeface="Times New Roman"/>
                <a:cs typeface="Times New Roman"/>
                <a:sym typeface="Times New Roman"/>
              </a:rPr>
              <a:t>типа</a:t>
            </a:r>
          </a:p>
        </p:txBody>
      </p:sp>
      <p:pic>
        <p:nvPicPr>
          <p:cNvPr id="5122" name="Picture 2" descr="C:\Users\Маргоша\Downloads\Videos\Desktop\0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733425"/>
            <a:ext cx="905827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аргоша\Downloads\Videos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923926"/>
            <a:ext cx="3495675" cy="277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ргоша\Downloads\Videos\Desktop\Без названия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033463"/>
            <a:ext cx="2809875" cy="23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3700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415600" y="763600"/>
            <a:ext cx="11452000" cy="583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ru" sz="32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32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 fontScale="90000"/>
          </a:bodyPr>
          <a:lstStyle/>
          <a:p>
            <a:pPr algn="ctr">
              <a:buClr>
                <a:schemeClr val="dk1"/>
              </a:buClr>
              <a:buSzPct val="34161"/>
            </a:pPr>
            <a:r>
              <a:rPr lang="ru" sz="4300" b="1" smtClean="0">
                <a:latin typeface="Times New Roman"/>
                <a:ea typeface="Times New Roman"/>
                <a:cs typeface="Times New Roman"/>
                <a:sym typeface="Times New Roman"/>
              </a:rPr>
              <a:t>Примерное меню </a:t>
            </a:r>
            <a:r>
              <a:rPr lang="ru" sz="4300" b="1">
                <a:latin typeface="Times New Roman"/>
                <a:ea typeface="Times New Roman"/>
                <a:cs typeface="Times New Roman"/>
                <a:sym typeface="Times New Roman"/>
              </a:rPr>
              <a:t>при </a:t>
            </a:r>
            <a:r>
              <a:rPr lang="ru" sz="4300" b="1" smtClean="0">
                <a:latin typeface="Times New Roman"/>
                <a:ea typeface="Times New Roman"/>
                <a:cs typeface="Times New Roman"/>
                <a:sym typeface="Times New Roman"/>
              </a:rPr>
              <a:t>сахарном диабете 2 </a:t>
            </a:r>
            <a:r>
              <a:rPr lang="ru" sz="4100" b="1" smtClean="0">
                <a:latin typeface="Times New Roman"/>
                <a:ea typeface="Times New Roman"/>
                <a:cs typeface="Times New Roman"/>
                <a:sym typeface="Times New Roman"/>
              </a:rPr>
              <a:t>типа</a:t>
            </a:r>
          </a:p>
        </p:txBody>
      </p:sp>
      <p:pic>
        <p:nvPicPr>
          <p:cNvPr id="7172" name="Picture 4" descr="C:\Users\Маргоша\Downloads\Videos\Desktop\9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752475"/>
            <a:ext cx="9096375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7401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342900" y="123826"/>
            <a:ext cx="11360800" cy="40005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lvl="0" algn="ctr">
              <a:buSzPts val="990"/>
            </a:pPr>
            <a:r>
              <a:rPr lang="ru" sz="4800" b="1" dirty="0">
                <a:latin typeface="Times New Roman"/>
                <a:ea typeface="Times New Roman"/>
                <a:cs typeface="Times New Roman"/>
                <a:sym typeface="Times New Roman"/>
              </a:rPr>
              <a:t>Питание при сахарном диабете 2 </a:t>
            </a:r>
            <a:r>
              <a:rPr lang="ru" sz="4300" b="1" dirty="0">
                <a:latin typeface="Times New Roman"/>
                <a:ea typeface="Times New Roman"/>
                <a:cs typeface="Times New Roman"/>
                <a:sym typeface="Times New Roman"/>
              </a:rPr>
              <a:t>типа</a:t>
            </a:r>
            <a:endParaRPr sz="3900" dirty="0"/>
          </a:p>
        </p:txBody>
      </p:sp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7276"/>
            <a:ext cx="12192000" cy="568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7810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928" y="1335742"/>
            <a:ext cx="10685930" cy="55222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того чтобы упростить расчет поступающих в организм углеводов, диетологами было введено понятие - хлебная единица.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углеводная единица) - условная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единица, разработанная немецкими диетологами, используется для приблизительной оценки количества углеводов в продуктах: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1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 равна 10 (без учёта пищевых волокон) или 12 граммам (с учётом балластных веществ) углеводов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(25) г хлеба.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03" y="4715434"/>
            <a:ext cx="2467781" cy="1867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1375" y="481547"/>
            <a:ext cx="4474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единица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587375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itchFamily="18" charset="0"/>
              </a:rPr>
              <a:t>                       Расчет </a:t>
            </a:r>
            <a:r>
              <a:rPr lang="ru-RU" sz="3200" b="1">
                <a:latin typeface="Times New Roman" pitchFamily="18" charset="0"/>
              </a:rPr>
              <a:t>количества углеводов</a:t>
            </a: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162050"/>
            <a:ext cx="9858375" cy="49212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000" dirty="0" smtClean="0"/>
              <a:t>   		</a:t>
            </a:r>
            <a:r>
              <a:rPr lang="ru-RU" sz="2400" dirty="0" smtClean="0">
                <a:latin typeface="Times New Roman" pitchFamily="18" charset="0"/>
              </a:rPr>
              <a:t>Расчет количества углеводов, содержащихся в пище, детям и родителям удобнее вести в Хлебной Единице(ХЕ).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		За 1 ХЕ принимается 10-12 г углеводов. 1 ХЕ содержится в 1 куске хлеба, ½ банана, маленьком яблоке и т.д.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		В зависимости от возраста требуется </a:t>
            </a:r>
            <a:r>
              <a:rPr lang="ru-RU" sz="2400" smtClean="0">
                <a:latin typeface="Times New Roman" pitchFamily="18" charset="0"/>
              </a:rPr>
              <a:t>разное количество </a:t>
            </a:r>
            <a:r>
              <a:rPr lang="ru-RU" sz="2400" dirty="0" smtClean="0">
                <a:latin typeface="Times New Roman" pitchFamily="18" charset="0"/>
              </a:rPr>
              <a:t>ХЕ </a:t>
            </a:r>
            <a:r>
              <a:rPr lang="ru-RU" sz="2400" smtClean="0">
                <a:latin typeface="Times New Roman" pitchFamily="18" charset="0"/>
              </a:rPr>
              <a:t>в сутки. </a:t>
            </a:r>
            <a:r>
              <a:rPr lang="ru-RU" sz="2400" dirty="0" smtClean="0">
                <a:latin typeface="Times New Roman" pitchFamily="18" charset="0"/>
              </a:rPr>
              <a:t>Существуют специальные таблицы хлебных единиц. Необходимо планировать количество съедаемой пищи, так как инсулин необходимо вводить перед едой. </a:t>
            </a:r>
          </a:p>
        </p:txBody>
      </p:sp>
    </p:spTree>
    <p:extLst>
      <p:ext uri="{BB962C8B-B14F-4D97-AF65-F5344CB8AC3E}">
        <p14:creationId xmlns:p14="http://schemas.microsoft.com/office/powerpoint/2010/main" val="15529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00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Хлебная единица и доза инсулина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27767"/>
            <a:ext cx="10515600" cy="535510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хлебных единиц является ключевым в обеспечении гликемического контроля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сахарном диабете.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ХЕ повышает уровень глюкозы в крови в среднем на 2,77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/л. Для её усвоения необходима доза инсулина короткого действия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1,4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(зависит от индивидуальной реакции на пищу и медикамент, времени суток, возраста, «стажа» больного).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1 ХЕ в среднем требуется: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завтрак — 1,5—2,5 ед. инсулина;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1,0—1,2 ед. инсулина;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ужин 1,1—1,3 ед. инсулина.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11" y="4324350"/>
            <a:ext cx="3375349" cy="18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9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572275"/>
            <a:ext cx="10515600" cy="512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1109472"/>
            <a:ext cx="7467600" cy="574852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борьбу с диабетом расходуется от 2,5 до 15% ежегодного бюджета здравоохранения в различных странах, а косвенные затраты превышают в 5 раз данные цифры. Очевидно, что для улучшения качества жизни пациентов, а также снижения экономических затрат государства на оказание помощи лицам с сахарным диабетом необходимо активное внедрение мероприятий по профилактике и лечению диабета и его осложнений.</a:t>
            </a:r>
          </a:p>
          <a:p>
            <a:pPr marL="0" indent="0" algn="just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1268" name="Picture 4" descr="https://avatars.mds.yandex.net/i?id=fc9ba75e604a367f654658ac541aac489444097d-10851145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460" y="2114549"/>
            <a:ext cx="3642360" cy="3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850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расчёта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единиц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0472"/>
            <a:ext cx="10515600" cy="47186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дня количество необходимого инсулина на одну хлебную единицу может варьироваться, в зависимости от общего психосоматического состояния, физической нагрузки, индивидуальной реакции на инсулинотерапию, возрастной категории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больного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инсулинонезависимом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инсулинорезистентном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типе заболевания ежедневный подсчет качественно-количественного состава углеводов можно использовать для снижения веса. Необходимо просто сократить количество хлебных единиц, заменяя одни продукты другими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861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478" y="980729"/>
            <a:ext cx="9971848" cy="515561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этикетке продуктов, практически всегда, указывается количественный состав нутриентов на 100 г. Чтобы посчитать хлебные единицы, достаточно разделить число углеводов на 12. К примеру, на сто граммов овсяных хлопьев мелкого помола приходится 54 г углеводов, получается приблизительно 4,5 ХЕ.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Формула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 = (ВЕС * УГ) : 100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 “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симиренко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- 175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100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- 9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углеводов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(175 х 9) : 100 = 15,75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15,75 : 10 = 1,5 ХЕ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1477" y="299138"/>
            <a:ext cx="9217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Способы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расчёта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2800" dirty="0"/>
          </a:p>
          <a:p>
            <a:endParaRPr lang="ru-RU" dirty="0"/>
          </a:p>
        </p:txBody>
      </p:sp>
      <p:pic>
        <p:nvPicPr>
          <p:cNvPr id="8194" name="Picture 2" descr="C:\Users\Маргоша\Downloads\Videos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810000"/>
            <a:ext cx="25622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3911"/>
            <a:ext cx="10515600" cy="16168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Для упрощения расчёта ХЕ и составления рациона питания существуют специальные калькуляторы и таблицы.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50" y="3369609"/>
            <a:ext cx="8230749" cy="3181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9375" y="618566"/>
            <a:ext cx="73437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расчёта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хлебных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9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017"/>
            <a:ext cx="10515600" cy="74980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7824"/>
            <a:ext cx="10515600" cy="5299139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медикаменты, снижающие количество глюкозы назначают при диабете второго типа. В эту группу препаратов входят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бигуаниды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производные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сульфонилмочевины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тиазолидиндионы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ингибиторы альфа-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глюкозидазы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med-explorer.ru/wp-content/uploads/2019/03/Gipoglikemicheskie-preparat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84" y="3185096"/>
            <a:ext cx="4224528" cy="2895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5339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616"/>
            <a:ext cx="10972800" cy="832096"/>
          </a:xfrm>
        </p:spPr>
        <p:txBody>
          <a:bodyPr>
            <a:noAutofit/>
          </a:bodyPr>
          <a:lstStyle/>
          <a:p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сахароснижающих препаратов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808" y="714631"/>
            <a:ext cx="6152669" cy="503125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333333"/>
                </a:solidFill>
                <a:latin typeface="Nunito Sans" pitchFamily="2" charset="-52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Повышают секрецию инсулина: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сульфонилмочевины (Глибенкламид, Глимепирид);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меглитиниды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Диаглинид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2.Повышают чувствительность тканей к инсулину: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бигуаниды (Метформин)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тиазолидиндионы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Пиоглитазон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40815AB-2809-B8AC-D6FA-E786FE71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7" y="4405367"/>
            <a:ext cx="2586624" cy="133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FDC7A15-8DE1-E492-D2F4-42342E1BA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375" y1="34500" x2="62000" y2="35250"/>
                        <a14:foregroundMark x1="53875" y1="31625" x2="74500" y2="31500"/>
                        <a14:foregroundMark x1="74500" y1="31500" x2="74875" y2="32750"/>
                        <a14:foregroundMark x1="75250" y1="34125" x2="77125" y2="51875"/>
                        <a14:foregroundMark x1="53500" y1="31250" x2="74250" y2="31250"/>
                        <a14:foregroundMark x1="74250" y1="31250" x2="76750" y2="30875"/>
                        <a14:foregroundMark x1="56125" y1="29750" x2="56125" y2="30125"/>
                        <a14:foregroundMark x1="52125" y1="31625" x2="76500" y2="29375"/>
                        <a14:foregroundMark x1="76500" y1="29375" x2="76750" y2="29375"/>
                        <a14:foregroundMark x1="15250" y1="32375" x2="55875" y2="30875"/>
                        <a14:foregroundMark x1="55875" y1="30875" x2="59750" y2="30875"/>
                        <a14:foregroundMark x1="15625" y1="60750" x2="15840" y2="61227"/>
                        <a14:foregroundMark x1="25126" y1="66673" x2="25665" y2="66603"/>
                        <a14:foregroundMark x1="22317" y1="71067" x2="22625" y2="71375"/>
                        <a14:backgroundMark x1="15625" y1="63250" x2="26250" y2="70625"/>
                        <a14:backgroundMark x1="14875" y1="62500" x2="25125" y2="65125"/>
                        <a14:backgroundMark x1="14875" y1="61750" x2="14875" y2="61750"/>
                        <a14:backgroundMark x1="16000" y1="61375" x2="16750" y2="61375"/>
                        <a14:backgroundMark x1="25875" y1="66250" x2="78625" y2="6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602" y="759819"/>
            <a:ext cx="4514173" cy="33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9E091730-86E1-6E3F-DF25-21AA53F5D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9600" y1="23280" x2="80200" y2="45503"/>
                        <a14:foregroundMark x1="81600" y1="58730" x2="83200" y2="74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38" y="5073444"/>
            <a:ext cx="3348076" cy="189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A1101365-50BB-3729-12D5-C6BBD4672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00" b="76250" l="500" r="97250">
                        <a14:foregroundMark x1="62375" y1="39000" x2="24625" y2="46125"/>
                        <a14:foregroundMark x1="24625" y1="46125" x2="71000" y2="59375"/>
                        <a14:foregroundMark x1="71000" y1="59375" x2="7375" y2="70375"/>
                        <a14:foregroundMark x1="7375" y1="70375" x2="7375" y2="70375"/>
                        <a14:foregroundMark x1="52125" y1="50250" x2="19625" y2="53375"/>
                        <a14:foregroundMark x1="19625" y1="53375" x2="1500" y2="34250"/>
                        <a14:foregroundMark x1="1500" y1="34250" x2="8375" y2="71875"/>
                        <a14:foregroundMark x1="1500" y1="64000" x2="5000" y2="69000"/>
                        <a14:foregroundMark x1="45750" y1="62500" x2="77125" y2="68000"/>
                        <a14:foregroundMark x1="77125" y1="68000" x2="97250" y2="67500"/>
                        <a14:foregroundMark x1="30000" y1="38000" x2="50125" y2="38000"/>
                        <a14:foregroundMark x1="92875" y1="38500" x2="92375" y2="65000"/>
                        <a14:foregroundMark x1="92375" y1="65000" x2="95250" y2="61625"/>
                        <a14:foregroundMark x1="27000" y1="69875" x2="65625" y2="67000"/>
                        <a14:foregroundMark x1="65625" y1="67000" x2="33250" y2="57125"/>
                        <a14:foregroundMark x1="33250" y1="57125" x2="61750" y2="52500"/>
                        <a14:foregroundMark x1="61750" y1="52500" x2="45750" y2="54250"/>
                        <a14:foregroundMark x1="26125" y1="56125" x2="57000" y2="58125"/>
                        <a14:foregroundMark x1="35875" y1="73875" x2="88375" y2="71375"/>
                        <a14:foregroundMark x1="88375" y1="71375" x2="88375" y2="71375"/>
                        <a14:foregroundMark x1="79625" y1="74875" x2="93375" y2="75750"/>
                        <a14:foregroundMark x1="500" y1="37500" x2="500" y2="70875"/>
                        <a14:foregroundMark x1="34375" y1="33625" x2="38875" y2="34125"/>
                        <a14:foregroundMark x1="37875" y1="36000" x2="40750" y2="37000"/>
                        <a14:foregroundMark x1="2500" y1="73375" x2="66375" y2="76250"/>
                        <a14:foregroundMark x1="49125" y1="62500" x2="52125" y2="6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" t="26375" r="-712" b="20075"/>
          <a:stretch/>
        </p:blipFill>
        <p:spPr bwMode="auto">
          <a:xfrm>
            <a:off x="9253784" y="1455790"/>
            <a:ext cx="2932021" cy="11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379E550D-C9D3-ED7C-2245-34D11579A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5333" y1="23750" x2="60333" y2="23250"/>
                        <a14:foregroundMark x1="60333" y1="23250" x2="79833" y2="42250"/>
                        <a14:foregroundMark x1="79833" y1="42250" x2="54167" y2="67000"/>
                        <a14:foregroundMark x1="54167" y1="67000" x2="69333" y2="66500"/>
                        <a14:foregroundMark x1="42667" y1="62750" x2="52000" y2="66500"/>
                        <a14:foregroundMark x1="44667" y1="65750" x2="43833" y2="67750"/>
                        <a14:foregroundMark x1="43833" y1="67750" x2="50333" y2="64000"/>
                        <a14:foregroundMark x1="68167" y1="27000" x2="79500" y2="34250"/>
                        <a14:foregroundMark x1="74333" y1="64750" x2="78333" y2="61500"/>
                        <a14:foregroundMark x1="71833" y1="71250" x2="81167" y2="61500"/>
                        <a14:foregroundMark x1="79500" y1="24500" x2="80167" y2="67750"/>
                        <a14:foregroundMark x1="80167" y1="67750" x2="80833" y2="70750"/>
                        <a14:foregroundMark x1="82833" y1="20750" x2="82333" y2="24500"/>
                        <a14:foregroundMark x1="82000" y1="30000" x2="82833" y2="60500"/>
                        <a14:foregroundMark x1="82000" y1="61000" x2="82833" y2="67750"/>
                        <a14:foregroundMark x1="42667" y1="31250" x2="62500" y2="32500"/>
                        <a14:foregroundMark x1="39333" y1="27000" x2="51500" y2="26250"/>
                        <a14:foregroundMark x1="45000" y1="36000" x2="49167" y2="35500"/>
                        <a14:foregroundMark x1="45500" y1="33500" x2="52333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7" y="2697460"/>
            <a:ext cx="4495512" cy="224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C4EBC03E-BD74-ADDA-D826-23896A68C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03" y="917925"/>
            <a:ext cx="6887704" cy="571801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32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3.Нарушают всасывание углеводов в кишечнике: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-ингибиторы альфа –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глюкозидазы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(Акарбоза, </a:t>
            </a:r>
            <a:r>
              <a:rPr lang="ru-RU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Миглитол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E51ED2C9-4582-522C-5C2B-1261EE3B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2" y="3670550"/>
            <a:ext cx="5664629" cy="24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193A49C8-B550-09D2-E46E-95435079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7" b="96615" l="10000" r="90000">
                        <a14:foregroundMark x1="20156" y1="22396" x2="22031" y2="50260"/>
                        <a14:foregroundMark x1="22031" y1="50260" x2="27187" y2="65104"/>
                        <a14:foregroundMark x1="27187" y1="65104" x2="25625" y2="83073"/>
                        <a14:foregroundMark x1="25625" y1="83073" x2="25781" y2="83073"/>
                        <a14:foregroundMark x1="27187" y1="96615" x2="32344" y2="96354"/>
                        <a14:foregroundMark x1="24375" y1="15625" x2="63438" y2="4427"/>
                        <a14:foregroundMark x1="63438" y1="4427" x2="60781" y2="8333"/>
                        <a14:foregroundMark x1="80469" y1="22135" x2="8093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13" y="1211905"/>
            <a:ext cx="5280587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4053F3C8-3339-7138-ADBF-9590C0A91D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F52A73CD-B993-4BC6-C2D8-4A835B01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91" y="-31152"/>
            <a:ext cx="10972800" cy="832096"/>
          </a:xfrm>
        </p:spPr>
        <p:txBody>
          <a:bodyPr>
            <a:no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Группы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сахароснижающих препаратов</a:t>
            </a: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xmlns="" id="{39ACC769-3879-32BB-5BFB-4DDFA835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566979"/>
            <a:ext cx="409194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8047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A7E573-F0C1-FA87-8B72-F3E65B8F7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019175"/>
            <a:ext cx="8066119" cy="502168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53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оследние десятилетия появились принципиально новые классы лекарств для снижения глюкозы: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4. 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Инкретиномиметики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глиптины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-ингибиторы («подавляющие»)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дипептидилпептидазы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   (ДПП 4) фермента, который также вырабатывается в ЖКТ-  </a:t>
            </a:r>
            <a:r>
              <a:rPr lang="ru-RU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Л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инаглиптин</a:t>
            </a:r>
            <a:r>
              <a:rPr lang="ru-RU" sz="2400" b="1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 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Т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ражента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), </a:t>
            </a:r>
            <a:r>
              <a:rPr lang="ru-RU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В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илдаглиптин</a:t>
            </a:r>
            <a:r>
              <a:rPr lang="ru-RU" sz="2400" b="1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    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Г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алвус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), </a:t>
            </a:r>
            <a:r>
              <a:rPr lang="ru-RU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аксаглиптин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 (</a:t>
            </a:r>
            <a:r>
              <a:rPr lang="ru-RU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Ян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увия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), </a:t>
            </a:r>
            <a:r>
              <a:rPr lang="ru-RU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Саксаглиптин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 (</a:t>
            </a:r>
            <a:r>
              <a:rPr lang="ru-RU" sz="24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О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нглиза</a:t>
            </a:r>
            <a:r>
              <a:rPr lang="ru-RU" sz="2400" b="0" i="0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58C28AAF-7C92-5147-75DE-25A8D0DC6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7" y="-83392"/>
            <a:ext cx="10972800" cy="832096"/>
          </a:xfrm>
        </p:spPr>
        <p:txBody>
          <a:bodyPr>
            <a:no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Группы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сахароснижающих препаратов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91F505F6-9E1D-1D6E-EFC3-F52D309FB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4" r="27586"/>
          <a:stretch/>
        </p:blipFill>
        <p:spPr bwMode="auto">
          <a:xfrm>
            <a:off x="8393069" y="692696"/>
            <a:ext cx="115212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xmlns="" id="{5AFAB098-6DC6-8202-2F04-9842DA20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14" y="2623314"/>
            <a:ext cx="3072341" cy="18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xmlns="" id="{67127713-8E0B-D14B-3E8B-D50DA200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45" y="4426629"/>
            <a:ext cx="3552395" cy="224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xmlns="" id="{2A4C55A4-D731-001D-6D42-D014207BB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26901" r="10101" b="25850"/>
          <a:stretch/>
        </p:blipFill>
        <p:spPr bwMode="auto">
          <a:xfrm>
            <a:off x="9716425" y="1099223"/>
            <a:ext cx="243632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441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844DF83D-FDF6-1D8C-5201-AA3C80E50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6"/>
          <a:stretch/>
        </p:blipFill>
        <p:spPr bwMode="auto">
          <a:xfrm>
            <a:off x="8116788" y="2636912"/>
            <a:ext cx="3573744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2C800F-24DA-B13A-865B-B60171B7E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064" y="692696"/>
            <a:ext cx="11767597" cy="432048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0">
                <a:solidFill>
                  <a:srgbClr val="363636"/>
                </a:solidFill>
                <a:effectLst/>
                <a:latin typeface="Source Sans Pro" panose="020F0502020204030204" pitchFamily="34" charset="0"/>
              </a:rPr>
              <a:t>	</a:t>
            </a:r>
            <a:r>
              <a:rPr lang="ru-RU" sz="2400" b="1" i="0" smtClean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5.Ингибиторы </a:t>
            </a:r>
            <a:r>
              <a:rPr lang="ru-RU" sz="2400" b="1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SGLT2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Самый новый класс сахароснижающих препаратов. Их действие основано на способности «помогать» почкам снижать уровень глюкозы в крови. 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2D95B7E5-8729-AE1B-C553-597791FB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57" y="-83392"/>
            <a:ext cx="10972800" cy="832096"/>
          </a:xfrm>
        </p:spPr>
        <p:txBody>
          <a:bodyPr>
            <a:no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Группы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сахароснижающих препаратов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729629E3-9D53-48BA-0D76-CABD3B22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7" y="3204292"/>
            <a:ext cx="4128459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88D11A4E-B48A-7C1E-8811-BBB7FA3B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3406624"/>
            <a:ext cx="403034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820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9F011D-2116-AE67-C6F7-6B3F8434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-8293"/>
            <a:ext cx="10972800" cy="778098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Производные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сульфанилмочевины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(ПСМ)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BCEA12-15AF-009E-AE71-6320BAAA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142" y="692695"/>
            <a:ext cx="12034857" cy="407955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3100" b="0" i="0" dirty="0">
                <a:solidFill>
                  <a:srgbClr val="5352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Эти</a:t>
            </a:r>
            <a:r>
              <a:rPr lang="ru-RU" sz="31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r>
              <a:rPr lang="ru-RU" sz="31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вызвать гипогликемию. Чтобы избежать этого, соблюдайте следующие правила: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1. Пищу принимайте регулярно. Если вы, приняв таблетку, забыли поесть, можно ожидать признаки гипогликемии. 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2. Не допускайте физического переутомления. После большой физической нагрузки риск гипогликемии увеличивается.</a:t>
            </a:r>
          </a:p>
          <a:p>
            <a:pPr marL="0" indent="0" algn="just">
              <a:buNone/>
            </a:pP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5F41A0F7-C8BC-86B2-C738-97885223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226949"/>
            <a:ext cx="4800533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xmlns="" id="{19E8322B-E1E2-6556-8C95-477AEB44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221089"/>
            <a:ext cx="5664629" cy="238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631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D627910-3715-5AD9-7416-6D51298C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-8293"/>
            <a:ext cx="10972800" cy="778098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Производные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сульфанилмочевины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(ПСМ)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DD7A57-6BAC-A6E0-A469-98489C62008B}"/>
              </a:ext>
            </a:extLst>
          </p:cNvPr>
          <p:cNvSpPr txBox="1"/>
          <p:nvPr/>
        </p:nvSpPr>
        <p:spPr>
          <a:xfrm>
            <a:off x="527381" y="908720"/>
            <a:ext cx="106571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Исключите или сократите до минимума прием алкоголя.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4. Следите за дозировкой. При повышении дозы риск резкого снижения глюкозы возрастает.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83547860-CB07-F669-BFB5-354E8FBD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" y="3448051"/>
            <a:ext cx="4224469" cy="28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9158745-9D92-772B-55DA-9E7679AF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08" y="3590926"/>
            <a:ext cx="5082976" cy="262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43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307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792" y="1011936"/>
            <a:ext cx="6545544" cy="498437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– это глобальная проблема всего мира. По данным ВОЗ, на сегодняшний день диабетом страдает около 422 млн человек, что составляет 6,028% от всего населения планеты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2010г. составила 239,4 млн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человек,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 2025г.  количество пациентов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диабетом может вырости до 380,0 млн.человек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это свидетельствует о том, что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заболевание является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серьезной медико-социальной проблемой во всем мире. 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3126" y="1038386"/>
            <a:ext cx="3818888" cy="2766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9870" y="3953992"/>
            <a:ext cx="3912144" cy="26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6897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A09E8-C93F-5801-D5DA-666BE292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0"/>
            <a:ext cx="10972800" cy="63408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сульфанилмочевины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(ПСМ)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175" y="952500"/>
            <a:ext cx="11534775" cy="61662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i="0" dirty="0">
                <a:solidFill>
                  <a:srgbClr val="1D6600"/>
                </a:solidFill>
                <a:effectLst/>
                <a:latin typeface="Roboto" panose="02000000000000000000" pitchFamily="2" charset="0"/>
              </a:rPr>
              <a:t>	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Глибенкламид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сильный сахароснижающий препарат. Обычно назначается в 2 приема. Принимать надо за 30 минут до еды. Начальная доза – 0,5 таб. 1 раз в день; Максимальная доза - 4 таб. (20 мг) в 2 приема.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Манинил, Манинил 3.5 -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ыстро (в течение 5 минут) всасывается в кишечнике и максимальная концентрации в крови через 2,5 часа после еды, Начальная доза – 1/2 или 1 таб. в день. Макс доза - 4 таб. (14 мг).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746CC3A3-76CD-9EE8-61B5-67C78E15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865" y="4361730"/>
            <a:ext cx="3097411" cy="218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xmlns="" id="{DA5BE566-CEE8-6B66-A840-6B33FD9AE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87" y="4581128"/>
            <a:ext cx="4608512" cy="174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873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1629C36-1E45-9F8B-69D2-DC5AA9E1D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7" y="797786"/>
            <a:ext cx="6254485" cy="601559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400" b="1" i="0" dirty="0">
                <a:solidFill>
                  <a:srgbClr val="1D6600"/>
                </a:solidFill>
                <a:effectLst/>
                <a:latin typeface="Roboto" panose="02000000000000000000" pitchFamily="2" charset="0"/>
              </a:rPr>
              <a:t>	</a:t>
            </a:r>
            <a:r>
              <a:rPr lang="ru-RU" sz="3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Глипизид (</a:t>
            </a:r>
            <a:r>
              <a:rPr lang="ru-RU" sz="3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Глибинез</a:t>
            </a:r>
            <a:r>
              <a:rPr lang="ru-RU" sz="3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-  доза индивидуальна от 0,5 до 9 табл. в сутки.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Есть быстрорастворимая форма. Принимается 1-3 раза в сутки в зависимости от суточной дозы.</a:t>
            </a:r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Названия: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инидиаб</a:t>
            </a:r>
            <a:r>
              <a:rPr lang="ru-RU" sz="3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линез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(Индия)</a:t>
            </a:r>
            <a:r>
              <a:rPr lang="ru-RU" sz="3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CF206583-769F-9B53-F4FA-45D0D0EBB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5" r="25612" b="7148"/>
          <a:stretch/>
        </p:blipFill>
        <p:spPr bwMode="auto">
          <a:xfrm>
            <a:off x="6480043" y="825779"/>
            <a:ext cx="2470224" cy="265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C47B1A62-BB5A-C272-E2EA-09154ACB9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19551"/>
          <a:stretch/>
        </p:blipFill>
        <p:spPr bwMode="auto">
          <a:xfrm>
            <a:off x="8854256" y="1116819"/>
            <a:ext cx="331304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C26036A6-D0C7-D385-9435-B64A6A3A3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85" y="3618659"/>
            <a:ext cx="489654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4F313858-DDB3-9201-9379-FA8ACDB5A791}"/>
              </a:ext>
            </a:extLst>
          </p:cNvPr>
          <p:cNvSpPr txBox="1">
            <a:spLocks/>
          </p:cNvSpPr>
          <p:nvPr/>
        </p:nvSpPr>
        <p:spPr>
          <a:xfrm>
            <a:off x="609600" y="85171"/>
            <a:ext cx="109728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сульфанилмочевины (ПСМ)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651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86" y="620688"/>
            <a:ext cx="11760629" cy="583660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3000" b="1" i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Гликлазид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иабетон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(Франция), короткодействующий препарат. Принимается 2-3 раза в сутки за 30 мин. до еды. В 1 таблетке 80 мг. Средняя суточная доза – 160-240 мг (2-3 таб.). Максимальная доза – 4 таб. (320 мг).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Существуют формы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ликлазида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модифицированным высвобождением препарата –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иабетон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MR 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(Франция)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Макс суточная доза 120 мг. Принимается однократно утром.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F0F2D5A8-8052-3536-8430-604480175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1" b="23858"/>
          <a:stretch/>
        </p:blipFill>
        <p:spPr bwMode="auto">
          <a:xfrm>
            <a:off x="6473123" y="4725145"/>
            <a:ext cx="5080000" cy="184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7976EC63-0B82-A755-FAF3-01DDFA34D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90"/>
          <a:stretch/>
        </p:blipFill>
        <p:spPr bwMode="auto">
          <a:xfrm>
            <a:off x="527381" y="4725144"/>
            <a:ext cx="5080000" cy="18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7804373D-4DFA-2692-5A40-8E23730D649E}"/>
              </a:ext>
            </a:extLst>
          </p:cNvPr>
          <p:cNvSpPr txBox="1">
            <a:spLocks/>
          </p:cNvSpPr>
          <p:nvPr/>
        </p:nvSpPr>
        <p:spPr>
          <a:xfrm>
            <a:off x="609600" y="85171"/>
            <a:ext cx="109728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сульфанилмочевины (ПСМ)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925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14350" y="1171576"/>
            <a:ext cx="10971015" cy="56864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Глимепирид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  препарат сульфонилмочевины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ІІІ поколения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От других лекарств этой группы отличается тем, что практически не угнетает калиевые каналы в сердце.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Длительность действия – 24 часа. Принимается раз в сутки. Средняя суточная доза – 2-4 мг (таблетки бывают по 1, 2, 3 и 4 мг). Максимальная доза – 8 </a:t>
            </a:r>
            <a:r>
              <a:rPr lang="ru-RU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мг</a:t>
            </a:r>
            <a:r>
              <a:rPr lang="ru-RU" sz="24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Названия: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марил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(Франция), 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Диапирид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E799F4B4-66EC-7826-27C1-4A46CC85F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13561" r="5901" b="11104"/>
          <a:stretch/>
        </p:blipFill>
        <p:spPr bwMode="auto">
          <a:xfrm>
            <a:off x="3407701" y="4869161"/>
            <a:ext cx="4470448" cy="171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01802373-F0E3-DC6A-6831-297B9B0A1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r="23152" b="56214"/>
          <a:stretch/>
        </p:blipFill>
        <p:spPr bwMode="auto">
          <a:xfrm>
            <a:off x="8016214" y="4869160"/>
            <a:ext cx="3936437" cy="152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xmlns="" id="{B34447D2-3B9E-CA0D-013D-B314479F9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b="23359"/>
          <a:stretch/>
        </p:blipFill>
        <p:spPr bwMode="auto">
          <a:xfrm>
            <a:off x="82995" y="5135443"/>
            <a:ext cx="313184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70569D97-80C1-791E-7156-2139F1578009}"/>
              </a:ext>
            </a:extLst>
          </p:cNvPr>
          <p:cNvSpPr txBox="1">
            <a:spLocks/>
          </p:cNvSpPr>
          <p:nvPr/>
        </p:nvSpPr>
        <p:spPr>
          <a:xfrm>
            <a:off x="609600" y="276224"/>
            <a:ext cx="10972800" cy="6000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Производные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сульфанилмочевины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(ПСМ)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745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4624"/>
            <a:ext cx="10972800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Меглитиниды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562049-E980-F1AD-227D-18D0EF7A04F3}"/>
              </a:ext>
            </a:extLst>
          </p:cNvPr>
          <p:cNvSpPr txBox="1"/>
          <p:nvPr/>
        </p:nvSpPr>
        <p:spPr>
          <a:xfrm>
            <a:off x="215686" y="559606"/>
            <a:ext cx="11760629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0" i="0">
                <a:solidFill>
                  <a:srgbClr val="535252"/>
                </a:solidFill>
                <a:effectLst/>
                <a:latin typeface="Roboto" panose="02000000000000000000" pitchFamily="2" charset="0"/>
              </a:rPr>
              <a:t>	</a:t>
            </a:r>
            <a:endParaRPr lang="ru-RU" b="0" i="0" smtClean="0">
              <a:solidFill>
                <a:srgbClr val="535252"/>
              </a:solidFill>
              <a:effectLst/>
              <a:latin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>
                <a:solidFill>
                  <a:srgbClr val="535252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ru-RU" sz="24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Меглитиниды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глиниды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увеличивают выработку инсулина поджелудочной железой, как и сульфаниламиды. В отличие от ПСМ,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глиниды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вызывают тяжелых  гипогликемических реакций, принимаются перед едой, короткодействующие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Правило: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пропускаете прием пищи, доза лекарства тоже пропускается!!!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75D90CD1-3D27-774D-BF25-EF92EFC8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17" y="4423119"/>
            <a:ext cx="4099181" cy="204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1D863057-E6D3-D61B-19A3-69FAD4DC005E}"/>
              </a:ext>
            </a:extLst>
          </p:cNvPr>
          <p:cNvGrpSpPr/>
          <p:nvPr/>
        </p:nvGrpSpPr>
        <p:grpSpPr>
          <a:xfrm>
            <a:off x="5135893" y="5266689"/>
            <a:ext cx="2333536" cy="731169"/>
            <a:chOff x="3851920" y="5085184"/>
            <a:chExt cx="1750152" cy="731169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BE182AF8-C880-F6A8-D7BB-24E360A55BD7}"/>
                </a:ext>
              </a:extLst>
            </p:cNvPr>
            <p:cNvCxnSpPr/>
            <p:nvPr/>
          </p:nvCxnSpPr>
          <p:spPr>
            <a:xfrm>
              <a:off x="3851920" y="5265204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787A2035-33A6-3461-5623-3A803AFD85BA}"/>
                </a:ext>
              </a:extLst>
            </p:cNvPr>
            <p:cNvCxnSpPr/>
            <p:nvPr/>
          </p:nvCxnSpPr>
          <p:spPr>
            <a:xfrm>
              <a:off x="3851920" y="5678258"/>
              <a:ext cx="12241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9D0E2BE2-BBB9-DDC2-A890-4C56F0462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56" y="5085184"/>
              <a:ext cx="526016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2EBDA39E-D02B-8C2A-3328-B12F37E78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6056" y="5456313"/>
              <a:ext cx="526016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9DC40074-2185-25C8-E730-82203ABB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683" y="4344510"/>
            <a:ext cx="4008052" cy="20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7488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403" y="771148"/>
            <a:ext cx="7691789" cy="604867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i="0" dirty="0">
                <a:solidFill>
                  <a:srgbClr val="1D66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Репаглинид (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овонорм</a:t>
            </a:r>
            <a:r>
              <a:rPr lang="ru-RU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таблетке 0,5, 1, или 2 мг. Начальная доза – 0,5 мг перед каждым приемом пищи. Средняя суточная доза – 6-10 мг., максимальная – 16 мг.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Натеглинид</a:t>
            </a:r>
            <a:r>
              <a:rPr lang="ru-RU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тарликс</a:t>
            </a:r>
            <a:r>
              <a:rPr lang="ru-RU" sz="2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таблетке 60, 120 или 180 мг. Начальная доза – 60 мг 3 раза в сутки, перед каждым приемом пищи. Средняя суточная доза – 180-360 мг., максимальная – 540 мг.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0CB1F4E7-8CA4-C6CA-2D95-174FAF5FE7CD}"/>
              </a:ext>
            </a:extLst>
          </p:cNvPr>
          <p:cNvSpPr txBox="1">
            <a:spLocks/>
          </p:cNvSpPr>
          <p:nvPr/>
        </p:nvSpPr>
        <p:spPr>
          <a:xfrm>
            <a:off x="623392" y="44624"/>
            <a:ext cx="109728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Меглитиниды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xmlns="" id="{817788B2-D57F-92B2-2C15-ED0E3CD1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15317" b="16462"/>
          <a:stretch/>
        </p:blipFill>
        <p:spPr bwMode="auto">
          <a:xfrm>
            <a:off x="8016213" y="980728"/>
            <a:ext cx="3949739" cy="163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xmlns="" id="{6D067A27-9D79-F32E-250C-92D9C38CF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691" r="5416" b="18398"/>
          <a:stretch/>
        </p:blipFill>
        <p:spPr bwMode="auto">
          <a:xfrm>
            <a:off x="8112224" y="2852936"/>
            <a:ext cx="3456024" cy="19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xmlns="" id="{4F1BFEBA-B342-F655-A66B-657C4B5E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3" y="5157192"/>
            <a:ext cx="3834128" cy="14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6547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6926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Бигуаниды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24" y="688856"/>
            <a:ext cx="8160907" cy="616914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400" b="0" i="0" dirty="0">
                <a:solidFill>
                  <a:srgbClr val="5352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Метформин</a:t>
            </a: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увеличивает потребление глюкозы в организме и делает клетки более чувствительными к инсулину.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1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Глюкофаж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Лонг</a:t>
            </a:r>
            <a:r>
              <a:rPr lang="ru-RU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Багомет</a:t>
            </a: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новые препараты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1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етформина</a:t>
            </a: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имеющий  два ценных качества: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действуют 24 часа и принимается 1 раз в сутки;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не обладают побочными явлениями со стороны ЖКТ.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607AD78C-89FF-6FAE-6C8E-84B5161B5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2535" r="5113" b="3534"/>
          <a:stretch/>
        </p:blipFill>
        <p:spPr bwMode="auto">
          <a:xfrm>
            <a:off x="8400256" y="2575605"/>
            <a:ext cx="3487459" cy="19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xmlns="" id="{0FA561A0-DD5E-F934-5236-5792DACB1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09" y="620688"/>
            <a:ext cx="320655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xmlns="" id="{64F830A9-761C-BE00-430D-0A0FCF85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91" y="4797153"/>
            <a:ext cx="3802989" cy="18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776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6926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Тиазолидиндионы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808" y="512676"/>
            <a:ext cx="10959008" cy="583264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400" b="0" i="0">
                <a:solidFill>
                  <a:srgbClr val="333333"/>
                </a:solidFill>
                <a:effectLst/>
                <a:latin typeface="Nunito Sans" pitchFamily="2" charset="-52"/>
              </a:rPr>
              <a:t>	</a:t>
            </a:r>
            <a:endParaRPr lang="ru-RU" sz="1400" b="0" i="0" smtClean="0">
              <a:solidFill>
                <a:srgbClr val="333333"/>
              </a:solidFill>
              <a:effectLst/>
              <a:latin typeface="Nunito Sans" pitchFamily="2" charset="-52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>
              <a:solidFill>
                <a:srgbClr val="333333"/>
              </a:solidFill>
              <a:latin typeface="Nunito Sans" pitchFamily="2" charset="-5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Тиазолидиндионы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глитазоны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вошли в практику в 1997 г. </a:t>
            </a:r>
            <a:endParaRPr lang="ru-RU" sz="2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роглитазон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Резулин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но в 2000 году его использование было запрещено из-за высокой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гепатотоксичности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Сегодня из этой группы </a:t>
            </a:r>
            <a:r>
              <a:rPr lang="ru-RU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</a:t>
            </a:r>
            <a:r>
              <a:rPr lang="ru-RU" sz="24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два препарата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иоглитазон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и 30 мг. Начальная доза - 15 мг независимо от приема пищи. Средняя суточная доза: 30 мг)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осиглитазон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C04765B1-A6F1-5DF3-50C3-3CC449F9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36213" b="29000"/>
          <a:stretch/>
        </p:blipFill>
        <p:spPr bwMode="auto">
          <a:xfrm rot="5400000">
            <a:off x="983432" y="3765038"/>
            <a:ext cx="2160240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xmlns="" id="{160526C7-9381-A005-A350-8457C11F37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4" name="Picture 10">
            <a:extLst>
              <a:ext uri="{FF2B5EF4-FFF2-40B4-BE49-F238E27FC236}">
                <a16:creationId xmlns:a16="http://schemas.microsoft.com/office/drawing/2014/main" xmlns="" id="{65034199-04BF-9D61-7954-0E78D7A44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4230" r="15565" b="38952"/>
          <a:stretch/>
        </p:blipFill>
        <p:spPr bwMode="auto">
          <a:xfrm>
            <a:off x="8496267" y="4293097"/>
            <a:ext cx="3456384" cy="17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>
            <a:extLst>
              <a:ext uri="{FF2B5EF4-FFF2-40B4-BE49-F238E27FC236}">
                <a16:creationId xmlns:a16="http://schemas.microsoft.com/office/drawing/2014/main" xmlns="" id="{F41730CB-ECD5-6129-BAD0-8C233742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5" y="4293096"/>
            <a:ext cx="412845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0016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Ингибиторы альфа-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глюкодиазы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184" y="1010245"/>
            <a:ext cx="10959008" cy="58326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950B28-CE4D-6B37-5C29-3AFD73222880}"/>
              </a:ext>
            </a:extLst>
          </p:cNvPr>
          <p:cNvSpPr txBox="1"/>
          <p:nvPr/>
        </p:nvSpPr>
        <p:spPr>
          <a:xfrm>
            <a:off x="143339" y="458433"/>
            <a:ext cx="11617291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0" i="0">
                <a:solidFill>
                  <a:srgbClr val="535252"/>
                </a:solidFill>
                <a:effectLst/>
                <a:latin typeface="Roboto" panose="02000000000000000000" pitchFamily="2" charset="0"/>
              </a:rPr>
              <a:t>	</a:t>
            </a:r>
            <a:endParaRPr lang="ru-RU" b="0" i="0" smtClean="0">
              <a:solidFill>
                <a:srgbClr val="535252"/>
              </a:solidFill>
              <a:effectLst/>
              <a:latin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>
                <a:solidFill>
                  <a:srgbClr val="535252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ru-RU" sz="2400" b="0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Блокируют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фермент, который принимает участие в переваривании и всасывании углеводов в кишечнике. 	Препараты этой группы могут вызывать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диспептические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явления, обусловленные нарушением переваривания и всасывания углеводов. 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при назначении ингибиторов альфа-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глюкозидаз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строгое соблюдение диеты с ограниченным содержанием сложных углеводов, в т.ч. сахарозы.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682CA3E2-E500-96AB-F5FE-39DCEADD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994976"/>
            <a:ext cx="6866021" cy="25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3734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184" y="701082"/>
            <a:ext cx="10959008" cy="58326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A91A92B-6060-2EBB-482D-0D2D7372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99392"/>
            <a:ext cx="1097280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Ингибиторы альфа-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глюкодиазы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BD7EED-B83B-2264-B069-1C56B1385B64}"/>
              </a:ext>
            </a:extLst>
          </p:cNvPr>
          <p:cNvSpPr txBox="1"/>
          <p:nvPr/>
        </p:nvSpPr>
        <p:spPr>
          <a:xfrm>
            <a:off x="40165" y="509408"/>
            <a:ext cx="119053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Глюкобай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(Германия) - препарат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акарбозы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и 100 мг. Начальная доза – 50 мг 3 раза в сутки.</a:t>
            </a:r>
          </a:p>
          <a:p>
            <a:pPr algn="just"/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Средняя суточная доза для людей до 60 кг - 50 мг, больше 60 кг – 100 мг 3 раза в сутки. Максимальная суточная доза – 600 мг, разделенные на 3 приема.</a:t>
            </a:r>
          </a:p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Миглитол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приемом пищи или во время еды. Начальная доза — 50 мг однократно перед сном; в случае хорошей переносимости дозу можно увеличить до 300–600 мг в сутки в 3 приема.</a:t>
            </a:r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D2B73297-E183-484E-2B5C-DF8628DDC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5" y="4293096"/>
            <a:ext cx="3580904" cy="212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xmlns="" id="{E3F0A1BF-6A6B-E387-34D5-8F0449F99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23750" r="10101" b="23750"/>
          <a:stretch/>
        </p:blipFill>
        <p:spPr bwMode="auto">
          <a:xfrm>
            <a:off x="8208235" y="4293096"/>
            <a:ext cx="3340415" cy="20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>
            <a:extLst>
              <a:ext uri="{FF2B5EF4-FFF2-40B4-BE49-F238E27FC236}">
                <a16:creationId xmlns:a16="http://schemas.microsoft.com/office/drawing/2014/main" xmlns="" id="{8FBF9596-DBD4-B09F-6813-4DFA777AC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4293096"/>
            <a:ext cx="2973504" cy="22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98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43E213-E7E0-420B-91E7-6C686268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969"/>
            <a:ext cx="10515600" cy="658678"/>
          </a:xfrm>
        </p:spPr>
        <p:txBody>
          <a:bodyPr>
            <a:normAutofit/>
          </a:bodyPr>
          <a:lstStyle/>
          <a:p>
            <a:pPr algn="ctr"/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распространённости сахарного диабета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3F0D883-92B3-4220-888A-46B51B54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611" y="1085088"/>
            <a:ext cx="11868539" cy="56796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настоящее время эта болезнь стала ведущей проблемой внутренней медицины по </a:t>
            </a:r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медико-социальной </a:t>
            </a: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заняла третье место после сердечно-сосудистых и онкологических заболеваний.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1EE1C0A-274E-4852-91C7-C2F8F7CCE1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690" r="6097"/>
          <a:stretch/>
        </p:blipFill>
        <p:spPr>
          <a:xfrm>
            <a:off x="2462684" y="3011424"/>
            <a:ext cx="8412680" cy="3309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670821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184" y="-27384"/>
            <a:ext cx="1097280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Ингибиторы SGLT2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184" y="1010245"/>
            <a:ext cx="10959008" cy="58326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BCECD7-763E-5A40-1A04-5286DBCB47FB}"/>
              </a:ext>
            </a:extLst>
          </p:cNvPr>
          <p:cNvSpPr txBox="1"/>
          <p:nvPr/>
        </p:nvSpPr>
        <p:spPr>
          <a:xfrm>
            <a:off x="619125" y="548681"/>
            <a:ext cx="10982325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>
                <a:solidFill>
                  <a:srgbClr val="000000"/>
                </a:solidFill>
                <a:latin typeface="Source Sans Pro" panose="020B0503030403020204" pitchFamily="34" charset="0"/>
              </a:rPr>
              <a:t>	</a:t>
            </a:r>
            <a:endParaRPr lang="ru-RU" smtClean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>
                <a:solidFill>
                  <a:srgbClr val="000000"/>
                </a:solidFill>
                <a:latin typeface="Source Sans Pro" panose="020B0503030403020204" pitchFamily="34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рименяются </a:t>
            </a:r>
            <a:r>
              <a:rPr lang="ru-RU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недостаточном ответе на лечение </a:t>
            </a:r>
            <a:r>
              <a:rPr lang="ru-RU" sz="24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метформином</a:t>
            </a:r>
            <a:r>
              <a:rPr lang="ru-RU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инсулином. Они не рекомендуются больным с нарушением функции почек.</a:t>
            </a:r>
          </a:p>
          <a:p>
            <a:pPr algn="just">
              <a:lnSpc>
                <a:spcPct val="150000"/>
              </a:lnSpc>
            </a:pP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Дапаглифлозин (</a:t>
            </a:r>
            <a:r>
              <a:rPr lang="ru-RU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Форсига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онотерапия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 доза препарата составляет 10 мг 1 раз в сутки.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омбинированная терапия:  доза препарата составляет 10 мг 1 раз в сутки в комбинации с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етформином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(500 мг 1 раз в сутки), производными сульфонилмочевины, </a:t>
            </a:r>
            <a:r>
              <a:rPr lang="ru-RU" sz="24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тиазолидиндионами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ингибиторами ДПП-4.</a:t>
            </a:r>
          </a:p>
          <a:p>
            <a:pPr algn="l"/>
            <a:endParaRPr lang="ru-RU" b="0" i="0" dirty="0">
              <a:solidFill>
                <a:srgbClr val="333333"/>
              </a:solidFill>
              <a:effectLst/>
              <a:latin typeface="Nunito Sans" pitchFamily="2" charset="-52"/>
            </a:endParaRPr>
          </a:p>
          <a:p>
            <a:endParaRPr lang="ru-RU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7C26C4A9-3436-A63C-F977-BDE21E37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4975891"/>
            <a:ext cx="6240692" cy="17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9435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548680"/>
            <a:ext cx="8832981" cy="61926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Глиптины</a:t>
            </a:r>
            <a:r>
              <a:rPr lang="ru-RU" sz="2400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стимулировать инсулин, когда это необходимо (к примеру, после еды) и  снизить продукцию глюкагона, когда он не нужен (во время пищеварения).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инкретины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вместе с </a:t>
            </a:r>
            <a:r>
              <a:rPr lang="ru-RU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метформином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и/или сульфаниламидами.</a:t>
            </a:r>
            <a:endPara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Тражента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 от пищи, в любое время суток. Рекомендуемая доза составляет 5 мг (1 табл.) 1 раз в сутки.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Янувия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доза препарата составляет 100 мг 1 раз в сутки в качестве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монотерапии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или в комбинации. Недопустим прием двойной дозы препарата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10D0401-A8BE-C487-93F7-8F1D992C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9392"/>
            <a:ext cx="10972800" cy="832096"/>
          </a:xfrm>
        </p:spPr>
        <p:txBody>
          <a:bodyPr>
            <a:noAutofit/>
          </a:bodyPr>
          <a:lstStyle/>
          <a:p>
            <a:pPr algn="ctr"/>
            <a:r>
              <a:rPr lang="ru-RU" sz="3200" b="1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Ингибиторы 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ДПП-4 или Глиптины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1BC24A08-F734-79DA-97A9-0DD3EC613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19201" r="29000" b="19200"/>
          <a:stretch/>
        </p:blipFill>
        <p:spPr bwMode="auto">
          <a:xfrm>
            <a:off x="9744405" y="2276872"/>
            <a:ext cx="2112235" cy="288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055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184" y="-27384"/>
            <a:ext cx="10972800" cy="778098"/>
          </a:xfrm>
        </p:spPr>
        <p:txBody>
          <a:bodyPr>
            <a:normAutofit/>
          </a:bodyPr>
          <a:lstStyle/>
          <a:p>
            <a:pPr algn="ctr"/>
            <a:r>
              <a:rPr lang="ru-RU" sz="3200" b="1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Ингибиторы SGLT2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184" y="1010245"/>
            <a:ext cx="10959008" cy="58326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BCECD7-763E-5A40-1A04-5286DBCB47FB}"/>
              </a:ext>
            </a:extLst>
          </p:cNvPr>
          <p:cNvSpPr txBox="1"/>
          <p:nvPr/>
        </p:nvSpPr>
        <p:spPr>
          <a:xfrm>
            <a:off x="152400" y="838200"/>
            <a:ext cx="119679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Source Sans Pro" panose="020B0503030403020204" pitchFamily="34" charset="0"/>
              </a:rPr>
              <a:t>	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рименяются при недостаточном ответе на лечение </a:t>
            </a:r>
            <a:r>
              <a:rPr lang="ru-RU" sz="24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метформином</a:t>
            </a:r>
            <a:r>
              <a:rPr lang="ru-RU" sz="2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инсулином. Они не рекомендуются больным с нарушением функции почек.</a:t>
            </a:r>
          </a:p>
          <a:p>
            <a:pPr algn="just">
              <a:lnSpc>
                <a:spcPct val="150000"/>
              </a:lnSpc>
            </a:pP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Дапаглифлозин (</a:t>
            </a:r>
            <a:r>
              <a:rPr lang="ru-RU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Форсига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онотерапия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 доза препарата составляет 10 мг 1 раз в сутки.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омбинированная терапия:  доза препарата составляет 10 мг 1 раз в сутки в комбинации с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етформином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(500 мг 1 раз в сутки), производными сульфонилмочевины, </a:t>
            </a:r>
            <a:r>
              <a:rPr lang="ru-RU" sz="2400" b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тиазолидиндионами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ингибиторами ДПП-4.</a:t>
            </a:r>
          </a:p>
          <a:p>
            <a:pPr algn="l"/>
            <a:endParaRPr lang="ru-RU" b="0" i="0" dirty="0">
              <a:solidFill>
                <a:srgbClr val="333333"/>
              </a:solidFill>
              <a:effectLst/>
              <a:latin typeface="Nunito Sans" pitchFamily="2" charset="-52"/>
            </a:endParaRPr>
          </a:p>
          <a:p>
            <a:endParaRPr lang="ru-RU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7C26C4A9-3436-A63C-F977-BDE21E37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2" y="4975891"/>
            <a:ext cx="6240692" cy="17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238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350" y="764704"/>
            <a:ext cx="11848364" cy="577277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Эмпаглифлозин (</a:t>
            </a:r>
            <a:r>
              <a:rPr lang="ru-RU" sz="24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Джардинс</a:t>
            </a:r>
            <a:r>
              <a:rPr lang="ru-RU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Независимо от приёма пищи. Рекомендуемая начальная доза составляет 10 мг (1 таблетка дозировкой 10 мг) 1 раз в день, внутрь.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Е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сли суточная доза 10 мг не обеспечивает адекватного гликемического контроля, доза может быть увеличена до 25 мг (1 таблетка дозировкой 25 мг 1 раз в день).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суточная доза составляет 25 мг.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8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A44B0D61-85B8-A288-AD48-2335C778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-171400"/>
            <a:ext cx="109728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0" smtClean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0" smtClean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smtClean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Ингибиторы </a:t>
            </a:r>
            <a:r>
              <a:rPr lang="ru-RU" sz="3200" b="1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SGLT2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0" name="Picture 8">
            <a:extLst>
              <a:ext uri="{FF2B5EF4-FFF2-40B4-BE49-F238E27FC236}">
                <a16:creationId xmlns:a16="http://schemas.microsoft.com/office/drawing/2014/main" xmlns="" id="{F123A1B6-61B5-4C3C-3826-49C62709D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6001" r="10136" b="11334"/>
          <a:stretch/>
        </p:blipFill>
        <p:spPr bwMode="auto">
          <a:xfrm>
            <a:off x="2393488" y="4138414"/>
            <a:ext cx="808531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437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620688"/>
          </a:xfrm>
        </p:spPr>
        <p:txBody>
          <a:bodyPr>
            <a:noAutofit/>
          </a:bodyPr>
          <a:lstStyle/>
          <a:p>
            <a:pPr algn="ctr"/>
            <a:r>
              <a:rPr lang="ru-RU" sz="32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r>
              <a:rPr lang="ru-RU" sz="32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несколькими препаратами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184" y="1010245"/>
            <a:ext cx="10959008" cy="58326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9490FB-EC46-DCE9-AE0F-5B6207D54094}"/>
              </a:ext>
            </a:extLst>
          </p:cNvPr>
          <p:cNvSpPr txBox="1"/>
          <p:nvPr/>
        </p:nvSpPr>
        <p:spPr>
          <a:xfrm>
            <a:off x="335360" y="1124743"/>
            <a:ext cx="7776864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Глюкованс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это комбинация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етформина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(500 мг)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либенкламида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(2,5 мг или 5 мг).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время еды. Начальная доза – 250/1,25 мг утром. Средняя суточная доза – 1000/5 мг в сутки, максимальная – 2000/20 мг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Глибомет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комбинация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етформина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(400 мг)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либенкламида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(2,5 мг). Принимают во время еды. Средняя суточная доза – 2-3 табл., максимальная– 5 табл. в сутки.</a:t>
            </a:r>
          </a:p>
          <a:p>
            <a:pPr algn="just">
              <a:lnSpc>
                <a:spcPct val="150000"/>
              </a:lnSpc>
            </a:pPr>
            <a:endParaRPr lang="ru-RU" b="0" i="0" dirty="0">
              <a:solidFill>
                <a:srgbClr val="535252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xmlns="" id="{2D4AA007-E29D-C7D2-5373-A5B577245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20266" r="14451" b="13617"/>
          <a:stretch/>
        </p:blipFill>
        <p:spPr bwMode="auto">
          <a:xfrm>
            <a:off x="8478010" y="1124743"/>
            <a:ext cx="3360373" cy="240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xmlns="" id="{F232F7CB-4B5C-CD5F-E9E8-31B6E6F7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968874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3" name="Picture 5" descr="slide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142876"/>
            <a:ext cx="11982449" cy="671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0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153"/>
            <a:ext cx="10515600" cy="722375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50000"/>
              </a:lnSpc>
            </a:pPr>
            <a:r>
              <a:rPr lang="ru-RU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Регулярные </a:t>
            </a:r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нагрузки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60120"/>
            <a:ext cx="10515600" cy="521684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Пациентам без тяжелых диабетических осложнений показаны спортивные занятия, усиливающие процессы окисления (аэробные нагрузки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). 	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периодичность, продолжительность и интенсивность определяются индивидуально. Большинству больных разрешена спортивная ходьба, плавание и пешие прогулки. Среднее время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одного занятия 30-60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минут, частота 3-6 раз в неделю.</a:t>
            </a:r>
          </a:p>
          <a:p>
            <a:pPr algn="just">
              <a:lnSpc>
                <a:spcPct val="15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i.sunhome.ru/journal/125/umerennie-fizicheskie-nagruzki-dvizhenie-zhizn.ori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60" y="4470654"/>
            <a:ext cx="3392043" cy="2204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0500"/>
            <a:ext cx="10515600" cy="1047750"/>
          </a:xfrm>
        </p:spPr>
        <p:txBody>
          <a:bodyPr>
            <a:normAutofit/>
          </a:bodyPr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Рекомендации по физической активности при сахарном диабет 2 типа</a:t>
            </a:r>
            <a:endParaRPr lang="ru-RU" sz="3200" dirty="0" smtClean="0">
              <a:latin typeface="Times New Roman" pitchFamily="18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1" y="1438276"/>
            <a:ext cx="8750300" cy="452596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b="1" smtClean="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Регулярная физическая активность при </a:t>
            </a:r>
            <a:r>
              <a:rPr lang="ru-RU" sz="2400">
                <a:latin typeface="Times New Roman" pitchFamily="18" charset="0"/>
              </a:rPr>
              <a:t>сахарном </a:t>
            </a:r>
            <a:r>
              <a:rPr lang="ru-RU" sz="2400" smtClean="0">
                <a:latin typeface="Times New Roman" pitchFamily="18" charset="0"/>
              </a:rPr>
              <a:t>диабете </a:t>
            </a:r>
            <a:r>
              <a:rPr lang="ru-RU" sz="2400" dirty="0" smtClean="0">
                <a:latin typeface="Times New Roman" pitchFamily="18" charset="0"/>
              </a:rPr>
              <a:t>2 типа улучшает компенсацию углеводного обмена, помогает снизить и поддержать массу тела, уменьшить </a:t>
            </a:r>
            <a:r>
              <a:rPr lang="ru-RU" sz="2400" dirty="0" err="1" smtClean="0">
                <a:latin typeface="Times New Roman" pitchFamily="18" charset="0"/>
              </a:rPr>
              <a:t>инсулинорезистентность</a:t>
            </a:r>
            <a:r>
              <a:rPr lang="ru-RU" sz="2400" dirty="0" smtClean="0">
                <a:latin typeface="Times New Roman" pitchFamily="18" charset="0"/>
              </a:rPr>
              <a:t> и степень абдоминального ожирения, повышению сердечно-сосудистой тренированности. 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	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</a:rPr>
              <a:t>Физическая </a:t>
            </a:r>
            <a:r>
              <a:rPr lang="ru-RU" sz="2400">
                <a:latin typeface="Times New Roman" pitchFamily="18" charset="0"/>
              </a:rPr>
              <a:t>активность </a:t>
            </a:r>
            <a:r>
              <a:rPr lang="ru-RU" sz="2400" dirty="0" smtClean="0">
                <a:latin typeface="Times New Roman" pitchFamily="18" charset="0"/>
              </a:rPr>
              <a:t>подбирается индивидуально, с учетом возраста больного</a:t>
            </a:r>
            <a:r>
              <a:rPr lang="ru-RU" sz="2400" smtClean="0">
                <a:latin typeface="Times New Roman" pitchFamily="18" charset="0"/>
              </a:rPr>
              <a:t>, осложнений, </a:t>
            </a:r>
            <a:r>
              <a:rPr lang="ru-RU" sz="2400" dirty="0" smtClean="0">
                <a:latin typeface="Times New Roman" pitchFamily="18" charset="0"/>
              </a:rPr>
              <a:t>сопутствующих заболеваний, а также переносимости. </a:t>
            </a:r>
          </a:p>
          <a:p>
            <a:pPr marL="0" indent="0" algn="just" eaLnBrk="1" hangingPunct="1">
              <a:lnSpc>
                <a:spcPct val="10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Рекомендуются физические упражнения продолжительностью 30–60 минут, предпочтительно ежедневно, но не менее 3 раз в неделю. </a:t>
            </a:r>
            <a:endParaRPr lang="ru-RU" sz="2400" dirty="0" smtClean="0"/>
          </a:p>
        </p:txBody>
      </p:sp>
      <p:pic>
        <p:nvPicPr>
          <p:cNvPr id="34819" name="Picture 5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0958" y="3729038"/>
            <a:ext cx="2592916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imgpreview?mb=webpulse&amp;key=pulse_cabinet-image-1f9f8364-dce3-4c55-9cbc-b6f1629996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4650" y="1982788"/>
            <a:ext cx="2785533" cy="1308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9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64" y="0"/>
            <a:ext cx="10725187" cy="1071570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Рекомендации по физической активности при сахарном диабет 2 типа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10" y="1071546"/>
            <a:ext cx="11620581" cy="557216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Ежедневные однотипные дозированные физические нагрузки: пешие прогулки на свежем воздухе, плавание, езда на ве­ло­сипеде и др. 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Вид физической нагрузки, ее интенсивность, длительность и частота должны быть индивидуально подобраны для каждого пациента с учетом возраста, исходной физической активности, общего состояния пациента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, наличия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осложнений и сопутствующих заболеваний.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bike-rampage.ru/wp-content/uploads/de5ef4c842a165582d8e24c3501b3752-1024x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0148" y="4585903"/>
            <a:ext cx="4234653" cy="2067301"/>
          </a:xfrm>
          <a:prstGeom prst="rect">
            <a:avLst/>
          </a:prstGeom>
          <a:noFill/>
        </p:spPr>
      </p:pic>
      <p:pic>
        <p:nvPicPr>
          <p:cNvPr id="9220" name="Picture 4" descr="https://www.dole.com/-/media/project/dole/article-images/1c_stay-up-with-swimming_1338x460.jpeg?rev=11cbf6f1383a439db495876d9a764e3a&amp;hash=A0C297D9BC9DF18F868C5337CEB884A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8" y="4700595"/>
            <a:ext cx="5356284" cy="1952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67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9125" y="1819275"/>
            <a:ext cx="11020387" cy="356392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При уровне глюкозы крови выше 14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ммоль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/л физические упражнения противопоказаны, так как они вызывают не снижение, а повышение сахара крови и усиливают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кетогенез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изические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нагрузки противопоказаны при уровне гликемии ниже 5,0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ммоль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/л. Поэтому перед, во время и после занятий необходимо контролировать уровень сахара крови, АД и ЧСС.</a:t>
            </a:r>
          </a:p>
          <a:p>
            <a:pPr>
              <a:lnSpc>
                <a:spcPct val="100000"/>
              </a:lnSpc>
            </a:pPr>
            <a:endParaRPr lang="ru-RU" sz="2400" dirty="0"/>
          </a:p>
        </p:txBody>
      </p:sp>
      <p:pic>
        <p:nvPicPr>
          <p:cNvPr id="28674" name="Picture 2" descr="https://zdorovieinform.ru/wp-content/uploads/2021/12/Saharnyj-diab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29" y="4600574"/>
            <a:ext cx="3105172" cy="182881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95425" y="333375"/>
            <a:ext cx="8724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Рекомендации по физической активности при сахарном диабет 2 типа</a:t>
            </a:r>
            <a:endParaRPr lang="ru-RU" sz="3200"/>
          </a:p>
        </p:txBody>
      </p:sp>
    </p:spTree>
    <p:extLst>
      <p:ext uri="{BB962C8B-B14F-4D97-AF65-F5344CB8AC3E}">
        <p14:creationId xmlns:p14="http://schemas.microsoft.com/office/powerpoint/2010/main" val="143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8487"/>
            <a:ext cx="10515600" cy="95314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по возрастам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cdn.elpub.ru/assets/journals/diaendo/2021/3/FB17vcUpKbTPz5CviAHn4OuwsVFJe7gw1xIhVr2w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7" y="1294107"/>
            <a:ext cx="10193485" cy="50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01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</a:rPr>
              <a:t>Сестринский уход при сахарном диабете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</a:rPr>
              <a:t>типа</a:t>
            </a:r>
          </a:p>
        </p:txBody>
      </p:sp>
      <p:pic>
        <p:nvPicPr>
          <p:cNvPr id="1026" name="Picture 2" descr="https://avatars.mds.yandex.net/i?id=49c469483e31a6541b4847e539ba68baa8cf5b6b-373314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204864"/>
            <a:ext cx="4183856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Медицинская сестра обосновывает необходимость коррекции физической активности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8667" y="1840385"/>
            <a:ext cx="10876789" cy="2376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гликемического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контроля. При физической активности происходит увеличение чувствительности тканей к инсулину и активное расходование глюкозы в мышцах. Это приводит к снижению уровня глюкозы крови.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показателей артериального давления.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показателей липидного спектра: снижение уровня «плохих» липопротеидов низкой плотности и 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триглицеридов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Такие изменения снижают риск развития инфаркта миокарда, инсульта, ампутации ног.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массы тела, поскольку физическая активность требует расхода энергии («сжигает» калории), а также предотвращает набор веса.</a:t>
            </a:r>
          </a:p>
        </p:txBody>
      </p:sp>
    </p:spTree>
    <p:extLst>
      <p:ext uri="{BB962C8B-B14F-4D97-AF65-F5344CB8AC3E}">
        <p14:creationId xmlns:p14="http://schemas.microsoft.com/office/powerpoint/2010/main" val="41580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Медицинская сестра обосновывает необходимость коррекции физической активности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0933" y="1874252"/>
            <a:ext cx="10876789" cy="2376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активность может предотвратить развитие некоторых заболеваний, в частности, сердечно-сосудистых заболеваний (инфаркта миокарда и инсульта).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сна: вы будете чувствовать себя отдохнувшим при меньшей продолжительность сна.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стрессоустойчивости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 и мышцы станут более крепкими, даже если вы всего лишь гуляете или тренируетесь с легким весом.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 будете чувствовать гибкость и легкость в вашем теле при любом движении.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4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6086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рекомендует провести коррекцию физической активности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67823" y="1402372"/>
            <a:ext cx="10900843" cy="5455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1.Вход в режим нагрузок следует осуществлять постепенно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2.Чем менее активный человек, тем медленнее следует увеличить нагрузку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3.Рекомендуется ходьба – не менее 30 минут ежедневно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4.Постепенное увеличение продолжительности до 1 часа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5.Постепенное увеличение расстояния от 500 м до 4-5км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6.Постепенное увеличение темпа</a:t>
            </a:r>
          </a:p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7.Кроме ходьбы рекомендуется посещение бассейна, велопрогулки.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6" name="Рисунок 5" descr="PicMonkey-Collag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65" y="4697154"/>
            <a:ext cx="6024068" cy="194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обучает основным диетическим принципам при сахарном диабете </a:t>
            </a:r>
            <a:r>
              <a:rPr lang="ru-RU" sz="3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endParaRPr lang="ru-RU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8733" y="1503891"/>
            <a:ext cx="11607799" cy="5235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 необходимо забыть термин «диета», поскольку соблюдение диеты подразумевает определенное ограничение в еде в течение некоторого срока, и запомнить термин «здоровое питание». Правилам здорового питания нужно следовать постоянно.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 необходимо запомнить: питание не является самостоятельным методом лечения сахарного диабета 2-го типа. Однако, без соблюдения рекомендаций по питанию контролировать заболевание невозможно.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В-третьих, при сахарном диабете 2-го типа всегда будет два направления в питании, которые надо контролировать.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 — это учет энергетической составляющей (калорийности) пищи, поскольку подавляющее большинство людей с сахарным диабетом 2 типа имеют избыточную массу тела или ожирение.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 — учет содержащихся в пище углеводов, непосредственно повышающих уровень глюкозы в крови.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23EF76-190F-4492-37A0-560A4E69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9954"/>
            <a:ext cx="10058400" cy="896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Медицинская сестра информирует пациента о принципе светофора питания при сахарном диабете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типа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9CFE88C-B2DE-02EA-905D-79268CBBF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1847" y="1744133"/>
            <a:ext cx="6269540" cy="4702156"/>
          </a:xfrm>
        </p:spPr>
      </p:pic>
    </p:spTree>
    <p:extLst>
      <p:ext uri="{BB962C8B-B14F-4D97-AF65-F5344CB8AC3E}">
        <p14:creationId xmlns:p14="http://schemas.microsoft.com/office/powerpoint/2010/main" val="213042325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обучает пациента самоконтролю при сахарном диабете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 при сахарном диабете — это система мероприятий, направленных на поддержание концентрации глюкозы в крови в пределах, приближающихся к физиологическим значениям.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включает: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Самостоятельный контроль уровня глюкозы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Диетотерапия.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Допустимые физические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Распознавание, предупреждение и лечение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гипогликемии.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ухода за ногами.</a:t>
            </a:r>
          </a:p>
          <a:p>
            <a:pPr marL="0" indent="0" algn="just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3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Медицинская сестра информирует пациента, что включает в себя самоконтроль при сахарном диабете 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878526"/>
            <a:ext cx="10972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Адекватная частота измерений глюкозы в крови в домашних условиях и регулярное определение уровня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гликированного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гемоглобина необходимы для достижения компенсации заболевания.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 при сахарном диабете позволяет человеку правильно оценивать свое состояние, определять оптимальный характер питания и физических нагрузок, принимать грамотные решения в различных ситуациях.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Медицинская сестра информирует пациента, что включает в себя самоконтроль при сахарном диабете 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878526"/>
            <a:ext cx="10972800" cy="4525963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«Дневник больного СД»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куда ежедневно вносятся показатели гликемии, значения АД, перечисляются съеденные продукты, получаемая терапия, изменения самочувствия, ИМТ, физические нагрузки, сопутствующие заболевания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самоконтроля всегда лучше записывать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даты и времени, а также любых примечаний.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 уровня сахара в крови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при помощи визуальных тест-полосок или глюкометра. 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гликированного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гемоглобина НЬА1с 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смысл определять в дополнение к самоконтролю глюкозы в крови не чаще 1 раза в 3—4 месяца. Если его значение находится в пределах 7%.</a:t>
            </a:r>
          </a:p>
          <a:p>
            <a:pPr algn="just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Самоконтроль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ацетонурии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при помощи визуальных тест-полосок.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7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477838"/>
            <a:ext cx="10972800" cy="4900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необходимости медицинская сестра  готовит пациента к переводу на инсулинотерапия при сахарном диабете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6704" y="1670720"/>
            <a:ext cx="11845296" cy="48994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плановым переводом больного на инсулинотерапию необходимо: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Пересмотреть принципы диетотерапии.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Предупредить о возможности гипогликемии, информировать о её симптомах и методах устранения и  профилактики.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Показания: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НЬА1с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7,5 %;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Гликемия натощак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/л;</a:t>
            </a:r>
          </a:p>
          <a:p>
            <a:pPr>
              <a:buFontTx/>
              <a:buChar char="-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Кетоацидоз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оперативного вмешательства.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637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сахарного диабета в России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925" y="6094004"/>
            <a:ext cx="11068232" cy="638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2 типа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100 тыс. населения, 85 регионов Российской Федерации, 01.01.2021 г. (1 регион по данным Росстат).</a:t>
            </a:r>
          </a:p>
        </p:txBody>
      </p:sp>
      <p:pic>
        <p:nvPicPr>
          <p:cNvPr id="6146" name="Picture 2" descr="https://cdn.elpub.ru/assets/journals/diaendo/2021/3/vqwUmzUQf4KUxksyqLpt5MecbhZwYVLlxNurcmWu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3" y="667784"/>
            <a:ext cx="11213024" cy="54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84133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Медицинская сестра обучает пациента с сахарным диабетом режиму самоконтроля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466" y="1690158"/>
            <a:ext cx="1167553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компенсация удовлетворительная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уровня сахара крови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7 раз в неделю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-Перед едой и через 1-2 часа после еды</a:t>
            </a:r>
          </a:p>
          <a:p>
            <a:pPr marL="0" indent="0">
              <a:buNone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компенсация неудовлетворительная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уровня сахара крови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4 раза в сутки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-Одновременно проводится анализ ситуации</a:t>
            </a:r>
          </a:p>
          <a:p>
            <a:pPr marL="0" indent="0">
              <a:buNone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проводится режим многократных инъекций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уровня сахара крови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3-4 раз в сутки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при удовлетворительных показателях.</a:t>
            </a:r>
          </a:p>
          <a:p>
            <a:pPr marL="0" indent="0">
              <a:buNone/>
            </a:pP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 любого типа во время беременности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7 раз в сутки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-Перед едой и через час после приёма пищи, на ночь при необходимости в 3.00 и 6.00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Медицинская сестра оказывает доврачебную помощь при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гипоглекимии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4199" y="1554691"/>
            <a:ext cx="10828867" cy="47783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1.Вызвать врача через третьих лиц.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Уложить, защитить от травм, под голову подложить что-нибудь мягкое, голову повернуть на бок (предупреждение западения языка).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 необходимости освободить дыхательные пути, обеспечить приток свежего воздуха, по возможности – оксигенотерапия.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Приготовить лекарственные средства: 40% раствор глюкозы, 5-10% раствор глюкозы, 0,5% раствор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диазепама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реланиума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седуксена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или 20% раствор натрия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оксибутирата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глюкагон, 0,1% раствор адреналина, 3% раствор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преднизолона</a:t>
            </a:r>
            <a:endParaRPr lang="ru-RU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Выполнить назначения врача.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После восстановления сознания накормить углеводистой пищей: белый хлеб, каша, картофельное пюре, кисель и т.п.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Контролировать состояние: АД, пульс, ЧДД, уровень сахара в крови и др.</a:t>
            </a:r>
          </a:p>
          <a:p>
            <a:pPr marL="0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При необходимости перевести в отделение реанимации.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92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67FE1C-B7E3-DFB2-FB91-529CE07D7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14" y="247566"/>
            <a:ext cx="10058400" cy="561653"/>
          </a:xfrm>
        </p:spPr>
        <p:txBody>
          <a:bodyPr>
            <a:no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обучает пациента уходу </a:t>
            </a:r>
            <a:r>
              <a:rPr lang="ru-RU" sz="3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стопами при </a:t>
            </a:r>
            <a:r>
              <a:rPr lang="ru-RU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5E3D060-179A-2890-E036-483F700BE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3219"/>
            <a:ext cx="12191999" cy="51259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ежедневно осматривать ноги на предмет трещин, ран и т.п. Лучше всего это делать при помощи зеркала. Если есть нарушения зрения, по возможности, привлечь к осмотру родственников.</a:t>
            </a:r>
          </a:p>
          <a:p>
            <a:pPr marL="0" indent="0">
              <a:buNone/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проверять обувь перед тем, как её надеть: внутри могут быть мелкие посторонние предметы, дефект внутреннего слоя и т.д. При нарушенной чувствительности стопы это может привести к травмированию.</a:t>
            </a:r>
          </a:p>
          <a:p>
            <a:pPr marL="0" indent="0">
              <a:buNone/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срезать мозоли, пользоваться противомозольными пластырями и жидкостями, и т.п. (риск травмы).</a:t>
            </a:r>
          </a:p>
          <a:p>
            <a:pPr marL="0" indent="0">
              <a:buNone/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парить ноги, согревать их грелками, греть возле электроприборов, например, обогревателей, батарей отопления и т.п. (риск ожога).</a:t>
            </a:r>
          </a:p>
          <a:p>
            <a:pPr marL="0" indent="0">
              <a:buNone/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Ноги после мытья необходимо аккуратно промокнуть полотенцем (не растирать!), в том числе и межпальцевые промежутки.</a:t>
            </a:r>
          </a:p>
          <a:p>
            <a:pPr marL="0" indent="0">
              <a:buNone/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Ногти обрезают прямо, уголки не срезают (риск травмы, врастания ногтя), либо обрабатывают пилочкой.</a:t>
            </a:r>
          </a:p>
          <a:p>
            <a:pPr marL="0" indent="0">
              <a:buNone/>
            </a:pP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повреждения необходимо аккуратно обработать раствором антисептиков (хлоргексидином, </a:t>
            </a:r>
            <a:r>
              <a:rPr lang="ru-RU" sz="2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мирамистином</a:t>
            </a:r>
            <a:r>
              <a:rPr lang="ru-RU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фурацилином) и наложить стерильную повязку.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1458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3FD1B4-700B-9FD3-D687-4B150968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дает рекомендации по преодолению стресса при сахарном диабете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2">
            <a:extLst>
              <a:ext uri="{FF2B5EF4-FFF2-40B4-BE49-F238E27FC236}">
                <a16:creationId xmlns:a16="http://schemas.microsoft.com/office/drawing/2014/main" xmlns="" id="{804E0825-45F6-965B-6A40-E46FC234EC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516294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96715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DB6AA5-D0D4-2C7E-9C07-54F2B4B225D7}"/>
              </a:ext>
            </a:extLst>
          </p:cNvPr>
          <p:cNvSpPr txBox="1"/>
          <p:nvPr/>
        </p:nvSpPr>
        <p:spPr>
          <a:xfrm>
            <a:off x="228576" y="228600"/>
            <a:ext cx="11277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рекомендует к посещению школу здоровья сахарного диабета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0456E1-0028-651E-4BE1-54182FBFCAC1}"/>
              </a:ext>
            </a:extLst>
          </p:cNvPr>
          <p:cNvSpPr txBox="1"/>
          <p:nvPr/>
        </p:nvSpPr>
        <p:spPr>
          <a:xfrm>
            <a:off x="228576" y="1305818"/>
            <a:ext cx="114173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для больных сахарным диабетом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специализированное учебное заведение, которое предоставляет образование и поддержку людям страдающим этим заболеванием. Она предлагает различные программы и курсы, которые помогают пациентам приобрести знания и навыки, необходимые для эффективного контроля  и управления сахарным диабетом, которые могут включать такие программы как: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пользования   глюкометром; 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расчёт   необходимой  дозы инсулина;  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рациональное питание и составление индивидуального плана; 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основные принципы здорового  образа жизни;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обучаться навыкам  проведения самоконтроля; 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 необходимости выполнения  назначений врача.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обмен опытом и поддержка сообщества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обучение правилом стресса</a:t>
            </a:r>
          </a:p>
        </p:txBody>
      </p:sp>
    </p:spTree>
    <p:extLst>
      <p:ext uri="{BB962C8B-B14F-4D97-AF65-F5344CB8AC3E}">
        <p14:creationId xmlns:p14="http://schemas.microsoft.com/office/powerpoint/2010/main" val="215139435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03DB304-5841-6EDE-054D-261CDD7F5935}"/>
              </a:ext>
            </a:extLst>
          </p:cNvPr>
          <p:cNvSpPr txBox="1"/>
          <p:nvPr/>
        </p:nvSpPr>
        <p:spPr>
          <a:xfrm>
            <a:off x="630709" y="1846278"/>
            <a:ext cx="111981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аспекты терапевтического обучения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предоставлять пациенту возможность овладеть умениями, позволяющими оптимально управлять своей жизнью с заболеванием.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непрерывный процесс, который должен быть интегрирован в систему медицинской помощи.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Центрировано на пациенте.  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информацию, обучение «самопомощи» и психологическую поддержку, относящиеся к заболеванию и предписанному лечению.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целями являются также помощь пациентам и их семьям в лучшей кооперации с медицинскими работниками и улучшение качества жизни.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659BCA-8031-EEB9-4F02-FAFA73C5B399}"/>
              </a:ext>
            </a:extLst>
          </p:cNvPr>
          <p:cNvSpPr txBox="1"/>
          <p:nvPr/>
        </p:nvSpPr>
        <p:spPr>
          <a:xfrm>
            <a:off x="507879" y="406243"/>
            <a:ext cx="10801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проводит в школе здоровья терапевтическое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9498531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опросы для закрепления материала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2674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37" y="365125"/>
            <a:ext cx="10971663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котором встречается симптоматический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60779" y="23032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Болезнь и синдром Иценко-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Кушинга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Хронический гепатит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Хронические пиелонефрит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2105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37" y="365125"/>
            <a:ext cx="10971663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котором встречается симптоматический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60779" y="23032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Болезнь и синдром Иценко-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Кушинга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Хронический гепатит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Хронические пиелонефрит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744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факторы риска сахарного диабета 2 -го типа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83609" y="22623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ожирение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наличие антител 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клеткам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молодой возраст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18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229" t="15430" r="3318" b="3746"/>
          <a:stretch/>
        </p:blipFill>
        <p:spPr>
          <a:xfrm>
            <a:off x="560832" y="463297"/>
            <a:ext cx="10753344" cy="601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981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факторы риска сахарного диабета 2 -го типа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83609" y="22623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ожирение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наличие антител 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островковым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клеткам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молодой возраст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6630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70" y="4606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из гормонов стимулирует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липогенез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29018" y="20303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адреналин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соматотропный гормон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инсулин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6926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370" y="4606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из гормонов стимулирует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липогенез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29018" y="20303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адреналин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соматотропный гормон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867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активным стимулятором секреции инсулина является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глюкоза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лактоза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фруктоза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954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активным стимулятором секреции инсулина является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глюкоза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лактоза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фруктоза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063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гипогликемия?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повышение сахара в крови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пониженная чувствительность к инсулину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понижение сахара в крови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798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гипогликемия?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повышение сахара в крови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пониженная чувствительность к инсулину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понижение сахара в крови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28984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есть много сладкого можно заболеть сахарным диабетом?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20576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нет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8290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есть много сладкого можно заболеть сахарным диабетом?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20576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нет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9027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гипергликемия?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повышение сахара в крови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понижение сахара в крови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074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670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719" y="1433592"/>
            <a:ext cx="10515600" cy="346387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ru-RU" sz="5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Этиологическая классификация: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1.Сахарный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1-го типа или </a:t>
            </a:r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«юношеский диабет»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однако заболеть могут </a:t>
            </a:r>
            <a:r>
              <a:rPr lang="ru-RU" sz="9600"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возраста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характеризуется абсолютным дефицитом инсулина, то есть его не хватает для выполнения своей функции. </a:t>
            </a: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2.Сахарный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2-го типа (дефект секреции инсулина на фоне </a:t>
            </a:r>
            <a:r>
              <a:rPr lang="ru-RU" sz="9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инсулинорезистентности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3.Гестационный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 — патологическое </a:t>
            </a:r>
            <a:r>
              <a:rPr lang="ru-RU" sz="960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состояние, </a:t>
            </a: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характеризующеес гипергликемией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возникающей на фоне беременности у некоторых женщин </a:t>
            </a:r>
            <a:r>
              <a:rPr lang="ru-RU" sz="9600">
                <a:latin typeface="Times New Roman" panose="02020603050405020304" pitchFamily="18" charset="0"/>
                <a:cs typeface="Times New Roman" panose="02020603050405020304" pitchFamily="18" charset="0"/>
              </a:rPr>
              <a:t>и обычно спонтанно исчезающее после </a:t>
            </a: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родов.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457200" algn="just">
              <a:lnSpc>
                <a:spcPct val="170000"/>
              </a:lnSpc>
              <a:buAutoNum type="arabicPeriod"/>
            </a:pP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гипергликемия?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повышение сахара в крови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понижение сахара в крови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60040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уровня глюкозы в крови у здорового человека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1.2-3.3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4.5-5.5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11-13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6233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уровня глюкозы в крови у здорового человека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1.2-3.3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4.5-5.5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11-13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9617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сахарном диабете в анализе мочи отмечается: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бактеририя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фосфатурия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 протеинурия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5639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сахарном диабете в анализе мочи отмечается: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бактеририя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фосфатурия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 протеинурия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20364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ли СД наследственным заболеванием?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да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 нет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3910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ли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наследственным заболеванием?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да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 нет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955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анализ подтверждает наличие сахарного диабета 2 типа у пациента?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ультразвуковое исследование поджелудочной железы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глюкозтоллерантный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 общий анализ мочи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25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анализ подтверждает наличие сахарного диабета 2 типа у пациента?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ультразвуковое исследование поджелудочной железы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глюкозтоллерантный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 общий анализ мочи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23636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гипергликемии характерно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полиурия, полидипсия, полифагия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анурия, протеинурия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лихорадка, артериальная гипертензия,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брадипноэ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0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850"/>
            <a:ext cx="10515600" cy="842573"/>
          </a:xfrm>
        </p:spPr>
        <p:txBody>
          <a:bodyPr>
            <a:normAutofit/>
          </a:bodyPr>
          <a:lstStyle/>
          <a:p>
            <a:pPr marL="0" indent="0" algn="ctr"/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ипы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 сахарного 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диабета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2423"/>
            <a:ext cx="10515600" cy="5124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Выделяют 4 клинических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типа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ахарный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диабет 1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ахарный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диабет 2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диабет 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беременных).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типы (при генетических дефектах, эндокринопатиях, инфекциях, болезнях поджелудочной железы и др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514350" indent="-514350"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Нарушенная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 к глюкозе (НТГ) </a:t>
            </a:r>
          </a:p>
          <a:p>
            <a:pPr marL="514350" indent="-514350">
              <a:buFont typeface="+mj-lt"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247wallst.com/wp-content/uploads/2019/01/gettyimages-100751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8" y="4215985"/>
            <a:ext cx="3487886" cy="196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ferment-s6.com/blog/wp-content/uploads/2017/11/diabetes-cure-article-1140x7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://semeinie-cennosti.ru/images/SC/uslugi/diabet/uhod-za-bolnym-diabetom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94" y="4215985"/>
            <a:ext cx="2984152" cy="19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bubblemom.ru/wp-content/uploads/2019/09/screen-shot-2019-01-07-at-9.28.45-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819" y="4215985"/>
            <a:ext cx="2994025" cy="19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8939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гипергликемии характерно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полиурия, полидипсия, полифагия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анурия, протеинурия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лихорадка, артериальная гипертензия,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брадипноэ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5010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прибор для измерения уровня глюкозы в крови?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тонометр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пикфлоуметр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5031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прибор для измерения уровня глюкозы в крови?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тонометр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пикфлоуметр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глюкометр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90473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заниматься спортом при сахарном диабете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да, умеренная нагрузка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нет, никакой физической нагрузки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да, активный спорт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7340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заниматься спортом при сахарном диабете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да, умеренная нагрузка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нет, никакой физической нагрузки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да, активный спорт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5227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больница (147 фото) ."/>
          <p:cNvPicPr>
            <a:picLocks noChangeAspect="1" noChangeArrowheads="1"/>
          </p:cNvPicPr>
          <p:nvPr/>
        </p:nvPicPr>
        <p:blipFill>
          <a:blip r:embed="rId2" cstate="print"/>
          <a:srcRect r="8148"/>
          <a:stretch>
            <a:fillRect/>
          </a:stretch>
        </p:blipFill>
        <p:spPr bwMode="auto">
          <a:xfrm>
            <a:off x="0" y="0"/>
            <a:ext cx="1229868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14416" y="3198614"/>
            <a:ext cx="5861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6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8043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типы </a:t>
            </a:r>
            <a:r>
              <a:rPr lang="ru-RU" alt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" y="152400"/>
            <a:ext cx="33369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9204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52400" y="152400"/>
            <a:ext cx="33369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9204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33952" y="1108464"/>
            <a:ext cx="8601559" cy="52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fontAlgn="b">
              <a:lnSpc>
                <a:spcPct val="150000"/>
              </a:lnSpc>
              <a:buNone/>
            </a:pP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енетические дефекты </a:t>
            </a: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β-клеток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 Лангерганса.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енетические дефекты в действии инсулина.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Нарушение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кзокринной функции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поджелудочной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железы.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ндокринопатии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Диабет, индуцированный лекарствами.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Диабет, индуцированный инфекциями.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7. Необычные </a:t>
            </a:r>
            <a:r>
              <a:rPr kumimoji="0" lang="ru-RU" altLang="ru-RU" sz="2400" b="0" i="0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иммуноопосредованного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диабета.</a:t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8. Генетические синдромы, сочетающиеся с сахарным диабетом.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s://avatars.mds.yandex.net/i?id=2b2d4e8c88288dd6b79d2e54817204137dd14457-10150478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912" y="1046252"/>
            <a:ext cx="2002594" cy="167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77392" y="2824380"/>
            <a:ext cx="2503902" cy="19659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7392" y="4949189"/>
            <a:ext cx="2173635" cy="16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56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36823" cy="63719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54" y="1090245"/>
            <a:ext cx="11491545" cy="4304201"/>
          </a:xfrm>
        </p:spPr>
        <p:txBody>
          <a:bodyPr>
            <a:normAutofit/>
          </a:bodyPr>
          <a:lstStyle/>
          <a:p>
            <a:pPr marL="457200" lvl="1" indent="0" algn="just">
              <a:lnSpc>
                <a:spcPct val="16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Са́харный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группа эндокринных заболеваний, связанных с нарушением усвоения глюкозы вследствие абсолютной или относительной (нарушение взаимодействия с клетками-мишенями) недостаточности гормона инсулина. Заболевание характеризуется хроническим течением, а также нарушением всех видов обмена веществ: углеводного, жирового, белкового, минерального и водно-солевого.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4899" y="4830789"/>
            <a:ext cx="2598959" cy="1608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90" y="4547545"/>
            <a:ext cx="1976872" cy="1976872"/>
          </a:xfrm>
          <a:prstGeom prst="rect">
            <a:avLst/>
          </a:prstGeom>
        </p:spPr>
      </p:pic>
      <p:pic>
        <p:nvPicPr>
          <p:cNvPr id="6" name="Picture 5" descr="saharnyj_diabet_1016329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375" y="4490517"/>
            <a:ext cx="4660561" cy="209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8275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7" descr="slide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1" y="116238"/>
            <a:ext cx="11233151" cy="666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43E213-E7E0-420B-91E7-6C686268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32" y="207264"/>
            <a:ext cx="5501899" cy="109459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развития сахарного диабета 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3F0D883-92B3-4220-888A-46B51B54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2336" y="1731265"/>
            <a:ext cx="5181600" cy="4230624"/>
          </a:xfrm>
        </p:spPr>
        <p:txBody>
          <a:bodyPr>
            <a:normAutofit/>
          </a:bodyPr>
          <a:lstStyle/>
          <a:p>
            <a:pPr indent="-342900">
              <a:lnSpc>
                <a:spcPct val="100000"/>
              </a:lnSpc>
              <a:spcBef>
                <a:spcPts val="0"/>
              </a:spcBef>
            </a:pPr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Сахарный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1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</a:pP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инсулинозависимый)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00000"/>
              </a:lnSpc>
              <a:spcBef>
                <a:spcPts val="0"/>
              </a:spcBef>
            </a:pPr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</a:pPr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>
              <a:lnSpc>
                <a:spcPct val="100000"/>
              </a:lnSpc>
              <a:spcBef>
                <a:spcPts val="0"/>
              </a:spcBef>
            </a:pP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2 типа</a:t>
            </a:r>
          </a:p>
          <a:p>
            <a:pPr indent="-342900">
              <a:lnSpc>
                <a:spcPct val="100000"/>
              </a:lnSpc>
              <a:spcBef>
                <a:spcPts val="0"/>
              </a:spcBef>
            </a:pP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инсулиннезависимый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09254F9-F77C-4B16-9CD7-787B334DD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6658" y="259809"/>
            <a:ext cx="6645880" cy="6494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7462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32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Характеристика сахарного диабета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3200" b="1"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8810"/>
            <a:ext cx="6976872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 smtClean="0"/>
              <a:t>	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1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(инсулинозависимый)—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 заболевание, в основе которого лежит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работы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β-клеток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Лангерганса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поджелудочной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аутоиммунной реакции и наследственной предрасположенности, приводящее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абсолютной инсулиновой недостаточности и развитию хронической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гипергликемии (повышению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глюкозы в крови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Чаще болеют дети и люди молодого возраста.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classicalhypnosis.ru/wp-content/uploads/2020/12/567900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27" y="1364250"/>
            <a:ext cx="3119297" cy="20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56690" y="3512531"/>
            <a:ext cx="1889006" cy="3126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52571" y="3485802"/>
            <a:ext cx="1327638" cy="33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57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379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Характеристика сахарного диабета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3200" b="1"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979" y="1340697"/>
            <a:ext cx="11266310" cy="4484159"/>
          </a:xfrm>
        </p:spPr>
        <p:txBody>
          <a:bodyPr>
            <a:normAutofit/>
          </a:bodyPr>
          <a:lstStyle/>
          <a:p>
            <a:pPr marL="457200" lvl="1" indent="0" algn="just">
              <a:lnSpc>
                <a:spcPct val="150000"/>
              </a:lnSpc>
              <a:spcBef>
                <a:spcPts val="0"/>
              </a:spcBef>
              <a:buSzPct val="75000"/>
              <a:buNone/>
            </a:pPr>
            <a:r>
              <a:rPr lang="ru-RU" altLang="ru-RU" smtClean="0">
                <a:latin typeface="Times New Roman" panose="02020603050405020304" pitchFamily="18" charset="0"/>
              </a:rPr>
              <a:t>		Сахарный </a:t>
            </a:r>
            <a:r>
              <a:rPr lang="ru-RU" altLang="ru-RU" dirty="0" smtClean="0">
                <a:latin typeface="Times New Roman" panose="02020603050405020304" pitchFamily="18" charset="0"/>
              </a:rPr>
              <a:t>диабет 1-го типа, и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нсулинозависимый </a:t>
            </a:r>
            <a:r>
              <a:rPr lang="ru-RU" altLang="ru-RU" sz="2400" smtClean="0">
                <a:latin typeface="Times New Roman" panose="02020603050405020304" pitchFamily="18" charset="0"/>
              </a:rPr>
              <a:t>сахарный диабет (диабет молодых).Чаще всего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возникает в возрасте до </a:t>
            </a:r>
            <a:r>
              <a:rPr lang="ru-RU" altLang="ru-RU" sz="2400" smtClean="0">
                <a:latin typeface="Times New Roman" panose="02020603050405020304" pitchFamily="18" charset="0"/>
              </a:rPr>
              <a:t>30 лет. Течение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болезни довольно тяжелое и требует </a:t>
            </a:r>
            <a:r>
              <a:rPr lang="ru-RU" altLang="ru-RU" sz="2400" smtClean="0">
                <a:latin typeface="Times New Roman" panose="02020603050405020304" pitchFamily="18" charset="0"/>
              </a:rPr>
              <a:t>лечения инсулином.</a:t>
            </a:r>
            <a:endParaRPr lang="ru-RU" altLang="ru-RU" sz="2400" dirty="0" smtClean="0">
              <a:latin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ct val="75000"/>
              <a:buNone/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2400" smtClean="0">
                <a:latin typeface="Times New Roman" panose="02020603050405020304" pitchFamily="18" charset="0"/>
              </a:rPr>
              <a:t>		Причина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: выработка </a:t>
            </a:r>
            <a:r>
              <a:rPr lang="ru-RU" altLang="ru-RU" sz="2400" smtClean="0">
                <a:latin typeface="Times New Roman" panose="02020603050405020304" pitchFamily="18" charset="0"/>
              </a:rPr>
              <a:t>организмом антител,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которые </a:t>
            </a:r>
            <a:r>
              <a:rPr lang="ru-RU" altLang="ru-RU" sz="2400" smtClean="0">
                <a:latin typeface="Times New Roman" panose="02020603050405020304" pitchFamily="18" charset="0"/>
              </a:rPr>
              <a:t>уничтожают клетки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SzPct val="75000"/>
              <a:buNone/>
            </a:pPr>
            <a:r>
              <a:rPr lang="ru-RU" altLang="ru-RU" sz="2400">
                <a:latin typeface="Times New Roman" panose="02020603050405020304" pitchFamily="18" charset="0"/>
              </a:rPr>
              <a:t> </a:t>
            </a:r>
            <a:r>
              <a:rPr lang="ru-RU" altLang="ru-RU" sz="2400" smtClean="0">
                <a:latin typeface="Times New Roman" panose="02020603050405020304" pitchFamily="18" charset="0"/>
              </a:rPr>
              <a:t>     поджелудочной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железы, вырабатывающие инсулин.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2058" name="Picture 10" descr="https://diabetsunveseliba.lv/wp-content/uploads/2018/10/Rudens_2018_Pulss_R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29" y="4633800"/>
            <a:ext cx="4481226" cy="157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3.bp.blogspot.com/-PhruFnFHG6k/VpEEgT7xU0I/AAAAAAAAASo/Ss78mCClNKQ/s1600/%25D0%25B8%25D0%25BD%25D1%2581%25D1%2583%25D0%25BB%25D0%25B8%25D0%25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83" y="4588080"/>
            <a:ext cx="2693554" cy="14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8" descr="https://top-fon.com/uploads/posts/2023-01/1674783319_top-fon-com-p-sakharnii-diabet-fon-dlya-prezentatsii-5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718" y="4588080"/>
            <a:ext cx="3215009" cy="166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48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009"/>
            <a:ext cx="10515600" cy="694943"/>
          </a:xfrm>
        </p:spPr>
        <p:txBody>
          <a:bodyPr>
            <a:normAutofit/>
          </a:bodyPr>
          <a:lstStyle/>
          <a:p>
            <a:pPr algn="ctr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Характеристика сахарного диабета 2 типа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22960"/>
            <a:ext cx="10515600" cy="535400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	Сахарный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диабет</a:t>
            </a:r>
            <a:r>
              <a:rPr lang="ru-RU" b="1" i="1">
                <a:latin typeface="Times New Roman" pitchFamily="18" charset="0"/>
                <a:cs typeface="Times New Roman" pitchFamily="18" charset="0"/>
              </a:rPr>
              <a:t> 2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типа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связывают с преимущественной резистент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­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ностью к инсулину.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(Дефект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секреции инсулина на фоне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инсулинорезистентности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https://aptstore.ru/upload/iblock/bd7/bd7bad3d2525e39c64cfd0c218637bd6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730372"/>
            <a:ext cx="5264658" cy="3716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50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8687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Характеристика сахарного диабета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200" b="1"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890016"/>
            <a:ext cx="10545218" cy="46000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Диабет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2-го типа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инсулинонезависимый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тип заболевания обусловлен потерей тканями чувствительности к инсулину. При диабете 2-го типа содержание инсулина в крови может быть любым – нормальным, пониженным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повышенным, 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перестают на него реагировать и концентрация глюкозы в крови растет.</a:t>
            </a:r>
          </a:p>
        </p:txBody>
      </p:sp>
      <p:pic>
        <p:nvPicPr>
          <p:cNvPr id="6" name="Picture 6" descr="https://www.amokb.ru/wp-content/uploads/2020/08/e5d9b9a11d615e7e9f5258cb74826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59" y="3802036"/>
            <a:ext cx="8539565" cy="28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27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770" y="427147"/>
            <a:ext cx="10515600" cy="4384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Характеристика сахарного диабета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3200" b="1">
                <a:latin typeface="Times New Roman" pitchFamily="18" charset="0"/>
                <a:cs typeface="Times New Roman" pitchFamily="18" charset="0"/>
              </a:rPr>
              <a:t>типа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568" y="1353312"/>
            <a:ext cx="7498080" cy="4911452"/>
          </a:xfrm>
        </p:spPr>
        <p:txBody>
          <a:bodyPr>
            <a:noAutofit/>
          </a:bodyPr>
          <a:lstStyle/>
          <a:p>
            <a:pPr marL="457200" lvl="1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2-го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инсулинонезависимый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пожилых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диабет тучных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Возникает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40 лет, чаще всего на фоне избыточной массы тела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Причина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при избыточной массе тела клетки периферических тканей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теряют чувствительность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инсулину.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avatars.mds.yandex.net/i?id=d54d3741c0679b468f82144ce20e66f1aaae868d-8322579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323" y="4076054"/>
            <a:ext cx="3255069" cy="204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7222" y="1050075"/>
            <a:ext cx="2384778" cy="2384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28053" y="1232148"/>
            <a:ext cx="2220527" cy="22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4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43E213-E7E0-420B-91E7-6C686268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713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диабет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3F0D883-92B3-4220-888A-46B51B54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611" y="737118"/>
            <a:ext cx="11868539" cy="6027575"/>
          </a:xfrm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диабет (возникает во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беременности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151AEF3-12F8-4A7D-9EBD-1310AA5028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4080" y="1573078"/>
            <a:ext cx="9753600" cy="4644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9932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6430"/>
            <a:ext cx="10515600" cy="7544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диабет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7905"/>
            <a:ext cx="10515600" cy="53090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сахарный диабет 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гестационный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распространённое осложнение беременности, при котором у женщины, вынашивающей ребёнка, значительно повышается уровень глюкозы (сахара) в крови, развивается гипергликемия. Как правило, гипергликемию впервые выявляют во втором триместре беременности, при этом у женщины нет сахарного диабета в анамнезе. </a:t>
            </a:r>
          </a:p>
        </p:txBody>
      </p:sp>
      <p:pic>
        <p:nvPicPr>
          <p:cNvPr id="9218" name="Picture 2" descr="https://www.proaist.ru/upload/iblock/3b5/3b5d6b2eb976f1227436e3b48d5b0c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0" y="4425954"/>
            <a:ext cx="3111404" cy="20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ail.rosmedicinfo.ru/uploads/posts/2023-07/1688185293_saharnyj-diabet-po-utverzhdennym-klinicheskim-rekomendacij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8" y="4506204"/>
            <a:ext cx="3447682" cy="203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kakrodit.ru/wp-content/uploads/2018/06/GestationalDiabetes-e1528442863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45" y="4464359"/>
            <a:ext cx="3130303" cy="208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3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статистического риска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546" y="1069487"/>
            <a:ext cx="9762158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Лица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нормальной толерантностью к глюкозе, но со значительно повышенным риском развития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а) предшествовавшее нарушение толерантности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глюкозе;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б) потенциальное нарушение толерантности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глюкозе.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Это лица, у которых в прошлом была нарушена толерантность к глюкозе в период различных заболеваний, нервно-эмоциональных перенапряжений, родственники больных сахарным диабетом.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0393" y="4597778"/>
            <a:ext cx="1663879" cy="19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7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43E213-E7E0-420B-91E7-6C686268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38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3F0D883-92B3-4220-888A-46B51B546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611" y="737118"/>
            <a:ext cx="11868539" cy="602757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 данным Всемирной организации здравоохранения, каждые 10 секунд во всем мире от сахарного диабета умирает 1 человек, что означает, что ежегодно умирает около 4 миллионов человек – больше, чем от синдрома приобретенного иммунодефицита и гепатита.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5F58A25-54E7-4CF5-8B5A-12C38315F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367" b="6000"/>
          <a:stretch/>
        </p:blipFill>
        <p:spPr>
          <a:xfrm>
            <a:off x="3584448" y="2736991"/>
            <a:ext cx="5136463" cy="3653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1513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06316" y="-98015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60000"/>
              </a:lnSpc>
            </a:pP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Нарушенная толерантность к глюкозе (НТГ)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2480" y="1011936"/>
            <a:ext cx="10561320" cy="516502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 сахарного диабета, 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латентной форме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преддиабета,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глюкоза 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крови остаётся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норме 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утренние часы и не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изменения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сахара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моче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Дисфункцию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выявить, только сделав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глюкозотолерантность.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7034" y="4507633"/>
            <a:ext cx="3322027" cy="1564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6767" y="4705135"/>
            <a:ext cx="2570286" cy="13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074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579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Течение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52" y="1024129"/>
            <a:ext cx="8058912" cy="570814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/>
              <a:t>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Лёгкое течение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Легкая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 степень) форма болезни характеризуется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невысоким уровнем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гликемии, которая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превышает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 натощак, когда нет больших колебаний содержания глюкозы в крови на протяжении суток, незначительная суточная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 следов до 20 г/л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компенсации поддерживается с помощью диетотерапии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легкой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у больного сахарным диабетом могут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диагностироваться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ангионейропатии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доклинической и функциональной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стадий.</a:t>
            </a:r>
          </a:p>
        </p:txBody>
      </p:sp>
      <p:pic>
        <p:nvPicPr>
          <p:cNvPr id="5126" name="Picture 6" descr="https://gp195.ru/wp-content/uploads/glikemija-chtk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740" y="2646529"/>
            <a:ext cx="3135630" cy="23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432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70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86" y="914401"/>
            <a:ext cx="10724828" cy="485775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средней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тяжести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гликемия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натощак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повышается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ммоль/л.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олебания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гликемии на протяжении суток, суточная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обычно не превышает 40 г/л, эпизодически развивается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кетоз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кетоацидоз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Компенсация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диабета достигается диетой и приемом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сахароснижающих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пероральных средств или введением инсулина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дозе, которая не превышает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сутки. У этих больных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выявляться диабетические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ангионейропатии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различной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функциональных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стадий.</a:t>
            </a:r>
          </a:p>
        </p:txBody>
      </p:sp>
      <p:pic>
        <p:nvPicPr>
          <p:cNvPr id="6" name="Picture 4" descr="https://bormentaldoctor.ru/wp-content/uploads/2019/11/shutterstock_241069687-2-1024x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215" y="4827722"/>
            <a:ext cx="4508728" cy="18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15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49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12" y="1194817"/>
            <a:ext cx="8019287" cy="392737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just">
              <a:lnSpc>
                <a:spcPct val="170000"/>
              </a:lnSpc>
              <a:buNone/>
            </a:pPr>
            <a:r>
              <a:rPr lang="ru-RU" dirty="0" smtClean="0"/>
              <a:t>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Тяжелая 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степень) форма диабета </a:t>
            </a:r>
            <a:endParaRPr lang="ru-RU" sz="9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высоким уровнем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гликемии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(натощак свыше 14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/л), значительными колебаниями содержания глюкозы в крови на протяжении суток, высоким уровнем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глюкозурии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свыше </a:t>
            </a:r>
            <a:r>
              <a:rPr lang="ru-RU" sz="9600">
                <a:latin typeface="Times New Roman" panose="02020603050405020304" pitchFamily="18" charset="0"/>
                <a:cs typeface="Times New Roman" panose="02020603050405020304" pitchFamily="18" charset="0"/>
              </a:rPr>
              <a:t>40-50 </a:t>
            </a: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г/л.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9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Больные нуждаются в постоянной инсулинотерапии в дозе 60 ОД и больше, у них выявляются различные диабетические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ангионейропатии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avatars.mds.yandex.net/i?id=8fa2c566c9c114c226bfb71e237b9131f03307d4-9065783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772" y="3673872"/>
            <a:ext cx="2827676" cy="21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76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9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531" y="1131033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диабет представляет собой реальную угрозу за счет ранней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инвалидизации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высокой смертности от сосудистых катастроф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факты: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инсульта при диабете повышен в 4 раза.</a:t>
            </a:r>
          </a:p>
          <a:p>
            <a:pPr marL="457200" indent="-45720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развития инфаркта при диабете повышен на 300%, заболеваний сердца – в 4 раза.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8917" y="4337246"/>
            <a:ext cx="2402351" cy="2202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332" y="4710625"/>
            <a:ext cx="2586690" cy="1828871"/>
          </a:xfrm>
          <a:prstGeom prst="rect">
            <a:avLst/>
          </a:prstGeom>
        </p:spPr>
      </p:pic>
      <p:pic>
        <p:nvPicPr>
          <p:cNvPr id="1027" name="Picture 3" descr="C:\Users\Маргоша\Downloads\Videos\Desktop\Без названия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292" y="4404480"/>
            <a:ext cx="2719630" cy="19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гоша\Downloads\Videos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736" y="463657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244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85" y="-744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753" y="107790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развития почечной недостаточности повышена в 4 раза.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4.Сахарный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диабет – основная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атравматическая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ампутаций нижних конечностей. Каждые 30 секунд 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мире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производится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ампутация нижних конечностей вследствие диабета.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8366" y="4542227"/>
            <a:ext cx="1823634" cy="2130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25420" y="2749017"/>
            <a:ext cx="2873687" cy="1801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0660" y="4910419"/>
            <a:ext cx="1434848" cy="1938984"/>
          </a:xfrm>
          <a:prstGeom prst="rect">
            <a:avLst/>
          </a:prstGeom>
        </p:spPr>
      </p:pic>
      <p:pic>
        <p:nvPicPr>
          <p:cNvPr id="2050" name="Picture 2" descr="C:\Users\Маргоша\Downloads\Videos\Desktop\Без названия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47" y="1774557"/>
            <a:ext cx="2657475" cy="18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09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 факторы риска сахарного диабета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3392" y="1412776"/>
            <a:ext cx="10972800" cy="4525963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Основная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инсулинонезависимого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– это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инсулинорезистентность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(утрата реакции клеток на инсулин), обусловленная рядом факторов внешней среды и генетическими факторами, протекающая на фоне дисфункции β-клеток. </a:t>
            </a:r>
          </a:p>
          <a:p>
            <a:endParaRPr lang="ru-RU" dirty="0"/>
          </a:p>
        </p:txBody>
      </p:sp>
      <p:pic>
        <p:nvPicPr>
          <p:cNvPr id="1027" name="Picture 3" descr="C:\Users\User\Desktop\Инсул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03" y="3937158"/>
            <a:ext cx="5480016" cy="24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30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Факторы риска сахарного диабета 2 типа</a:t>
            </a:r>
            <a:r>
              <a:rPr lang="ru-RU" sz="3200">
                <a:latin typeface="Times New Roman" pitchFamily="18" charset="0"/>
              </a:rPr>
              <a:t> 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1" y="1268413"/>
            <a:ext cx="109728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    	Генетические нарушения. </a:t>
            </a:r>
            <a:r>
              <a:rPr lang="ru-RU" sz="2400" smtClean="0">
                <a:latin typeface="Times New Roman" pitchFamily="18" charset="0"/>
              </a:rPr>
              <a:t>Некоторые мутации в генах влияют на чувствительность тканей к глюкозе, изменяют работу поджелудочной 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ru-RU" sz="2400" b="1" smtClean="0">
                <a:latin typeface="Times New Roman" pitchFamily="18" charset="0"/>
              </a:rPr>
              <a:t>	Хронический воспалительный процесс. </a:t>
            </a:r>
            <a:r>
              <a:rPr lang="ru-RU" sz="2400" smtClean="0">
                <a:latin typeface="Times New Roman" pitchFamily="18" charset="0"/>
              </a:rPr>
              <a:t>Заболевания, которые расстраивают работу поджелудочной железы, например муковисцидоз или панкреатит, могут привести к постепенному «отключению» органа и снижению выработки инсулина.</a:t>
            </a:r>
            <a:endParaRPr lang="ru-RU" sz="2400" b="1" smtClean="0">
              <a:latin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ru-RU" sz="240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ru-RU" sz="2400" smtClean="0">
              <a:latin typeface="Times New Roman" pitchFamily="18" charset="0"/>
            </a:endParaRPr>
          </a:p>
        </p:txBody>
      </p:sp>
      <p:pic>
        <p:nvPicPr>
          <p:cNvPr id="19459" name="Picture 4" descr="image_3723624-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782" y="4200040"/>
            <a:ext cx="4794825" cy="247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18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>
                <a:latin typeface="Times New Roman" pitchFamily="18" charset="0"/>
              </a:rPr>
              <a:t>Факторы риска сахарного диабета 2 типа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1" y="1600201"/>
            <a:ext cx="8174567" cy="4525963"/>
          </a:xfrm>
        </p:spPr>
        <p:txBody>
          <a:bodyPr>
            <a:normAutofit fontScale="85000" lnSpcReduction="10000"/>
          </a:bodyPr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	Ожирение. </a:t>
            </a:r>
            <a:r>
              <a:rPr lang="ru-RU" sz="2400" smtClean="0">
                <a:latin typeface="Times New Roman" pitchFamily="18" charset="0"/>
              </a:rPr>
              <a:t>При ожирении площадь тканей, в том числе и клеток, увеличивается. Рецепторов при этом больше не становится, их способность поглощать глюкозу также не меняется. В результате клетки не успевают переработать всю глюкозу.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ru-RU" sz="2400" b="1" smtClean="0">
                <a:latin typeface="Times New Roman" pitchFamily="18" charset="0"/>
              </a:rPr>
              <a:t>	Гиподинамия.</a:t>
            </a:r>
            <a:r>
              <a:rPr lang="ru-RU" sz="2400" smtClean="0">
                <a:latin typeface="Times New Roman" pitchFamily="18" charset="0"/>
              </a:rPr>
              <a:t> Дело в том, что во время выполнения упражнений организм активно расщепляет глюкозу для получения энергии.  Если человек ведёт малоподвижный образ жизни, то глюкоза расщепляется медленнее, а клетки могут стать менее чувствительными к инсулину.</a:t>
            </a:r>
          </a:p>
        </p:txBody>
      </p:sp>
      <p:pic>
        <p:nvPicPr>
          <p:cNvPr id="21507" name="Picture 7" descr="1645045763_6-fikiwiki-com-p-kartinki-ozhirenie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6428" y="1770008"/>
            <a:ext cx="2832100" cy="173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d0b3d0b8d0bfd0bed0b4d0b8d0bdd0b0d0bcd0b8d18f-d0bfd180d0b8d187d0b8d0bdd18b-d0b8-d0bbd0b5d187d0b5d0bdd0b8d0b5-d0bfd0b0d182d0bed0bb_60071c7a56d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5006" y="4339525"/>
            <a:ext cx="2842045" cy="159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2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>
                <a:latin typeface="Times New Roman" pitchFamily="18" charset="0"/>
              </a:rPr>
              <a:t>Факторы риска сахарного диабета 2 типа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2664" y="1387098"/>
            <a:ext cx="10571136" cy="4789865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 typeface="Times New Roman" pitchFamily="18" charset="0"/>
              <a:buNone/>
            </a:pPr>
            <a:r>
              <a:rPr lang="ru-RU" sz="2400" b="1" smtClean="0">
                <a:latin typeface="Times New Roman" pitchFamily="18" charset="0"/>
              </a:rPr>
              <a:t>		Отравление токсическими веществами.</a:t>
            </a:r>
            <a:r>
              <a:rPr lang="ru-RU" sz="2400" smtClean="0">
                <a:latin typeface="Times New Roman" pitchFamily="18" charset="0"/>
              </a:rPr>
              <a:t> Токсины — например, родентициды, которые применяются для уничтожения грызунов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ru-RU" sz="2400" b="1" smtClean="0">
                <a:latin typeface="Times New Roman" pitchFamily="18" charset="0"/>
              </a:rPr>
              <a:t>	Особенности питания. </a:t>
            </a:r>
            <a:r>
              <a:rPr lang="ru-RU" sz="2400" smtClean="0">
                <a:latin typeface="Times New Roman" pitchFamily="18" charset="0"/>
              </a:rPr>
              <a:t>Избыток жиров и простых углеводов в рационе может привести к ожирению и снижению чувствительности клеток к инсулину.</a:t>
            </a:r>
          </a:p>
        </p:txBody>
      </p:sp>
      <p:pic>
        <p:nvPicPr>
          <p:cNvPr id="20483" name="Picture 4" descr="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0" y="4293096"/>
            <a:ext cx="38609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i?r=AzEPZsRbOZEKgBhR0XGMT1Rkcm0B2I55Oa8cflZZXQ2nQa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873" y="4293097"/>
            <a:ext cx="2887795" cy="202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22e9aecdac12a7e1b085def683d37d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4901" y="4293096"/>
            <a:ext cx="268829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42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354408" cy="76029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08" y="1125416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России сахарным диабетом страдают около 5 млн. человек. Сахарный диабет является актуальной медико-социальной проблемой современности, которая по распространенности и заболеваемости имеет все черты эпидемии, охватывающей большинство экономически развитых стран мира.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олеют в любом возрасте как мужчины, так и женщины.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808" y="3928720"/>
            <a:ext cx="1059180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670" y="4218703"/>
            <a:ext cx="2049425" cy="2049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312" y="4153507"/>
            <a:ext cx="2376448" cy="23989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56" y="4218703"/>
            <a:ext cx="2009711" cy="2009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8730"/>
          <a:stretch/>
        </p:blipFill>
        <p:spPr>
          <a:xfrm>
            <a:off x="9187962" y="4178989"/>
            <a:ext cx="2403356" cy="22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46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Факторы риска сахарного диабета 2 типа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	Возраст старше 45 лет</a:t>
            </a:r>
            <a:r>
              <a:rPr lang="ru-RU" sz="2400" smtClean="0">
                <a:latin typeface="Times New Roman" pitchFamily="18" charset="0"/>
              </a:rPr>
              <a:t> также увеличивает риск получить диагноз «сахарный диабет 2-го типа».</a:t>
            </a:r>
          </a:p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ru-RU" sz="2400" b="1" smtClean="0">
                <a:latin typeface="Times New Roman" pitchFamily="18" charset="0"/>
              </a:rPr>
              <a:t>	Наследственность.</a:t>
            </a:r>
            <a:r>
              <a:rPr lang="ru-RU" sz="2400" smtClean="0">
                <a:latin typeface="Times New Roman" pitchFamily="18" charset="0"/>
              </a:rPr>
              <a:t> Вероятность заболеть выше, если диабет есть у кровных родственников. Так, исследования показали, что сахарный диабет 2-го типа у отца или матери увеличивает риск развития диабета у детей в три раза. </a:t>
            </a:r>
          </a:p>
          <a:p>
            <a:pPr eaLnBrk="1" hangingPunct="1"/>
            <a:endParaRPr lang="ru-RU" sz="2800" smtClean="0">
              <a:latin typeface="Times New Roman" pitchFamily="18" charset="0"/>
            </a:endParaRPr>
          </a:p>
        </p:txBody>
      </p:sp>
      <p:pic>
        <p:nvPicPr>
          <p:cNvPr id="22531" name="Picture 5" descr="uhod-za-bolnym-diabetom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2176" y="4810676"/>
            <a:ext cx="4035409" cy="18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76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503695" y="365125"/>
            <a:ext cx="10850105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Другие вероятные факторы риска сахарного </a:t>
            </a:r>
            <a:r>
              <a:rPr lang="ru-RU" sz="3200" b="1" smtClean="0">
                <a:latin typeface="Times New Roman" pitchFamily="18" charset="0"/>
              </a:rPr>
              <a:t>диабета</a:t>
            </a:r>
            <a:br>
              <a:rPr lang="ru-RU" sz="3200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 </a:t>
            </a:r>
            <a:r>
              <a:rPr lang="ru-RU" sz="3200" b="1">
                <a:latin typeface="Times New Roman" pitchFamily="18" charset="0"/>
              </a:rPr>
              <a:t>2-го типа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8712" y="1825625"/>
            <a:ext cx="11413508" cy="435133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400" smtClean="0">
                <a:latin typeface="Times New Roman" pitchFamily="18" charset="0"/>
              </a:rPr>
              <a:t>	  Преддиабет</a:t>
            </a:r>
            <a:r>
              <a:rPr lang="ru-RU" sz="2400">
                <a:latin typeface="Times New Roman" pitchFamily="18" charset="0"/>
              </a:rPr>
              <a:t> — состояние, при котором уровень глюкозы в крови долго находится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находится на верхней границе нормы. О преддиабете говорят, если анализ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показывает значения от 5,6 до 6,9 ммоль/л.</a:t>
            </a:r>
          </a:p>
          <a:p>
            <a:pPr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   Возраст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старше 45 лет.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     Сахарный диабет во время беременности (гестационный диабет).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     Рождение ребёнка весом более 4 кг.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     Депрессия.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     Стресс.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     Сердечно-сосудистые заболевания.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   Артериальная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гипертензия.</a:t>
            </a:r>
          </a:p>
          <a:p>
            <a:pPr marL="0" indent="0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   Высокий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уровень «плохого» холестерина высокой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плотности</a:t>
            </a:r>
          </a:p>
          <a:p>
            <a:pPr marL="0" indent="0">
              <a:buNone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(более 0,9 ммоль/л) и триглицеридов (более 2,82 ммоль/л).</a:t>
            </a:r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</p:txBody>
      </p:sp>
      <p:pic>
        <p:nvPicPr>
          <p:cNvPr id="23555" name="Picture 5" descr="diabetegestation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7108" y="3893737"/>
            <a:ext cx="2145815" cy="117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https://psiola-center.ru/wp-content/uploads/0/1/a/01a8759f8ffdee2fb7f94901317d0c9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7035" y="3875427"/>
            <a:ext cx="2092927" cy="122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s://www.factroom.ru/wp-content/uploads/2017/08/Depositphotos_1607848_l-2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37108" y="2237297"/>
            <a:ext cx="2145815" cy="137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logos44.ru/wp-content/uploads/2023/03/kak-kurenie-vyzyvaet-bolezni-serdca.j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35760" y="5373933"/>
            <a:ext cx="1948509" cy="132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735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smtClean="0">
                <a:latin typeface="Times New Roman" pitchFamily="18" charset="0"/>
              </a:rPr>
              <a:t>Развитие заболевания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64431"/>
            <a:ext cx="9677400" cy="4351338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  	Патология может долго развиваться практически без симптомов, поэтому иногда человек даже не замечает, что что-то пошло не так. Однако в это время в сосудах происходят необратимые изменения: глюкоза накапливается в них и оказывает токсический эффект. В результате страдают не только сосуды, но и внутренние органы, головной мозг, нервная система. </a:t>
            </a:r>
          </a:p>
        </p:txBody>
      </p:sp>
      <p:pic>
        <p:nvPicPr>
          <p:cNvPr id="18435" name="Picture 4" descr="bd7bad3d2525e39c64cfd0c218637bd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7467" y="4095750"/>
            <a:ext cx="447780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20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itchFamily="18" charset="0"/>
              </a:rPr>
              <a:t>          Механизм развития </a:t>
            </a:r>
            <a:r>
              <a:rPr lang="ru-RU" sz="3200" b="1">
                <a:latin typeface="Times New Roman" pitchFamily="18" charset="0"/>
              </a:rPr>
              <a:t>сахарного диабета </a:t>
            </a:r>
            <a:r>
              <a:rPr lang="ru-RU" sz="3200" b="1" smtClean="0">
                <a:latin typeface="Times New Roman" pitchFamily="18" charset="0"/>
              </a:rPr>
              <a:t>2 </a:t>
            </a:r>
            <a:r>
              <a:rPr lang="ru-RU" sz="3200" b="1">
                <a:latin typeface="Times New Roman" pitchFamily="18" charset="0"/>
              </a:rPr>
              <a:t>типа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3" y="1412876"/>
            <a:ext cx="10362141" cy="4525963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1800" dirty="0" smtClean="0"/>
              <a:t>      	</a:t>
            </a:r>
            <a:r>
              <a:rPr lang="ru-RU" sz="2400" dirty="0" smtClean="0">
                <a:latin typeface="Times New Roman" pitchFamily="18" charset="0"/>
              </a:rPr>
              <a:t>Сахарный диабет 2-го типа </a:t>
            </a:r>
            <a:r>
              <a:rPr lang="ru-RU" sz="2400" smtClean="0">
                <a:latin typeface="Times New Roman" pitchFamily="18" charset="0"/>
              </a:rPr>
              <a:t>(инсулинонезависимый </a:t>
            </a:r>
            <a:r>
              <a:rPr lang="ru-RU" sz="2400" dirty="0" smtClean="0">
                <a:latin typeface="Times New Roman" pitchFamily="18" charset="0"/>
              </a:rPr>
              <a:t>сахарный диабет, СД 2-го типа)</a:t>
            </a:r>
            <a:r>
              <a:rPr lang="ru-RU" sz="2400" smtClean="0">
                <a:latin typeface="Times New Roman" pitchFamily="18" charset="0"/>
              </a:rPr>
              <a:t> при котором возникает хроническое </a:t>
            </a:r>
            <a:r>
              <a:rPr lang="ru-RU" sz="2400" dirty="0" smtClean="0">
                <a:latin typeface="Times New Roman" pitchFamily="18" charset="0"/>
              </a:rPr>
              <a:t>нарушение метаболизма</a:t>
            </a:r>
            <a:r>
              <a:rPr lang="ru-RU" sz="2400" smtClean="0">
                <a:latin typeface="Times New Roman" pitchFamily="18" charset="0"/>
              </a:rPr>
              <a:t>, характеризуется </a:t>
            </a:r>
            <a:r>
              <a:rPr lang="ru-RU" sz="2400" dirty="0" smtClean="0">
                <a:latin typeface="Times New Roman" pitchFamily="18" charset="0"/>
              </a:rPr>
              <a:t>избытком глюкозы в крови и нечувствительностью клеток к гормону инсулину.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 </a:t>
            </a:r>
            <a:r>
              <a:rPr lang="ru-RU" sz="2400" smtClean="0">
                <a:latin typeface="Times New Roman" pitchFamily="18" charset="0"/>
              </a:rPr>
              <a:t>	Глюкоза </a:t>
            </a:r>
            <a:r>
              <a:rPr lang="ru-RU" sz="2400" dirty="0" smtClean="0">
                <a:latin typeface="Times New Roman" pitchFamily="18" charset="0"/>
              </a:rPr>
              <a:t>и инсулин работают вместе, чтобы обеспечить клетки энергией. Без инсулина глюкоза не может попасть внутрь и использоваться для нужд организма.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 </a:t>
            </a:r>
            <a:r>
              <a:rPr lang="ru-RU" sz="2400" smtClean="0">
                <a:latin typeface="Times New Roman" pitchFamily="18" charset="0"/>
              </a:rPr>
              <a:t>	При </a:t>
            </a:r>
            <a:r>
              <a:rPr lang="ru-RU" sz="2400" dirty="0" smtClean="0">
                <a:latin typeface="Times New Roman" pitchFamily="18" charset="0"/>
              </a:rPr>
              <a:t>сахарном диабете 2-го типа процесс </a:t>
            </a:r>
            <a:r>
              <a:rPr lang="ru-RU" sz="2400" smtClean="0">
                <a:latin typeface="Times New Roman" pitchFamily="18" charset="0"/>
              </a:rPr>
              <a:t>получения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энергии </a:t>
            </a:r>
            <a:r>
              <a:rPr lang="ru-RU" sz="2400" dirty="0" smtClean="0">
                <a:latin typeface="Times New Roman" pitchFamily="18" charset="0"/>
              </a:rPr>
              <a:t>из глюкозы нарушается: клетки перестают </a:t>
            </a:r>
            <a:r>
              <a:rPr lang="ru-RU" sz="2400" smtClean="0">
                <a:latin typeface="Times New Roman" pitchFamily="18" charset="0"/>
              </a:rPr>
              <a:t>реагировать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на</a:t>
            </a:r>
            <a:r>
              <a:rPr lang="ru-RU" sz="2400" dirty="0" smtClean="0">
                <a:latin typeface="Times New Roman" pitchFamily="18" charset="0"/>
              </a:rPr>
              <a:t> инсулин, поэтому глюкоза не может проникнуть внутрь.</a:t>
            </a:r>
          </a:p>
        </p:txBody>
      </p:sp>
      <p:pic>
        <p:nvPicPr>
          <p:cNvPr id="17411" name="Picture 7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2773" y="4410075"/>
            <a:ext cx="3408227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09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/>
          <a:lstStyle/>
          <a:p>
            <a:r>
              <a:rPr lang="ru-RU" sz="3600" b="1">
                <a:latin typeface="Times New Roman" pitchFamily="18" charset="0"/>
              </a:rPr>
              <a:t>Механизм развития сахарного диабета 2 типа</a:t>
            </a:r>
            <a:endParaRPr lang="ru-RU" sz="3600" smtClean="0">
              <a:latin typeface="Times New Roman" pitchFamily="18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8936" y="1201119"/>
            <a:ext cx="9639945" cy="4975844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   	Патология может долго развиваться практически без симптомов, поэтому иногда человек даже не замечает, что что-то пошло не так. 	Однако в это время в сосудах происходят необратимые изменения: глюкоза накапливается в них и оказывает токсический эффект. В результате страдают не только сосуды, но и внутренние органы, головной мозг, нервная система. </a:t>
            </a:r>
          </a:p>
        </p:txBody>
      </p:sp>
      <p:pic>
        <p:nvPicPr>
          <p:cNvPr id="18435" name="Picture 4" descr="bd7bad3d2525e39c64cfd0c218637bd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1824" y="4168990"/>
            <a:ext cx="4619625" cy="246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6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2" y="188640"/>
            <a:ext cx="11151029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 факторы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339" y="980729"/>
            <a:ext cx="11905323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Причиной возникновения данной патологии является совокупность определённых генов, а её развитие и симптоматика определяется сопутствующими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факторами риска.          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1.Наследственность.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заболеть выше, если диабет есть у кровных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родственников.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хотя бы у одного родителя сахарный диабет 2 типа, то вероятность заболеть на протяжении жизни сахарным диабетом 2 типа составляет 40%.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5978" y="4471273"/>
            <a:ext cx="2763698" cy="1842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5881" y="4515530"/>
            <a:ext cx="3140766" cy="1838657"/>
          </a:xfrm>
          <a:prstGeom prst="rect">
            <a:avLst/>
          </a:prstGeom>
        </p:spPr>
      </p:pic>
      <p:pic>
        <p:nvPicPr>
          <p:cNvPr id="8" name="Picture 4" descr="https://def4onki.ru/wp-content/uploads/2022/08/Screenshot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827" y="4513073"/>
            <a:ext cx="2730554" cy="184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330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490066"/>
          </a:xfrm>
        </p:spPr>
        <p:txBody>
          <a:bodyPr>
            <a:no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Причины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факторы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197" y="980728"/>
            <a:ext cx="5804115" cy="2286728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Лишний вес и ожирение.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самый «весомый» фактор риска. Чем больше жировой ткани в организме, тем выше шанс того, что клетки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вырабатывать  инсулинорезистентность.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043980" y="908401"/>
            <a:ext cx="48468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Неправильное питание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чрезмерное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спиртных напитков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збыток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жиров и простых углеводов в рационе.</a:t>
            </a:r>
          </a:p>
          <a:p>
            <a:pPr algn="just">
              <a:lnSpc>
                <a:spcPct val="150000"/>
              </a:lnSpc>
            </a:pP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7485" y="3215084"/>
            <a:ext cx="3874647" cy="1646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6381" y="5082961"/>
            <a:ext cx="2325585" cy="15503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871" y="5082961"/>
            <a:ext cx="2294061" cy="15293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3723" y="2816662"/>
            <a:ext cx="1855898" cy="17868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74235" y="4654205"/>
            <a:ext cx="3065037" cy="18581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67410" y="2867062"/>
            <a:ext cx="1964697" cy="1616973"/>
          </a:xfrm>
          <a:prstGeom prst="rect">
            <a:avLst/>
          </a:prstGeom>
        </p:spPr>
      </p:pic>
      <p:pic>
        <p:nvPicPr>
          <p:cNvPr id="14" name="Picture 28" descr="https://infoznak.ru/wa-data/public/shop/products/93/27/2793/images/1486/1486.750x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246" y="4874345"/>
            <a:ext cx="1475367" cy="149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30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59008" cy="562074"/>
          </a:xfrm>
        </p:spPr>
        <p:txBody>
          <a:bodyPr>
            <a:normAutofit/>
          </a:bodyPr>
          <a:lstStyle/>
          <a:p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и факторы риска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10872061" cy="5805264"/>
          </a:xfrm>
        </p:spPr>
        <p:txBody>
          <a:bodyPr>
            <a:normAutofit fontScale="85000" lnSpcReduction="20000"/>
          </a:bodyPr>
          <a:lstStyle/>
          <a:p>
            <a:pPr marL="457200" lvl="0" indent="-457200" algn="just">
              <a:buAutoNum type="arabicPeriod" startAt="4"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Гиподинамия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Дефицит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      негативно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сказывается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большинства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органов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замедлению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обменных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клетках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AutoNum type="arabicPeriod" startAt="5"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Эндокринные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Манифестация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 может быть спровоцирована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эндокринной патологией.</a:t>
            </a:r>
          </a:p>
          <a:p>
            <a:pPr marL="0" lv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400" b="1" dirty="0" smtClean="0">
                <a:latin typeface="Times New Roman"/>
                <a:ea typeface="Times New Roman"/>
              </a:rPr>
              <a:t>6</a:t>
            </a:r>
            <a:r>
              <a:rPr lang="ru-RU" sz="2400" b="1" smtClean="0">
                <a:latin typeface="Times New Roman"/>
                <a:ea typeface="Times New Roman"/>
              </a:rPr>
              <a:t>. </a:t>
            </a:r>
            <a:r>
              <a:rPr lang="ru-RU" sz="2400" b="1">
                <a:latin typeface="Times New Roman"/>
                <a:ea typeface="Times New Roman"/>
              </a:rPr>
              <a:t> </a:t>
            </a:r>
            <a:r>
              <a:rPr lang="ru-RU" sz="2400" b="1" smtClean="0">
                <a:latin typeface="Times New Roman"/>
                <a:ea typeface="Times New Roman"/>
              </a:rPr>
              <a:t>   Инфекционные болезни.</a:t>
            </a:r>
            <a:r>
              <a:rPr lang="ru-RU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Вирусные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инфекции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вызывающие поражение поджелудочной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(краснуха, эпидемический паротит, ветряная оспа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гепатит и др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r>
              <a:rPr lang="ru-RU" sz="2400" smtClean="0">
                <a:latin typeface="Times New Roman"/>
                <a:ea typeface="Times New Roman"/>
              </a:rPr>
              <a:t>У</a:t>
            </a:r>
            <a:r>
              <a:rPr lang="ru-RU" sz="2400" b="1" smtClean="0"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людей </a:t>
            </a:r>
            <a:r>
              <a:rPr lang="ru-RU" sz="2400">
                <a:latin typeface="Times New Roman"/>
                <a:ea typeface="Times New Roman"/>
              </a:rPr>
              <a:t>с </a:t>
            </a:r>
            <a:r>
              <a:rPr lang="ru-RU" sz="2400" smtClean="0">
                <a:latin typeface="Times New Roman"/>
                <a:ea typeface="Times New Roman"/>
              </a:rPr>
              <a:t>наследственной 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/>
                <a:ea typeface="Times New Roman"/>
              </a:rPr>
              <a:t>отягощенностью </a:t>
            </a:r>
            <a:r>
              <a:rPr lang="ru-RU" sz="2400">
                <a:latin typeface="Times New Roman"/>
                <a:ea typeface="Times New Roman"/>
              </a:rPr>
              <a:t>первичное </a:t>
            </a:r>
            <a:r>
              <a:rPr lang="ru-RU" sz="2400" smtClean="0">
                <a:latin typeface="Times New Roman"/>
                <a:ea typeface="Times New Roman"/>
              </a:rPr>
              <a:t>проявление 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/>
                <a:ea typeface="Times New Roman"/>
              </a:rPr>
              <a:t>сахарного </a:t>
            </a:r>
            <a:r>
              <a:rPr lang="ru-RU" sz="2400">
                <a:latin typeface="Times New Roman"/>
                <a:ea typeface="Times New Roman"/>
              </a:rPr>
              <a:t>диабета </a:t>
            </a:r>
            <a:r>
              <a:rPr lang="ru-RU" sz="2400" smtClean="0">
                <a:latin typeface="Times New Roman"/>
                <a:ea typeface="Times New Roman"/>
              </a:rPr>
              <a:t>регистрируется </a:t>
            </a:r>
            <a:r>
              <a:rPr lang="ru-RU" sz="2400">
                <a:latin typeface="Times New Roman"/>
                <a:ea typeface="Times New Roman"/>
              </a:rPr>
              <a:t>как </a:t>
            </a:r>
            <a:r>
              <a:rPr lang="ru-RU" sz="2400" smtClean="0">
                <a:latin typeface="Times New Roman"/>
                <a:ea typeface="Times New Roman"/>
              </a:rPr>
              <a:t>осложнение</a:t>
            </a:r>
          </a:p>
          <a:p>
            <a:pPr marL="0" lvl="0" indent="0" algn="just">
              <a:buNone/>
            </a:pPr>
            <a:r>
              <a:rPr lang="ru-RU" sz="2400" smtClean="0">
                <a:latin typeface="Times New Roman"/>
                <a:ea typeface="Times New Roman"/>
              </a:rPr>
              <a:t>вирусного </a:t>
            </a:r>
            <a:r>
              <a:rPr lang="ru-RU" sz="2400" dirty="0">
                <a:latin typeface="Times New Roman"/>
                <a:ea typeface="Times New Roman"/>
              </a:rPr>
              <a:t>заболевания.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User\Desktop\50bd37b9005b4c58fe881d31bdb3ed28_cropped_666x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2691718"/>
            <a:ext cx="3985809" cy="19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downlo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49" y="5067300"/>
            <a:ext cx="2736774" cy="13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22" y="958723"/>
            <a:ext cx="2933809" cy="14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oprostatite.info/images/wp-content/uploads/2018/08/sidyachaya-rabo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05298" y="901028"/>
            <a:ext cx="1883043" cy="149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5"/>
          <p:cNvSpPr/>
          <p:nvPr/>
        </p:nvSpPr>
        <p:spPr>
          <a:xfrm>
            <a:off x="9410700" y="5067300"/>
            <a:ext cx="2633234" cy="1364586"/>
          </a:xfrm>
          <a:custGeom>
            <a:avLst/>
            <a:gdLst/>
            <a:ahLst/>
            <a:cxnLst/>
            <a:rect l="l" t="t" r="r" b="b"/>
            <a:pathLst>
              <a:path w="3302040" h="2202461">
                <a:moveTo>
                  <a:pt x="0" y="0"/>
                </a:moveTo>
                <a:lnTo>
                  <a:pt x="3302040" y="0"/>
                </a:lnTo>
                <a:lnTo>
                  <a:pt x="3302040" y="2202460"/>
                </a:lnTo>
                <a:lnTo>
                  <a:pt x="0" y="22024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8176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16632"/>
            <a:ext cx="8086655" cy="634082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Причины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и факторы риска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204" y="761486"/>
            <a:ext cx="10941804" cy="5701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  Возрастные изменения.</a:t>
            </a:r>
          </a:p>
          <a:p>
            <a:pPr marL="0" indent="0" algn="just"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Чем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человек,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выше его шансы заболеть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иабетом.</a:t>
            </a:r>
            <a:r>
              <a:rPr lang="ru-RU" sz="240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возрастом </a:t>
            </a:r>
            <a:endParaRPr lang="ru-RU" sz="2400" smtClean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развития</a:t>
            </a:r>
          </a:p>
          <a:p>
            <a:pPr marL="0" indent="0" algn="just">
              <a:buNone/>
            </a:pPr>
            <a:r>
              <a:rPr lang="ru-RU" sz="240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увеличивается.</a:t>
            </a:r>
            <a:endParaRPr lang="ru-RU" sz="240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  Гестационный диабет.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Данное</a:t>
            </a:r>
          </a:p>
          <a:p>
            <a:pPr marL="0" indent="0"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остояние развивается во время</a:t>
            </a:r>
          </a:p>
          <a:p>
            <a:pPr marL="0" indent="0">
              <a:buNone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еременности.</a:t>
            </a:r>
          </a:p>
          <a:p>
            <a:pPr marL="0" indent="0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 descr="C:\Users\User\Desktop\diabetes-pregnanc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858" y="4317138"/>
            <a:ext cx="3535673" cy="207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2541" y="872104"/>
            <a:ext cx="3216966" cy="1608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0692" y="2584783"/>
            <a:ext cx="2830332" cy="1415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62814" y="2584783"/>
            <a:ext cx="2743200" cy="13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9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77939" cy="634082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Причины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и факторы риска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68" y="922150"/>
            <a:ext cx="11600482" cy="53391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Бесконтрольный приём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лекарств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химических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веществ.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Некоторые гормональные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средства (глюкокортикостероиды),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лекарства для лечения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заболеваний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сердца и нервной системы, препараты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витаминов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группы B (при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чрезмерном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употреблении).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ru-RU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Воздействие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недосып.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 выделяется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кровь для того, чтобы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нужный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энергии.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6832" y="1009638"/>
            <a:ext cx="1851511" cy="1234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8819" y="972006"/>
            <a:ext cx="1911207" cy="1309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4422" y="2421097"/>
            <a:ext cx="2327172" cy="1229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02587" y="4408986"/>
            <a:ext cx="2273992" cy="15346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4029" y="4435826"/>
            <a:ext cx="4061960" cy="14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8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сахарном диабете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330" y="1802765"/>
            <a:ext cx="8993051" cy="463232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Сахарный диабет - это эндокринная патология, обусловленная недостаточностью гормона инсулина, характеризующаяся нарушением всех видов обмена веществ, преимущественно углеводного.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Представительницы слабого пола чаще болеют сахарным диабетом. Из 100% выявленных случаев 55% приходится  на женщин и только 45% на мужчин.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47381" y="1802765"/>
            <a:ext cx="2457450" cy="1943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7381" y="3998912"/>
            <a:ext cx="2457450" cy="235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9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77939" cy="634082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Причины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и факторы риска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471" y="1052736"/>
            <a:ext cx="11569486" cy="58052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 Неблагоприятные воздействия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среды.</a:t>
            </a: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12"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Травмы и заболевания</a:t>
            </a:r>
          </a:p>
          <a:p>
            <a:pPr marL="0" indent="0"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поджелудочной железы.</a:t>
            </a: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Эндокринные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заболевания.</a:t>
            </a:r>
          </a:p>
          <a:p>
            <a:pPr marL="0" indent="0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Кушинга,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акромегалия.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4475" y="3320322"/>
            <a:ext cx="3616414" cy="1459133"/>
          </a:xfrm>
          <a:prstGeom prst="rect">
            <a:avLst/>
          </a:prstGeom>
        </p:spPr>
      </p:pic>
      <p:pic>
        <p:nvPicPr>
          <p:cNvPr id="15" name="Picture 6" descr="https://cf.ppt-online.org/files/slide/q/qujzYn7L5SGbOEKdpmZvc8UwRN92yCrJiBhe0I/slide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1316" y="4579750"/>
            <a:ext cx="2904372" cy="219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s://chzs.ru/wp-content/uploads/f/7/6/f7622544bfac1986ed08f238da55e7d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9513" y="3261038"/>
            <a:ext cx="2542556" cy="150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6408" y="1092029"/>
            <a:ext cx="2208706" cy="17644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08570" y="1092028"/>
            <a:ext cx="1846676" cy="17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724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6540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>
                <a:latin typeface="Times New Roman" pitchFamily="18" charset="0"/>
              </a:rPr>
              <a:t>К</a:t>
            </a:r>
            <a:r>
              <a:rPr lang="ru-RU" sz="3200" b="1" smtClean="0">
                <a:latin typeface="Times New Roman" pitchFamily="18" charset="0"/>
              </a:rPr>
              <a:t>линика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66825"/>
            <a:ext cx="10515600" cy="515302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     	</a:t>
            </a:r>
            <a:r>
              <a:rPr lang="ru-RU" sz="2400" smtClean="0">
                <a:latin typeface="Times New Roman" pitchFamily="18" charset="0"/>
              </a:rPr>
              <a:t>Сахарный диабет - заболевание</a:t>
            </a:r>
            <a:r>
              <a:rPr lang="ru-RU" sz="2400" dirty="0" smtClean="0">
                <a:latin typeface="Times New Roman" pitchFamily="18" charset="0"/>
              </a:rPr>
              <a:t>, </a:t>
            </a:r>
            <a:r>
              <a:rPr lang="ru-RU" sz="2400" smtClean="0">
                <a:latin typeface="Times New Roman" pitchFamily="18" charset="0"/>
              </a:rPr>
              <a:t>которое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может </a:t>
            </a:r>
            <a:r>
              <a:rPr lang="ru-RU" sz="2400" dirty="0" smtClean="0">
                <a:latin typeface="Times New Roman" pitchFamily="18" charset="0"/>
              </a:rPr>
              <a:t>длительно развиваться бессимптомно</a:t>
            </a:r>
            <a:r>
              <a:rPr lang="ru-RU" sz="2400" smtClean="0">
                <a:latin typeface="Times New Roman" pitchFamily="18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		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Гипергликемия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— это такое состояние </a:t>
            </a:r>
            <a:endParaRPr lang="ru-RU" sz="240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больного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диабетом, когда уровень глюкозы 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в</a:t>
            </a:r>
            <a:endParaRPr lang="ru-RU" sz="240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крови слишком высок.</a:t>
            </a:r>
          </a:p>
          <a:p>
            <a:pPr eaLnBrk="1" hangingPunct="1">
              <a:lnSpc>
                <a:spcPct val="150000"/>
              </a:lnSpc>
            </a:pPr>
            <a:endParaRPr lang="ru-RU" sz="2400" dirty="0" smtClean="0">
              <a:latin typeface="Times New Roman" pitchFamily="18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7934326" y="1292605"/>
            <a:ext cx="3240532" cy="4403346"/>
          </a:xfrm>
          <a:custGeom>
            <a:avLst/>
            <a:gdLst/>
            <a:ahLst/>
            <a:cxnLst/>
            <a:rect l="l" t="t" r="r" b="b"/>
            <a:pathLst>
              <a:path w="3064298" h="5668813">
                <a:moveTo>
                  <a:pt x="0" y="0"/>
                </a:moveTo>
                <a:lnTo>
                  <a:pt x="3064298" y="0"/>
                </a:lnTo>
                <a:lnTo>
                  <a:pt x="3064298" y="5668813"/>
                </a:lnTo>
                <a:lnTo>
                  <a:pt x="0" y="56688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212655" r="-5615"/>
            </a:stretch>
          </a:blipFill>
        </p:spPr>
      </p:sp>
    </p:spTree>
    <p:extLst>
      <p:ext uri="{BB962C8B-B14F-4D97-AF65-F5344CB8AC3E}">
        <p14:creationId xmlns:p14="http://schemas.microsoft.com/office/powerpoint/2010/main" val="33546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3200" b="1" smtClean="0">
                <a:latin typeface="Times New Roman" pitchFamily="18" charset="0"/>
              </a:rPr>
              <a:t>Общая клиническая картина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66825"/>
            <a:ext cx="10515600" cy="515302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     </a:t>
            </a:r>
            <a:r>
              <a:rPr lang="ru-RU" sz="2400" b="1" smtClean="0">
                <a:latin typeface="Times New Roman" pitchFamily="18" charset="0"/>
              </a:rPr>
              <a:t>	Симптомы </a:t>
            </a:r>
            <a:r>
              <a:rPr lang="ru-RU" sz="2400" b="1" dirty="0" smtClean="0">
                <a:latin typeface="Times New Roman" pitchFamily="18" charset="0"/>
              </a:rPr>
              <a:t>сахарного диабета 2-го типа: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dirty="0">
                <a:latin typeface="Times New Roman" pitchFamily="18" charset="0"/>
              </a:rPr>
              <a:t>с</a:t>
            </a:r>
            <a:r>
              <a:rPr lang="ru-RU" sz="2400" smtClean="0">
                <a:latin typeface="Times New Roman" pitchFamily="18" charset="0"/>
              </a:rPr>
              <a:t>ильная неутолимая жажда,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увеличенное мочеиспускание,</a:t>
            </a:r>
          </a:p>
          <a:p>
            <a:pPr algn="just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к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ожный зуд (в области гениталий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)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,</a:t>
            </a:r>
            <a:endParaRPr lang="ru-RU" sz="240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сухость </a:t>
            </a:r>
            <a:r>
              <a:rPr lang="ru-RU" sz="2400" dirty="0" smtClean="0">
                <a:latin typeface="Times New Roman" pitchFamily="18" charset="0"/>
              </a:rPr>
              <a:t>кожи</a:t>
            </a:r>
            <a:r>
              <a:rPr lang="ru-RU" sz="2400" smtClean="0">
                <a:latin typeface="Times New Roman" pitchFamily="18" charset="0"/>
              </a:rPr>
              <a:t>, расчесы,</a:t>
            </a:r>
          </a:p>
          <a:p>
            <a:pPr algn="just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>
                <a:latin typeface="Times New Roman" pitchFamily="18" charset="0"/>
              </a:rPr>
              <a:t>снижение зрения, 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плохо заживающие раны,</a:t>
            </a:r>
          </a:p>
          <a:p>
            <a:pPr algn="just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>
                <a:latin typeface="Times New Roman" pitchFamily="18" charset="0"/>
              </a:rPr>
              <a:t>диабетическая стопа</a:t>
            </a:r>
            <a:r>
              <a:rPr lang="ru-RU" sz="2400" smtClean="0">
                <a:latin typeface="Times New Roman" pitchFamily="18" charset="0"/>
              </a:rPr>
              <a:t>,</a:t>
            </a:r>
            <a:endParaRPr lang="ru-RU" sz="24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трофические </a:t>
            </a:r>
            <a:r>
              <a:rPr lang="ru-RU" sz="2400" dirty="0" smtClean="0">
                <a:latin typeface="Times New Roman" pitchFamily="18" charset="0"/>
              </a:rPr>
              <a:t>язвы стоп </a:t>
            </a:r>
            <a:r>
              <a:rPr lang="ru-RU" sz="2400" smtClean="0">
                <a:latin typeface="Times New Roman" pitchFamily="18" charset="0"/>
              </a:rPr>
              <a:t>и голеней, </a:t>
            </a:r>
            <a:endParaRPr lang="ru-RU" sz="24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>
                <a:latin typeface="Times New Roman" pitchFamily="18" charset="0"/>
              </a:rPr>
              <a:t>п</a:t>
            </a:r>
            <a:r>
              <a:rPr lang="ru-RU" sz="2400" smtClean="0">
                <a:latin typeface="Times New Roman" pitchFamily="18" charset="0"/>
              </a:rPr>
              <a:t>овышенная утомляемость,</a:t>
            </a:r>
            <a:endParaRPr lang="ru-RU" sz="24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dirty="0">
                <a:latin typeface="Times New Roman" pitchFamily="18" charset="0"/>
              </a:rPr>
              <a:t>ч</a:t>
            </a:r>
            <a:r>
              <a:rPr lang="ru-RU" sz="2400" smtClean="0">
                <a:latin typeface="Times New Roman" pitchFamily="18" charset="0"/>
              </a:rPr>
              <a:t>астые</a:t>
            </a:r>
            <a:r>
              <a:rPr lang="ru-RU" sz="2400" dirty="0" smtClean="0">
                <a:latin typeface="Times New Roman" pitchFamily="18" charset="0"/>
              </a:rPr>
              <a:t> </a:t>
            </a:r>
            <a:r>
              <a:rPr lang="ru-RU" sz="2400" smtClean="0">
                <a:latin typeface="Times New Roman" pitchFamily="18" charset="0"/>
              </a:rPr>
              <a:t>мочеполовые инфекции, </a:t>
            </a: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r>
              <a:rPr lang="ru-RU" sz="2400" smtClean="0">
                <a:latin typeface="Times New Roman" pitchFamily="18" charset="0"/>
              </a:rPr>
              <a:t>грибковые </a:t>
            </a:r>
            <a:r>
              <a:rPr lang="ru-RU" sz="2400" dirty="0" smtClean="0">
                <a:latin typeface="Times New Roman" pitchFamily="18" charset="0"/>
              </a:rPr>
              <a:t>заболевания кожи и </a:t>
            </a:r>
            <a:r>
              <a:rPr lang="ru-RU" sz="2400" smtClean="0">
                <a:latin typeface="Times New Roman" pitchFamily="18" charset="0"/>
              </a:rPr>
              <a:t>слизистых оболочек.</a:t>
            </a:r>
            <a:endParaRPr lang="ru-RU" sz="2400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Times New Roman" pitchFamily="18" charset="0"/>
              <a:buChar char="–"/>
            </a:pPr>
            <a:endParaRPr lang="ru-RU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18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5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375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Клинические проявления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065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Главные различия сахарного диабета 1 и 2 типа:</a:t>
            </a:r>
          </a:p>
          <a:p>
            <a:pPr marL="0" indent="0">
              <a:buFont typeface="Arial" charset="0"/>
              <a:buAutoNum type="arabicPeriod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Резкая потеря веса без видимых причин при сахарном диабете 1 типа.</a:t>
            </a:r>
          </a:p>
          <a:p>
            <a:pPr marL="0" indent="0">
              <a:buFont typeface="Arial" charset="0"/>
              <a:buAutoNum type="arabicPeriod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Набор веса при сахарном диабете 2 типа.</a:t>
            </a:r>
          </a:p>
          <a:p>
            <a:pPr marL="0" indent="0"/>
            <a:endParaRPr lang="ru-RU" sz="2400" smtClean="0"/>
          </a:p>
        </p:txBody>
      </p:sp>
      <p:pic>
        <p:nvPicPr>
          <p:cNvPr id="25603" name="Picture 12" descr="https://dr-loktionov.ru/app/img/legacy/%D0%BF%D0%BB%D0%B0%D1%81%D1%82%D0%B8%D0%BA%D0%B0-%D1%82%D0%B5%D0%BB%D0%B0-%D0%BF%D0%BE%D1%81%D0%BB%D0%B5-%D0%BF%D0%BE%D1%85%D1%83%D0%B4%D0%B5%D0%BD%D0%B8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713" y="3370263"/>
            <a:ext cx="30829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https://mydoc.ru/blog/wp-content/uploads/2021/11/821-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974" y="4078288"/>
            <a:ext cx="31527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https://i.ytimg.com/vi/Mq2RGKn4KNI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0837" y="3355975"/>
            <a:ext cx="32543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305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278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Клинические проявления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8838"/>
            <a:ext cx="10515600" cy="5318125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ru-RU"/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К общим симптомам сахарного диабета  относят такие проявления, как:</a:t>
            </a:r>
          </a:p>
          <a:p>
            <a:pPr marL="0" indent="0">
              <a:buFont typeface="Calibri Light"/>
              <a:buAutoNum type="arabicPeriod"/>
            </a:pP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Calibri Light"/>
              <a:buAutoNum type="arabicPeriod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Повышенная жажда.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  2.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Повышенный аппетит  3.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Глюкозурия – наличие</a:t>
            </a:r>
            <a:endParaRPr lang="ru-RU" sz="2400" smtClean="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(п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олидипсия</a:t>
            </a:r>
            <a:r>
              <a:rPr lang="ru-RU" sz="2400">
                <a:solidFill>
                  <a:srgbClr val="000000"/>
                </a:solidFill>
                <a:latin typeface="Times New Roman"/>
              </a:rPr>
              <a:t>)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                    (полифагия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                    г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люкозы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в 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моче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.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sz="240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  </a:t>
            </a:r>
            <a:endParaRPr lang="en-US" sz="2400">
              <a:solidFill>
                <a:srgbClr val="000000"/>
              </a:solidFill>
              <a:latin typeface="Times New Roman"/>
            </a:endParaRPr>
          </a:p>
          <a:p>
            <a:pPr marL="0" indent="0">
              <a:buNone/>
            </a:pPr>
            <a:endParaRPr lang="ru-RU" sz="24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2" descr="https://www.exquis.ro/wp-content/uploads/2017/09/sete-1280x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119462"/>
            <a:ext cx="2800350" cy="15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https://chzs.ru/wp-content/uploads/0/2/b/02b863136c5c30bb3ae70913710ea52f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908" y="3142936"/>
            <a:ext cx="2664618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https://medbooking.com/images/cache/Blogs/Blog815/e4c2cec16d-1_2560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908" y="5031689"/>
            <a:ext cx="2747962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https://fishki.net/upload/post_temp/2023/01/06/3999d0fe1f3a9385940683913737d3a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4974910"/>
            <a:ext cx="2800350" cy="157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0"/>
          <p:cNvSpPr/>
          <p:nvPr/>
        </p:nvSpPr>
        <p:spPr>
          <a:xfrm>
            <a:off x="7789069" y="3698420"/>
            <a:ext cx="3269455" cy="1993214"/>
          </a:xfrm>
          <a:custGeom>
            <a:avLst/>
            <a:gdLst/>
            <a:ahLst/>
            <a:cxnLst/>
            <a:rect l="l" t="t" r="r" b="b"/>
            <a:pathLst>
              <a:path w="4368360" h="2624355">
                <a:moveTo>
                  <a:pt x="0" y="0"/>
                </a:moveTo>
                <a:lnTo>
                  <a:pt x="4368360" y="0"/>
                </a:lnTo>
                <a:lnTo>
                  <a:pt x="4368360" y="2624354"/>
                </a:lnTo>
                <a:lnTo>
                  <a:pt x="0" y="262435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22492" r="-10383"/>
            </a:stretch>
          </a:blipFill>
        </p:spPr>
      </p:sp>
    </p:spTree>
    <p:extLst>
      <p:ext uri="{BB962C8B-B14F-4D97-AF65-F5344CB8AC3E}">
        <p14:creationId xmlns:p14="http://schemas.microsoft.com/office/powerpoint/2010/main" val="29181640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3450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Клинические проявления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12838"/>
            <a:ext cx="10515600" cy="4351337"/>
          </a:xfrm>
        </p:spPr>
        <p:txBody>
          <a:bodyPr rtlCol="0">
            <a:normAutofit/>
          </a:bodyPr>
          <a:lstStyle/>
          <a:p>
            <a:pPr marL="0" indent="0" algn="just">
              <a:buNone/>
              <a:defRPr/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Полиурия – у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величенное мочеиспускание                  5. Общая слабость</a:t>
            </a:r>
          </a:p>
          <a:p>
            <a:pPr marL="0" indent="0" algn="just">
              <a:buNone/>
              <a:defRPr/>
            </a:pP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(более 2,5 л </a:t>
            </a:r>
            <a:r>
              <a:rPr lang="ru-RU" sz="2400">
                <a:solidFill>
                  <a:srgbClr val="000000"/>
                </a:solidFill>
                <a:latin typeface="Times New Roman"/>
              </a:rPr>
              <a:t>-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3 л 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мочи 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течение </a:t>
            </a:r>
            <a:endParaRPr lang="ru-RU" sz="2400" smtClean="0">
              <a:solidFill>
                <a:srgbClr val="000000"/>
              </a:solidFill>
              <a:latin typeface="Times New Roman"/>
            </a:endParaRPr>
          </a:p>
          <a:p>
            <a:pPr marL="0" indent="0" algn="just">
              <a:buNone/>
              <a:defRPr/>
            </a:pP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24 </a:t>
            </a:r>
            <a:r>
              <a:rPr lang="en-US" sz="2400">
                <a:solidFill>
                  <a:srgbClr val="000000"/>
                </a:solidFill>
                <a:latin typeface="Times New Roman"/>
              </a:rPr>
              <a:t>часов у взрослых</a:t>
            </a:r>
            <a:r>
              <a:rPr lang="en-US" sz="2400" smtClean="0">
                <a:solidFill>
                  <a:srgbClr val="000000"/>
                </a:solidFill>
                <a:latin typeface="Times New Roman"/>
              </a:rPr>
              <a:t>)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.Снижение работоспособности</a:t>
            </a:r>
            <a:endParaRPr lang="en-US" sz="2400">
              <a:solidFill>
                <a:srgbClr val="000000"/>
              </a:solidFill>
              <a:latin typeface="Times New Roman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mtClean="0"/>
          </a:p>
          <a:p>
            <a:pPr marL="0" indent="0">
              <a:buNone/>
              <a:defRPr/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6</a:t>
            </a:r>
            <a:r>
              <a:rPr lang="ru-RU" sz="2400" smtClean="0">
                <a:solidFill>
                  <a:srgbClr val="000000"/>
                </a:solidFill>
                <a:latin typeface="Times New Roman"/>
              </a:rPr>
              <a:t>.Снижение </a:t>
            </a:r>
            <a:r>
              <a:rPr lang="ru-RU" sz="2400">
                <a:solidFill>
                  <a:srgbClr val="000000"/>
                </a:solidFill>
                <a:latin typeface="Times New Roman"/>
              </a:rPr>
              <a:t>работоспособности</a:t>
            </a:r>
            <a:endParaRPr lang="ru-RU" sz="2400" dirty="0"/>
          </a:p>
        </p:txBody>
      </p:sp>
      <p:pic>
        <p:nvPicPr>
          <p:cNvPr id="22531" name="Picture 2" descr="https://etozheludok.ru/wp-content/uploads/2018/04/obshaya-slabos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25" y="1655440"/>
            <a:ext cx="2217738" cy="147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https://mykaleidoscope.ru/x/uploads/posts/2022-09/1663282614_16-mykaleidoscope-ru-p-slabost-i-ustalost-oboi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25" y="3357563"/>
            <a:ext cx="2379663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 descr="https://clinica-urology.ru/stati-i-publikatsii/fc8907ce06b45c083cd1c395a6fcb01a1111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7955" y="2585488"/>
            <a:ext cx="2462963" cy="164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606" y="2613761"/>
            <a:ext cx="2590022" cy="1641496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4257675" y="4905375"/>
            <a:ext cx="3143250" cy="1845432"/>
          </a:xfrm>
          <a:custGeom>
            <a:avLst/>
            <a:gdLst/>
            <a:ahLst/>
            <a:cxnLst/>
            <a:rect l="l" t="t" r="r" b="b"/>
            <a:pathLst>
              <a:path w="3778484" h="2627914">
                <a:moveTo>
                  <a:pt x="0" y="0"/>
                </a:moveTo>
                <a:lnTo>
                  <a:pt x="3778484" y="0"/>
                </a:lnTo>
                <a:lnTo>
                  <a:pt x="3778484" y="2627914"/>
                </a:lnTo>
                <a:lnTo>
                  <a:pt x="0" y="26279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r="-4554"/>
            </a:stretch>
          </a:blipFill>
        </p:spPr>
      </p:sp>
    </p:spTree>
    <p:extLst>
      <p:ext uri="{BB962C8B-B14F-4D97-AF65-F5344CB8AC3E}">
        <p14:creationId xmlns:p14="http://schemas.microsoft.com/office/powerpoint/2010/main" val="17798290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883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Клинические проявления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0" y="1049337"/>
            <a:ext cx="10515600" cy="4351338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Нечеткость зрения вызвана изменениями      8. Недержание мочи по ночам,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светопреломляющих сред глаза.                           особенно у детей.</a:t>
            </a:r>
          </a:p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/>
          </a:p>
        </p:txBody>
      </p:sp>
      <p:pic>
        <p:nvPicPr>
          <p:cNvPr id="23555" name="Picture 4" descr="https://vitimed.ru/wp-content/uploads/2022/09/akrofacialnoe-vitiligo-2048x1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9500" y="2692400"/>
            <a:ext cx="9621838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https://i2.wp.com/glazexpert.ru/wp-content/uploads/7/f/4/7f402d49d99e6a4f5224f44914b07e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2327275"/>
            <a:ext cx="269240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https://klkfavorit.ru/wp-content/uploads/9/f/7/9f7012c439987007dbd5b338d9d9deaf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7150" y="2178050"/>
            <a:ext cx="291782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https://zdorovieinform.ru/wp-content/uploads/2021/06/Nechetkoe-zrenie-leche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0875" y="4275138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 descr="https://www.soumae.org/wp-content/uploads/2019/08/xixi-na-cam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7150" y="4360863"/>
            <a:ext cx="29178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3113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838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Клинические проявления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6350"/>
            <a:ext cx="10515600" cy="4351338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Сухость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кожи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слизистых                           10. Медленное заживление ран.                              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 smtClean="0"/>
              <a:t>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оболочек.</a:t>
            </a:r>
            <a:r>
              <a:rPr lang="ru-RU" dirty="0" smtClean="0"/>
              <a:t>                                                </a:t>
            </a:r>
            <a:endParaRPr lang="ru-RU" dirty="0"/>
          </a:p>
        </p:txBody>
      </p:sp>
      <p:pic>
        <p:nvPicPr>
          <p:cNvPr id="24579" name="Picture 6" descr="https://aroma-avenue.ru/wp-content/uploads/c/6/8/c68fa5bd231e247a82020d4db83ad5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3" y="2278063"/>
            <a:ext cx="26924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0" descr="https://velsknews.ru/imgstore/aHR0cHM6Ly9pbWFnZXMudW5pYW4ubmV0L3Bob3Rvcy8yMDIyXzAzLzE2NDY3NTc2NTYtMjUyOC5qcGc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1599" y="2173288"/>
            <a:ext cx="283686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https://mia-bags.ru/wp-content/uploads/4/0/a/40ae4a6b96985f96df6d1588d68d753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9763" y="4351338"/>
            <a:ext cx="275907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https://adviceskin.com/wp-content/uploads/2016/12/kak-zagivit-bistree-ran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4475" y="4394201"/>
            <a:ext cx="269398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26688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>
                <a:latin typeface="Times New Roman" pitchFamily="18" charset="0"/>
              </a:rPr>
              <a:t>Осложнения сахарного диабета 2 типа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6" y="1428750"/>
            <a:ext cx="6153150" cy="4725989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    	Осложнения обычно развиваются у пациентов, которые не получают лечения, и включают поражение сетчатки глаз, сосудов, почек, нервной системы.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Также нарушается регенерация мелких сосудов. Из-за этого раны на теле плохо заживают: даже небольшой порез может превратиться в глубокую загноившуюся язву.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Кроме того, у пациентов с сахарным диабетом может развиться жизнеугрожающее осложнение -  диабетическая кома. </a:t>
            </a:r>
          </a:p>
        </p:txBody>
      </p:sp>
      <p:pic>
        <p:nvPicPr>
          <p:cNvPr id="30723" name="Picture 5" descr="%D0%A1%D0%B0%D1%85%D0%B0%D1%80%D0%BD%D1%8B%D0%B9-%D0%B4%D0%B8%D0%B0%D0%B1%D0%B5%D1%82-%D0%BE%D1%81%D0%BB%D0%BE%D0%B6%D0%BD%D0%B5%D0%BD%D0%B8%D1%8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8609" y="1559721"/>
            <a:ext cx="4847167" cy="443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94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house-fitness.ru/wp-content/uploads/2020/01/oslojneniya-diab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0"/>
            <a:ext cx="10210800" cy="658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673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862" y="-357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98125" y="4397187"/>
            <a:ext cx="10789888" cy="17256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Инсулин – это гормон, необходимый для поступления глюкозы (сахара) в клетки тканей. Поскольку за поддержание нормальной концентрации сахара в крови отвечает гормон инсулин, то именно его недостаточное образование ведет к развитию диабета. </a:t>
            </a:r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3437" y="841236"/>
            <a:ext cx="10577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Глюкоза — это простой углевод, универсальный источник энергии для организма. Но при патологиях обмена веществ глюкоза может накапливаться в крови и оказывать токсическое действие на сердце и сосуды.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445" y="2620284"/>
            <a:ext cx="3027108" cy="1680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32895" y="2725614"/>
            <a:ext cx="1485902" cy="148590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6093069" y="3464169"/>
            <a:ext cx="26377" cy="8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6334158" y="3060534"/>
            <a:ext cx="395654" cy="153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790728" y="2620284"/>
            <a:ext cx="1389184" cy="6418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</a:t>
            </a:r>
            <a:r>
              <a:rPr lang="ru-RU" sz="105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045" y="2581121"/>
            <a:ext cx="1466287" cy="1583203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9573321" y="2688037"/>
            <a:ext cx="485609" cy="253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102465" y="2384979"/>
            <a:ext cx="1123584" cy="6755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Молекула глюкозы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85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260494"/>
            <a:ext cx="10820400" cy="542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00" dirty="0">
                <a:solidFill>
                  <a:srgbClr val="000000"/>
                </a:solidFill>
                <a:latin typeface="Times New Roman Bold"/>
              </a:rPr>
              <a:t> </a:t>
            </a:r>
            <a:r>
              <a:rPr lang="en-US" sz="3200" b="1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Острые</a:t>
            </a:r>
            <a:r>
              <a:rPr lang="en-US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осложнения</a:t>
            </a:r>
            <a:endParaRPr lang="ru-RU" sz="32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266"/>
              </a:lnSpc>
            </a:pP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0271" lvl="1" algn="just">
              <a:lnSpc>
                <a:spcPts val="2986"/>
              </a:lnSpc>
            </a:pP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Кетоацидоз 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и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кетоацидотическая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кома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крови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накапливаются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кетоновые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тела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выдыхаемом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больным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воздухе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даже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расстоянии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чувствуется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запах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ацетона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Больные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становятся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вялыми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апатичными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сонливыми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Без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лечения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кетоацидоз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может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перейти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кому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230271" lvl="1" algn="just">
              <a:lnSpc>
                <a:spcPts val="2986"/>
              </a:lnSpc>
            </a:pP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Гипогликемия 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и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гипогликемическая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кома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Резкое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снижение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уровня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глюкозы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крови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Возникает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если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больной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сделал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инъекцию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короткого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инсулина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быстрого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действия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) и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забыл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поесть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или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занимался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тяжелой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физической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работой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Больной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err="1">
                <a:solidFill>
                  <a:srgbClr val="000000"/>
                </a:solidFill>
                <a:latin typeface="Times New Roman"/>
              </a:rPr>
              <a:t>испытывает</a:t>
            </a:r>
            <a:r>
              <a:rPr lang="en-US" sz="210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резкое </a:t>
            </a:r>
            <a:r>
              <a:rPr lang="en-US" sz="2100" smtClean="0">
                <a:solidFill>
                  <a:srgbClr val="000000"/>
                </a:solidFill>
                <a:latin typeface="Times New Roman"/>
              </a:rPr>
              <a:t>чувство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голода</a:t>
            </a:r>
            <a:r>
              <a:rPr lang="en-US" sz="210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smtClean="0">
                <a:solidFill>
                  <a:srgbClr val="000000"/>
                </a:solidFill>
                <a:latin typeface="Times New Roman"/>
              </a:rPr>
              <a:t>слабост</a:t>
            </a: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ь</a:t>
            </a:r>
            <a:r>
              <a:rPr lang="en-US" sz="2100" smtClean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П</a:t>
            </a:r>
            <a:r>
              <a:rPr lang="en-US" sz="2100" smtClean="0">
                <a:solidFill>
                  <a:srgbClr val="000000"/>
                </a:solidFill>
                <a:latin typeface="Times New Roman"/>
              </a:rPr>
              <a:t>роисходит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потеря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сознания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развиваются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судороги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При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тяжелой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гипогликемии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человек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может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впасть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кому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230271" lvl="1" algn="just">
              <a:lnSpc>
                <a:spcPts val="2986"/>
              </a:lnSpc>
            </a:pP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Гиперосмолярная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кома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Развивается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фоне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выраженного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обезвоживания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при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обильной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полиурии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230271" lvl="1" algn="just">
              <a:lnSpc>
                <a:spcPts val="2986"/>
              </a:lnSpc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Лактацидемическая 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кома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Возникает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из-за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накопления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крови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молочной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кислоты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у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больных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сердечно-сосудистыми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заболевания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при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почечной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печеночной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недостаточности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5356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0333" y="352214"/>
            <a:ext cx="10715867" cy="580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ru-RU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Хронические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осложнения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0271" lvl="1" algn="just">
              <a:lnSpc>
                <a:spcPts val="2986"/>
              </a:lnSpc>
            </a:pP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	</a:t>
            </a:r>
          </a:p>
          <a:p>
            <a:pPr marL="230271" lvl="1" algn="just">
              <a:lnSpc>
                <a:spcPts val="2986"/>
              </a:lnSpc>
            </a:pPr>
            <a:r>
              <a:rPr lang="ru-RU" sz="2100" b="1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Диабетическая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полинейропатия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Возникает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из-за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поражения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периферических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нервов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Сначала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больные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чувствуют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постоянное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онемение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покалывание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пальцах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рук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ног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Постепенно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снижается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чувствительность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к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холоду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Из-за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снижения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болевого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порога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больные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замечают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ран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трещин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ссадин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Постепенно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стопах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появляются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трофические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язвы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Отсутствие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своевременного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лечения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может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стать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причиной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ампутации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ноги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230271" lvl="1" algn="just">
              <a:lnSpc>
                <a:spcPts val="2986"/>
              </a:lnSpc>
            </a:pP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Диабетическая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нефропатия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Возникает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из-за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поражения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сосудов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почек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Постепенно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развивается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почечная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недостаточность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в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крови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задерживаются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азотистые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соединения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развивается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интоксикация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организма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230271" lvl="1" algn="just">
              <a:lnSpc>
                <a:spcPts val="2986"/>
              </a:lnSpc>
            </a:pP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Диабетическая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ретинопатия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Происходит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поражение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сосудов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сетчатки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вплоть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до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ее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отслойки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</a:p>
          <a:p>
            <a:pPr marL="230271" lvl="1" algn="just">
              <a:lnSpc>
                <a:spcPts val="2986"/>
              </a:lnSpc>
            </a:pPr>
            <a:r>
              <a:rPr lang="ru-RU" sz="2100" smtClean="0">
                <a:solidFill>
                  <a:srgbClr val="000000"/>
                </a:solidFill>
                <a:latin typeface="Times New Roman"/>
              </a:rPr>
              <a:t>	</a:t>
            </a:r>
            <a:r>
              <a:rPr lang="en-US" sz="2100" b="1" smtClean="0">
                <a:solidFill>
                  <a:srgbClr val="000000"/>
                </a:solidFill>
                <a:latin typeface="Times New Roman"/>
              </a:rPr>
              <a:t>Диабетическая </a:t>
            </a:r>
            <a:r>
              <a:rPr lang="en-US" sz="2100" b="1" dirty="0" err="1">
                <a:solidFill>
                  <a:srgbClr val="000000"/>
                </a:solidFill>
                <a:latin typeface="Times New Roman"/>
              </a:rPr>
              <a:t>ангиопатия</a:t>
            </a:r>
            <a:r>
              <a:rPr lang="en-US" sz="2100" b="1" dirty="0">
                <a:solidFill>
                  <a:srgbClr val="000000"/>
                </a:solidFill>
                <a:latin typeface="Times New Roman"/>
              </a:rPr>
              <a:t>.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Развивается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нарушение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проницаемости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сосудов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Они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становятся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/>
              </a:rPr>
              <a:t>ломкими</a:t>
            </a:r>
            <a:r>
              <a:rPr lang="en-US" sz="2100" dirty="0">
                <a:solidFill>
                  <a:srgbClr val="000000"/>
                </a:solidFill>
                <a:latin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02407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gastroportal.ru/uploads/novosti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328612"/>
            <a:ext cx="10985500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988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263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Гипергликемическая кома</a:t>
            </a: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>
          <a:xfrm>
            <a:off x="838200" y="1076325"/>
            <a:ext cx="10515600" cy="5100638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b="1" dirty="0" smtClean="0"/>
              <a:t>		</a:t>
            </a:r>
            <a:r>
              <a:rPr lang="ru-RU" sz="2400" b="1" dirty="0" smtClean="0">
                <a:latin typeface="Times New Roman" pitchFamily="18" charset="0"/>
              </a:rPr>
              <a:t>Гипергликемическая</a:t>
            </a:r>
            <a:r>
              <a:rPr lang="ru-RU" sz="2400" b="1" smtClean="0">
                <a:latin typeface="Times New Roman" pitchFamily="18" charset="0"/>
              </a:rPr>
              <a:t> кома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</a:rPr>
              <a:t>- это</a:t>
            </a:r>
            <a:r>
              <a:rPr lang="ru-RU" sz="2400" dirty="0" smtClean="0">
                <a:latin typeface="Times New Roman" pitchFamily="18" charset="0"/>
              </a:rPr>
              <a:t> один из вариантов диабетической комы, при котором </a:t>
            </a:r>
            <a:r>
              <a:rPr lang="ru-RU" sz="2400" smtClean="0">
                <a:latin typeface="Times New Roman" pitchFamily="18" charset="0"/>
              </a:rPr>
              <a:t>наблюдается </a:t>
            </a:r>
            <a:r>
              <a:rPr lang="ru-RU" sz="2400">
                <a:latin typeface="Times New Roman" pitchFamily="18" charset="0"/>
              </a:rPr>
              <a:t>з</a:t>
            </a:r>
            <a:r>
              <a:rPr lang="ru-RU" sz="2400" smtClean="0">
                <a:latin typeface="Times New Roman" pitchFamily="18" charset="0"/>
              </a:rPr>
              <a:t>начительное </a:t>
            </a:r>
            <a:r>
              <a:rPr lang="ru-RU" sz="2400" dirty="0" smtClean="0">
                <a:latin typeface="Times New Roman" pitchFamily="18" charset="0"/>
              </a:rPr>
              <a:t>повышение уровня глюкозы без </a:t>
            </a:r>
            <a:r>
              <a:rPr lang="ru-RU" sz="2400" dirty="0" err="1" smtClean="0">
                <a:latin typeface="Times New Roman" pitchFamily="18" charset="0"/>
              </a:rPr>
              <a:t>кетоацидоза</a:t>
            </a:r>
            <a:r>
              <a:rPr lang="ru-RU" sz="2400" dirty="0" smtClean="0">
                <a:latin typeface="Times New Roman" pitchFamily="18" charset="0"/>
              </a:rPr>
              <a:t>. Развивается в течении 24-36 часов.</a:t>
            </a:r>
          </a:p>
        </p:txBody>
      </p:sp>
      <p:pic>
        <p:nvPicPr>
          <p:cNvPr id="31749" name="Picture 5" descr="slide-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0" y="2314575"/>
            <a:ext cx="6848476" cy="4438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9376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/>
          <a:lstStyle/>
          <a:p>
            <a:r>
              <a:rPr lang="ru-RU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Гипергликемическая кома</a:t>
            </a:r>
          </a:p>
        </p:txBody>
      </p:sp>
      <p:sp>
        <p:nvSpPr>
          <p:cNvPr id="24578" name="Объект 4"/>
          <p:cNvSpPr>
            <a:spLocks noGrp="1"/>
          </p:cNvSpPr>
          <p:nvPr>
            <p:ph idx="1"/>
          </p:nvPr>
        </p:nvSpPr>
        <p:spPr>
          <a:xfrm>
            <a:off x="623392" y="1196753"/>
            <a:ext cx="10561173" cy="492941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	Признаки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гипергликемии: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неутолимая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жажда,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учащённое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мочеиспускание,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слабость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размытое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зрение,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запах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ацетона или яблок изо рта,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боль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 животе,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частое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поверхностное дыхание,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тошнота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 рвота,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тёплая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и сухая кожа,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-  низкое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артериальное давление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134" y="1027982"/>
            <a:ext cx="3052957" cy="1512168"/>
          </a:xfrm>
          <a:prstGeom prst="rect">
            <a:avLst/>
          </a:prstGeom>
        </p:spPr>
      </p:pic>
      <p:pic>
        <p:nvPicPr>
          <p:cNvPr id="1026" name="Picture 2" descr="C:\Users\Маргоша\Downloads\Videos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34" y="2862263"/>
            <a:ext cx="305295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гоша\Downloads\Videos\Desktop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34" y="4895850"/>
            <a:ext cx="305295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2522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1363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Гипогликемическая кома</a:t>
            </a:r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838200" y="1089025"/>
            <a:ext cx="10515600" cy="5087938"/>
          </a:xfrm>
        </p:spPr>
        <p:txBody>
          <a:bodyPr/>
          <a:lstStyle/>
          <a:p>
            <a:pPr algn="just">
              <a:buFont typeface="Arial" charset="0"/>
              <a:buNone/>
            </a:pPr>
            <a:r>
              <a:rPr lang="ru-RU" b="1" dirty="0" smtClean="0"/>
              <a:t>		</a:t>
            </a:r>
            <a:r>
              <a:rPr lang="ru-RU" sz="2400" b="1" dirty="0" smtClean="0">
                <a:latin typeface="Times New Roman" pitchFamily="18" charset="0"/>
              </a:rPr>
              <a:t>Гипогликемическая</a:t>
            </a:r>
            <a:r>
              <a:rPr lang="ru-RU" sz="2400" b="1" smtClean="0">
                <a:latin typeface="Times New Roman" pitchFamily="18" charset="0"/>
              </a:rPr>
              <a:t> кома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</a:rPr>
              <a:t>- это </a:t>
            </a:r>
            <a:r>
              <a:rPr lang="ru-RU" sz="2400" dirty="0" smtClean="0">
                <a:latin typeface="Times New Roman" pitchFamily="18" charset="0"/>
              </a:rPr>
              <a:t>острое патологическое состояние, спровоцированное внезапным быстрым снижением количества глюкозы в плазме.  </a:t>
            </a:r>
          </a:p>
        </p:txBody>
      </p:sp>
      <p:pic>
        <p:nvPicPr>
          <p:cNvPr id="33797" name="Picture 5" descr="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0" y="2162175"/>
            <a:ext cx="7175500" cy="421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37603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64837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smtClean="0">
                <a:latin typeface="Times New Roman" pitchFamily="18" charset="0"/>
              </a:rPr>
              <a:t>                        Гипогликемическая </a:t>
            </a:r>
            <a:r>
              <a:rPr lang="ru-RU" sz="3200" b="1">
                <a:latin typeface="Times New Roman" pitchFamily="18" charset="0"/>
              </a:rPr>
              <a:t>кома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403" y="1052737"/>
            <a:ext cx="10862997" cy="5073427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		Признаки гипогликемической комы:</a:t>
            </a:r>
            <a:endParaRPr lang="ru-RU" sz="2400" smtClean="0">
              <a:latin typeface="Times New Roman" pitchFamily="18" charset="0"/>
            </a:endParaRP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 -  дрожь в теле, -  озноб, -  головокружение, -  нервозность или обеспокоенность,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 -  сильный голод, -  тошнота, -  размытое зрение, -  нарушение ритма сердца.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		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b="1">
                <a:latin typeface="Times New Roman" pitchFamily="18" charset="0"/>
              </a:rPr>
              <a:t>	</a:t>
            </a:r>
            <a:r>
              <a:rPr lang="ru-RU" sz="2400" b="1" smtClean="0">
                <a:latin typeface="Times New Roman" pitchFamily="18" charset="0"/>
              </a:rPr>
              <a:t>		Купирование гипогликемии при сахарном диабете: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 		Если уровень сахара снижен, следует съесть 15 г быстрых углеводов (выпить сока, принять таблетку глюкозы) и через 15 минут измерить глюкозу в крови. </a:t>
            </a:r>
          </a:p>
        </p:txBody>
      </p:sp>
    </p:spTree>
    <p:extLst>
      <p:ext uri="{BB962C8B-B14F-4D97-AF65-F5344CB8AC3E}">
        <p14:creationId xmlns:p14="http://schemas.microsoft.com/office/powerpoint/2010/main" val="13695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663"/>
          </a:xfrm>
        </p:spPr>
        <p:txBody>
          <a:bodyPr/>
          <a:lstStyle/>
          <a:p>
            <a:pPr algn="ctr"/>
            <a:r>
              <a:rPr lang="ru-RU" sz="3200" b="1" dirty="0" err="1" smtClean="0">
                <a:latin typeface="Times New Roman" pitchFamily="18" charset="0"/>
              </a:rPr>
              <a:t>Нейропатия</a:t>
            </a: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838200" y="1038225"/>
            <a:ext cx="10515600" cy="5138738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charset="0"/>
              <a:buNone/>
            </a:pPr>
            <a:r>
              <a:rPr lang="ru-RU" dirty="0" smtClean="0"/>
              <a:t>		</a:t>
            </a:r>
            <a:r>
              <a:rPr lang="ru-RU" sz="2400" dirty="0" smtClean="0">
                <a:latin typeface="Times New Roman" pitchFamily="18" charset="0"/>
              </a:rPr>
              <a:t>Диабетическая </a:t>
            </a:r>
            <a:r>
              <a:rPr lang="ru-RU" sz="2400" dirty="0" err="1" smtClean="0">
                <a:latin typeface="Times New Roman" pitchFamily="18" charset="0"/>
              </a:rPr>
              <a:t>нейропатия</a:t>
            </a:r>
            <a:r>
              <a:rPr lang="ru-RU" sz="2400" dirty="0" smtClean="0">
                <a:latin typeface="Times New Roman" pitchFamily="18" charset="0"/>
              </a:rPr>
              <a:t>– повреждение нервов, обусловленное диабетом, клинически очевидное или </a:t>
            </a:r>
            <a:r>
              <a:rPr lang="ru-RU" sz="2400" dirty="0" err="1" smtClean="0">
                <a:latin typeface="Times New Roman" pitchFamily="18" charset="0"/>
              </a:rPr>
              <a:t>субклиническое</a:t>
            </a:r>
            <a:r>
              <a:rPr lang="ru-RU" sz="2400" dirty="0" smtClean="0">
                <a:latin typeface="Times New Roman" pitchFamily="18" charset="0"/>
              </a:rPr>
              <a:t>, при отсутствии другой возможной этиологии. </a:t>
            </a:r>
          </a:p>
        </p:txBody>
      </p:sp>
      <p:sp>
        <p:nvSpPr>
          <p:cNvPr id="32775" name="AutoShape 7" descr="i_9a5199517189edf8_html_4018926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777" name="AutoShape 9" descr="i_9a5199517189edf8_html_4018926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779" name="AutoShape 11" descr="i_9a5199517189edf8_html_4018926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2781" name="AutoShape 13" descr="i_9a5199517189edf8_html_4018926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2783" name="Picture 15" descr="oc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667" y="2912002"/>
            <a:ext cx="3358243" cy="3380121"/>
          </a:xfrm>
          <a:prstGeom prst="rect">
            <a:avLst/>
          </a:prstGeom>
          <a:noFill/>
        </p:spPr>
      </p:pic>
      <p:pic>
        <p:nvPicPr>
          <p:cNvPr id="32785" name="Picture 17" descr="f9adbb275ff31ab154bc7deaace15fcf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883" y="2846206"/>
            <a:ext cx="5035550" cy="3335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799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4ae9f47a68f42990cd4c3bdd2e76ac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85725"/>
            <a:ext cx="10277475" cy="6572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60769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8350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Микро - и макроангиопатия</a:t>
            </a: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838200" y="1316038"/>
            <a:ext cx="10515600" cy="486092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Font typeface="Arial" charset="0"/>
              <a:buNone/>
            </a:pPr>
            <a:r>
              <a:rPr lang="ru-RU" smtClean="0"/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Поражение стенок крупных сосудов и капилляров, сопровождающееся нарушением функционального состояния крови.</a:t>
            </a:r>
          </a:p>
        </p:txBody>
      </p:sp>
      <p:pic>
        <p:nvPicPr>
          <p:cNvPr id="28675" name="Picture 2" descr="https://cf.ppt-online.org/files/slide/i/imAVDhEUkMCtQwlInuea10jJGHPr59c4KgF6bs/slide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163" y="2809874"/>
            <a:ext cx="3535362" cy="298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https://cherepah.ru/wp-content/uploads/3/a/8/3a801f28abe3a9b19ee6ee850bf4304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100" y="3142456"/>
            <a:ext cx="3505200" cy="242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2702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сахарном диабете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8368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Название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заболеванию дали древние греки. В переводе с греческого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αβαίνω — это «проходить насквозь», что отсылает к основному симптому сахарного диабета — полиурии, или учащённому мочеиспусканию.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698" y="3914889"/>
            <a:ext cx="3704775" cy="2201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66946" y="3914889"/>
            <a:ext cx="1886854" cy="2201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417" y="3914889"/>
            <a:ext cx="2902854" cy="26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89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5325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Микро- и макроангиопатия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Как следствие:</a:t>
            </a:r>
          </a:p>
          <a:p>
            <a:pPr marL="0" indent="0" algn="just">
              <a:buFont typeface="Calibri Light"/>
              <a:buAutoNum type="arabicPeriod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Поражение зрительного нерва и хрусталика.</a:t>
            </a:r>
          </a:p>
          <a:p>
            <a:pPr marL="0" indent="0" algn="just">
              <a:buFont typeface="Calibri Light"/>
              <a:buAutoNum type="arabicPeriod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Развитие сердечно-сосудистой и почечной недостаточности.</a:t>
            </a:r>
          </a:p>
          <a:p>
            <a:pPr marL="0" indent="0" algn="just">
              <a:buFont typeface="Calibri Light"/>
              <a:buAutoNum type="arabicPeriod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Нарушение мозговой деятельности и нервной проводимости.</a:t>
            </a:r>
          </a:p>
          <a:p>
            <a:pPr marL="0" indent="0" algn="just">
              <a:buFont typeface="Calibri Light"/>
              <a:buAutoNum type="arabicPeriod"/>
            </a:pP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Развитие трофических язв на руках и ногах.</a:t>
            </a:r>
          </a:p>
          <a:p>
            <a:pPr marL="0" indent="0">
              <a:buFont typeface="Arial" charset="0"/>
              <a:buNone/>
            </a:pPr>
            <a:endParaRPr lang="ru-RU" sz="2400" smtClean="0"/>
          </a:p>
        </p:txBody>
      </p:sp>
      <p:pic>
        <p:nvPicPr>
          <p:cNvPr id="29701" name="Picture 5" descr="i?id=90e6e2599c612e5d27791fcac8ac7f33_l-3767703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3" y="3771900"/>
            <a:ext cx="2963862" cy="2285207"/>
          </a:xfrm>
          <a:prstGeom prst="rect">
            <a:avLst/>
          </a:prstGeom>
          <a:noFill/>
        </p:spPr>
      </p:pic>
      <p:pic>
        <p:nvPicPr>
          <p:cNvPr id="29703" name="Picture 7" descr="Troficheskaya_Yaz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900" y="3771900"/>
            <a:ext cx="3497263" cy="1966912"/>
          </a:xfrm>
          <a:prstGeom prst="rect">
            <a:avLst/>
          </a:prstGeom>
          <a:noFill/>
        </p:spPr>
      </p:pic>
      <p:pic>
        <p:nvPicPr>
          <p:cNvPr id="6" name="Picture 2" descr="https://chzs.ru/wp-content/uploads/9/f/9/9f9fbf3fbf8d1a5cf7da8588505fe10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771900"/>
            <a:ext cx="29337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8403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8963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Ретинопатия</a:t>
            </a: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838200" y="1000125"/>
            <a:ext cx="10515600" cy="5176838"/>
          </a:xfrm>
        </p:spPr>
        <p:txBody>
          <a:bodyPr/>
          <a:lstStyle/>
          <a:p>
            <a:pPr>
              <a:lnSpc>
                <a:spcPct val="150000"/>
              </a:lnSpc>
              <a:buFont typeface="Arial" charset="0"/>
              <a:buNone/>
            </a:pPr>
            <a:r>
              <a:rPr lang="ru-RU" smtClean="0"/>
              <a:t>		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Ретинопатия - хроническое прогрессирующее заболевание микрососудов сетчатки, являющаяся распространенной причиной слепоты. </a:t>
            </a:r>
          </a:p>
        </p:txBody>
      </p:sp>
      <p:pic>
        <p:nvPicPr>
          <p:cNvPr id="30726" name="Picture 6" descr="setchatka-v-nor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2550" y="3198812"/>
            <a:ext cx="3200400" cy="2509837"/>
          </a:xfrm>
          <a:prstGeom prst="rect">
            <a:avLst/>
          </a:prstGeom>
          <a:noFill/>
        </p:spPr>
      </p:pic>
      <p:pic>
        <p:nvPicPr>
          <p:cNvPr id="30728" name="Picture 8" descr="1456727047_retinopatiya-e15505242684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925" y="3370261"/>
            <a:ext cx="6153150" cy="2338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0933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763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Нефропатия</a:t>
            </a:r>
          </a:p>
        </p:txBody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>
          <a:xfrm>
            <a:off x="838200" y="1190625"/>
            <a:ext cx="10515600" cy="5176838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charset="0"/>
              <a:buNone/>
            </a:pPr>
            <a:r>
              <a:rPr lang="ru-RU" b="1" dirty="0" smtClean="0"/>
              <a:t>		</a:t>
            </a:r>
            <a:r>
              <a:rPr lang="ru-RU" sz="2400" dirty="0" smtClean="0">
                <a:latin typeface="Times New Roman" pitchFamily="18" charset="0"/>
              </a:rPr>
              <a:t>Диабетическая нефропатия – специфическое поражение почек при сахарном диабете, сопровождающееся формированием узелкового </a:t>
            </a:r>
            <a:r>
              <a:rPr lang="ru-RU" sz="2400" dirty="0" err="1" smtClean="0">
                <a:latin typeface="Times New Roman" pitchFamily="18" charset="0"/>
              </a:rPr>
              <a:t>гломерулосклероза</a:t>
            </a:r>
            <a:r>
              <a:rPr lang="ru-RU" sz="2400" dirty="0" smtClean="0">
                <a:latin typeface="Times New Roman" pitchFamily="18" charset="0"/>
              </a:rPr>
              <a:t>, приводящего к терминальной почечной недостаточности </a:t>
            </a:r>
          </a:p>
        </p:txBody>
      </p:sp>
      <p:pic>
        <p:nvPicPr>
          <p:cNvPr id="35845" name="Picture 5" descr="post_5c0e4e54ba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525" y="3719105"/>
            <a:ext cx="2151108" cy="2086519"/>
          </a:xfrm>
          <a:prstGeom prst="rect">
            <a:avLst/>
          </a:prstGeom>
          <a:noFill/>
        </p:spPr>
      </p:pic>
      <p:pic>
        <p:nvPicPr>
          <p:cNvPr id="35847" name="Picture 7" descr="bigstock-Diabetic-Nephropathy-Kidney-D-107086127_arti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1010" y="3584440"/>
            <a:ext cx="3265487" cy="2181225"/>
          </a:xfrm>
          <a:prstGeom prst="rect">
            <a:avLst/>
          </a:prstGeom>
          <a:noFill/>
        </p:spPr>
      </p:pic>
      <p:sp>
        <p:nvSpPr>
          <p:cNvPr id="35849" name="AutoShape 9" descr="paraneoplasticheskaya-nefropatiya-c6zcqcpz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5851" name="Picture 11" descr="oc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9232" y="3748768"/>
            <a:ext cx="3198813" cy="2051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1771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212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</a:rPr>
              <a:t>Диабетическая стопа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757646" y="940526"/>
            <a:ext cx="10596154" cy="5236437"/>
          </a:xfrm>
        </p:spPr>
        <p:txBody>
          <a:bodyPr/>
          <a:lstStyle/>
          <a:p>
            <a:pPr algn="just">
              <a:lnSpc>
                <a:spcPct val="150000"/>
              </a:lnSpc>
              <a:buFont typeface="Arial" charset="0"/>
              <a:buNone/>
            </a:pPr>
            <a:r>
              <a:rPr lang="ru-RU" dirty="0" smtClean="0"/>
              <a:t>		</a:t>
            </a:r>
            <a:r>
              <a:rPr lang="ru-RU" sz="2400" dirty="0" smtClean="0">
                <a:latin typeface="Times New Roman" pitchFamily="18" charset="0"/>
              </a:rPr>
              <a:t>Синдром диабетической стопы – одно из осложнений сахарного диабета в сочетании с нарушением кровотока и присоединением инфекции. Это патологические изменения стоп в виде язвенно-некротических поражений костей и суставов, потери чувствительности кожи в связи с нарушением макроструктуры стопы и </a:t>
            </a:r>
            <a:r>
              <a:rPr lang="ru-RU" sz="2400" dirty="0" err="1" smtClean="0">
                <a:latin typeface="Times New Roman" pitchFamily="18" charset="0"/>
              </a:rPr>
              <a:t>микроциркуляции</a:t>
            </a:r>
            <a:r>
              <a:rPr lang="ru-RU" sz="2400" dirty="0" smtClean="0">
                <a:latin typeface="Times New Roman" pitchFamily="18" charset="0"/>
              </a:rPr>
              <a:t> крови по причине разрушения нервных окончаний и нервных волокон. </a:t>
            </a:r>
          </a:p>
        </p:txBody>
      </p:sp>
      <p:pic>
        <p:nvPicPr>
          <p:cNvPr id="36869" name="Picture 5" descr="92b659ce8d7ad0796e5e5a07d4e7803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4724" y="4371088"/>
            <a:ext cx="4143375" cy="2197086"/>
          </a:xfrm>
          <a:prstGeom prst="rect">
            <a:avLst/>
          </a:prstGeom>
          <a:noFill/>
        </p:spPr>
      </p:pic>
      <p:sp>
        <p:nvSpPr>
          <p:cNvPr id="36871" name="AutoShape 7" descr="xcf0342dad9d275d8a9c6a535d9f4e32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sp>
        <p:nvSpPr>
          <p:cNvPr id="36873" name="AutoShape 9" descr="xcf0342dad9d275d8a9c6a535d9f4e32a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ru-RU"/>
          </a:p>
        </p:txBody>
      </p:sp>
      <p:pic>
        <p:nvPicPr>
          <p:cNvPr id="36875" name="Picture 11" descr="oc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5774" y="3963495"/>
            <a:ext cx="3957593" cy="2604679"/>
          </a:xfrm>
          <a:prstGeom prst="rect">
            <a:avLst/>
          </a:prstGeom>
          <a:noFill/>
        </p:spPr>
      </p:pic>
      <p:pic>
        <p:nvPicPr>
          <p:cNvPr id="8" name="Picture 5" descr="flash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285" y="4752975"/>
            <a:ext cx="2916767" cy="161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56444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017"/>
            <a:ext cx="10515600" cy="841248"/>
          </a:xfrm>
        </p:spPr>
        <p:txBody>
          <a:bodyPr>
            <a:normAutofit/>
          </a:bodyPr>
          <a:lstStyle/>
          <a:p>
            <a:pPr algn="ctr"/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2 типа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69265"/>
            <a:ext cx="10515600" cy="520769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Диагностика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 выяснения жалоб и сбора анамнеза, специалист уточняет наличие факторов риска (ожирение, гиподинамия, наследственная отягощенность), выявляет базовые симптомы – полиурию, полидипсию, усиление аппетита.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ug.ru/wp-content/uploads/2022/12/na-prieme-u-vracha-fripik-2048x13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32" y="3315939"/>
            <a:ext cx="4318254" cy="2515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8581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ru-RU" sz="3200" b="1">
                <a:latin typeface="Times New Roman" pitchFamily="18" charset="0"/>
              </a:rPr>
              <a:t>                      </a:t>
            </a:r>
            <a:r>
              <a:rPr lang="ru-RU" sz="3200" b="1" smtClean="0">
                <a:latin typeface="Times New Roman" pitchFamily="18" charset="0"/>
              </a:rPr>
              <a:t>Диагностика сахарного диабета </a:t>
            </a:r>
            <a:r>
              <a:rPr lang="ru-RU" sz="3200" b="1">
                <a:latin typeface="Times New Roman" pitchFamily="18" charset="0"/>
              </a:rPr>
              <a:t>2 типа </a:t>
            </a:r>
            <a:br>
              <a:rPr lang="ru-RU" sz="3200" b="1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 </a:t>
            </a: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5" y="1038225"/>
            <a:ext cx="11001375" cy="51292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Осмотр</a:t>
            </a:r>
            <a:endParaRPr lang="ru-RU" sz="2400" b="1" dirty="0" smtClean="0">
              <a:latin typeface="Times New Roman" pitchFamily="18" charset="0"/>
            </a:endParaRPr>
          </a:p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	У сахарного диабета 2-го типа нет специфических признаков, которые можно было бы выявить во время осмотра. Диагноз ставится на основании результатов анализа крови. Для определения причин патологии врач проводит опрос, уточняет, был ли диабет у родственников, есть ли у человека хронические заболевания, какой образ жизни он ведёт.</a:t>
            </a:r>
          </a:p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	Во время осмотра специалист также </a:t>
            </a:r>
            <a:r>
              <a:rPr lang="ru-RU" sz="2400" b="1" dirty="0" smtClean="0">
                <a:latin typeface="Times New Roman" pitchFamily="18" charset="0"/>
              </a:rPr>
              <a:t>измеряет вес</a:t>
            </a:r>
            <a:r>
              <a:rPr lang="ru-RU" sz="2400" dirty="0" smtClean="0">
                <a:latin typeface="Times New Roman" pitchFamily="18" charset="0"/>
              </a:rPr>
              <a:t>, оценивает состояние </a:t>
            </a:r>
            <a:r>
              <a:rPr lang="ru-RU" sz="2400" b="1" dirty="0" smtClean="0">
                <a:latin typeface="Times New Roman" pitchFamily="18" charset="0"/>
              </a:rPr>
              <a:t>кожи</a:t>
            </a:r>
            <a:r>
              <a:rPr lang="ru-RU" sz="2400" dirty="0" smtClean="0">
                <a:latin typeface="Times New Roman" pitchFamily="18" charset="0"/>
              </a:rPr>
              <a:t>: при сахарном диабете она, как правило, </a:t>
            </a:r>
            <a:r>
              <a:rPr lang="ru-RU" sz="2400" b="1" dirty="0" smtClean="0">
                <a:latin typeface="Times New Roman" pitchFamily="18" charset="0"/>
              </a:rPr>
              <a:t>сухая и шелушащаяся</a:t>
            </a:r>
            <a:r>
              <a:rPr lang="ru-RU" sz="2400" dirty="0" smtClean="0">
                <a:latin typeface="Times New Roman" pitchFamily="18" charset="0"/>
              </a:rPr>
              <a:t>, на ней могут быть видны тёмные участки.</a:t>
            </a:r>
          </a:p>
        </p:txBody>
      </p:sp>
      <p:pic>
        <p:nvPicPr>
          <p:cNvPr id="2051" name="Picture 3" descr="C:\Users\Маргоша\Downloads\Videos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457700"/>
            <a:ext cx="236696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ргоша\Downloads\Videos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4562475"/>
            <a:ext cx="25336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729"/>
            <a:ext cx="10515600" cy="5852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8250" y="828928"/>
            <a:ext cx="9584055" cy="508723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Лабораторная диагностика является наиболее информативной, позволяет обнаружить не только раннюю стадию диабета, но и состояние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преддиабета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снижение толерантности к глюкозе, проявляющееся длительной гипергликемией после углеводной нагрузки.</a:t>
            </a:r>
            <a:endParaRPr lang="ru-RU" sz="2400" dirty="0"/>
          </a:p>
        </p:txBody>
      </p:sp>
      <p:pic>
        <p:nvPicPr>
          <p:cNvPr id="5" name="Рисунок 4" descr="https://klike.net/uploads/posts/2022-12/1670308368_3-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3724275"/>
            <a:ext cx="3649980" cy="2485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2637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678" y="907582"/>
            <a:ext cx="70696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нализ уровня глюкозы натощак;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ликемический профиль;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люкозотолерантный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smtClean="0">
                <a:latin typeface="Times New Roman" pitchFamily="18" charset="0"/>
              </a:rPr>
              <a:t>гликозированный гемоглобин;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бщий анализ мочи;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иохимический анализ крови;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антитела к рецепторам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инсулина;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антитела к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клеткам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 Лангерганса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поджелудочной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железы;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УЗИ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поджелудочной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74503" y="145391"/>
            <a:ext cx="75139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сахарного диабета</a:t>
            </a:r>
          </a:p>
          <a:p>
            <a:endParaRPr lang="ru-RU" dirty="0"/>
          </a:p>
        </p:txBody>
      </p:sp>
      <p:pic>
        <p:nvPicPr>
          <p:cNvPr id="11268" name="Picture 4" descr="https://static.wixstatic.com/media/d27cef_cbf5b857d0d34c7f8da302037be938c0~mv2.jpg/v1/fit/w_951%2Ch_864%2Cal_c%2Cq_80/f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6" y="2362200"/>
            <a:ext cx="2981324" cy="36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2600"/>
          </a:xfrm>
        </p:spPr>
        <p:txBody>
          <a:bodyPr>
            <a:normAutofit fontScale="90000"/>
          </a:bodyPr>
          <a:lstStyle/>
          <a:p>
            <a:r>
              <a:rPr lang="ru-RU" sz="3600" b="1" smtClean="0">
                <a:latin typeface="Times New Roman" pitchFamily="18" charset="0"/>
              </a:rPr>
              <a:t>                       Лабораторная </a:t>
            </a:r>
            <a:r>
              <a:rPr lang="ru-RU" sz="3600" b="1">
                <a:latin typeface="Times New Roman" pitchFamily="18" charset="0"/>
              </a:rPr>
              <a:t>диагностика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975" y="952500"/>
            <a:ext cx="11035242" cy="4914900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</a:t>
            </a:r>
            <a:r>
              <a:rPr lang="ru-RU" sz="2400" b="1" smtClean="0">
                <a:latin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</a:rPr>
              <a:t>Д</a:t>
            </a:r>
            <a:r>
              <a:rPr lang="ru-RU" sz="2400" b="1" smtClean="0">
                <a:latin typeface="Times New Roman" pitchFamily="18" charset="0"/>
              </a:rPr>
              <a:t>олжна </a:t>
            </a:r>
            <a:r>
              <a:rPr lang="ru-RU" sz="2400" b="1" dirty="0" smtClean="0">
                <a:latin typeface="Times New Roman" pitchFamily="18" charset="0"/>
              </a:rPr>
              <a:t>начинаться с исследования крови на уровень глюкозы.</a:t>
            </a:r>
            <a:r>
              <a:rPr lang="ru-RU" sz="2400" dirty="0" smtClean="0">
                <a:latin typeface="Times New Roman" pitchFamily="18" charset="0"/>
              </a:rPr>
              <a:t> Существует несколько методов сдачи данного анализа</a:t>
            </a:r>
            <a:r>
              <a:rPr lang="ru-RU" sz="2400" smtClean="0">
                <a:latin typeface="Times New Roman" pitchFamily="18" charset="0"/>
              </a:rPr>
              <a:t>. </a:t>
            </a:r>
          </a:p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Первый </a:t>
            </a:r>
            <a:r>
              <a:rPr lang="ru-RU" sz="2400" dirty="0" smtClean="0">
                <a:latin typeface="Times New Roman" pitchFamily="18" charset="0"/>
              </a:rPr>
              <a:t>и наиболее распространенный – это сдача крови натощак и второй – через два часа после приема пищи. </a:t>
            </a:r>
          </a:p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     	Кровь для него берут из пальца. Норма уровня сахара в крови для взрослого человека составляет от 3,2 до 5,5 </a:t>
            </a:r>
            <a:r>
              <a:rPr lang="ru-RU" sz="2400" dirty="0" err="1" smtClean="0">
                <a:latin typeface="Times New Roman" pitchFamily="18" charset="0"/>
              </a:rPr>
              <a:t>ммоль</a:t>
            </a:r>
            <a:r>
              <a:rPr lang="ru-RU" sz="2400" dirty="0" smtClean="0">
                <a:latin typeface="Times New Roman" pitchFamily="18" charset="0"/>
              </a:rPr>
              <a:t>/л</a:t>
            </a:r>
            <a:r>
              <a:rPr lang="ru-RU" sz="2400" smtClean="0">
                <a:latin typeface="Times New Roman" pitchFamily="18" charset="0"/>
              </a:rPr>
              <a:t>. </a:t>
            </a:r>
          </a:p>
          <a:p>
            <a:pPr algn="just" eaLnBrk="1" hangingPunct="1">
              <a:lnSpc>
                <a:spcPct val="10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Показатель </a:t>
            </a:r>
            <a:r>
              <a:rPr lang="ru-RU" sz="2400" dirty="0" smtClean="0">
                <a:latin typeface="Times New Roman" pitchFamily="18" charset="0"/>
              </a:rPr>
              <a:t>содержания глюкозы в организме выше 6,1 </a:t>
            </a:r>
            <a:r>
              <a:rPr lang="ru-RU" sz="2400" dirty="0" err="1" smtClean="0">
                <a:latin typeface="Times New Roman" pitchFamily="18" charset="0"/>
              </a:rPr>
              <a:t>ммоль</a:t>
            </a:r>
            <a:r>
              <a:rPr lang="ru-RU" sz="2400" dirty="0" smtClean="0">
                <a:latin typeface="Times New Roman" pitchFamily="18" charset="0"/>
              </a:rPr>
              <a:t>/л говорит о серьезном нарушении углеводного обмена и о возможном развитие сахарного диабета. </a:t>
            </a:r>
          </a:p>
          <a:p>
            <a:pPr eaLnBrk="1" hangingPunct="1">
              <a:lnSpc>
                <a:spcPct val="100000"/>
              </a:lnSpc>
            </a:pPr>
            <a:endParaRPr lang="ru-RU" sz="2400" dirty="0" smtClean="0"/>
          </a:p>
        </p:txBody>
      </p:sp>
      <p:pic>
        <p:nvPicPr>
          <p:cNvPr id="15364" name="Picture 4" descr="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2701" y="4610100"/>
            <a:ext cx="3934884" cy="2051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61330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0541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>
                <a:latin typeface="Times New Roman" pitchFamily="18" charset="0"/>
              </a:rPr>
              <a:t>Лабораторные </a:t>
            </a:r>
            <a:r>
              <a:rPr lang="ru-RU" sz="3200" b="1" smtClean="0">
                <a:latin typeface="Times New Roman" pitchFamily="18" charset="0"/>
              </a:rPr>
              <a:t>методы</a:t>
            </a:r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4" y="1484313"/>
            <a:ext cx="10877551" cy="4945062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</a:rPr>
              <a:t>    </a:t>
            </a:r>
            <a:r>
              <a:rPr lang="ru-RU" b="1" smtClean="0">
                <a:latin typeface="Times New Roman" pitchFamily="18" charset="0"/>
              </a:rPr>
              <a:t>		Специфическим тесты:</a:t>
            </a:r>
            <a:endParaRPr lang="ru-RU" b="1" dirty="0">
              <a:latin typeface="Times New Roman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smtClean="0">
                <a:latin typeface="Times New Roman" pitchFamily="18" charset="0"/>
              </a:rPr>
              <a:t>	Глюкоза </a:t>
            </a:r>
            <a:r>
              <a:rPr lang="ru-RU" b="1" dirty="0">
                <a:latin typeface="Times New Roman" pitchFamily="18" charset="0"/>
              </a:rPr>
              <a:t>натощак.</a:t>
            </a:r>
            <a:r>
              <a:rPr lang="ru-RU" dirty="0">
                <a:latin typeface="Times New Roman" pitchFamily="18" charset="0"/>
              </a:rPr>
              <a:t> Критерием заболевания является уровень глюкозы выше 7 </a:t>
            </a:r>
            <a:r>
              <a:rPr lang="ru-RU" dirty="0" err="1">
                <a:latin typeface="Times New Roman" pitchFamily="18" charset="0"/>
              </a:rPr>
              <a:t>ммоль</a:t>
            </a:r>
            <a:r>
              <a:rPr lang="ru-RU" dirty="0">
                <a:latin typeface="Times New Roman" pitchFamily="18" charset="0"/>
              </a:rPr>
              <a:t>/л (для венозной крови). Забор материала производится после 8-12 часов </a:t>
            </a:r>
            <a:r>
              <a:rPr lang="ru-RU">
                <a:latin typeface="Times New Roman" pitchFamily="18" charset="0"/>
              </a:rPr>
              <a:t>голода</a:t>
            </a:r>
            <a:r>
              <a:rPr lang="ru-RU" smtClean="0">
                <a:latin typeface="Times New Roman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smtClean="0">
                <a:latin typeface="Times New Roman" pitchFamily="18" charset="0"/>
              </a:rPr>
              <a:t>	Гликозированный гемоглобин.</a:t>
            </a:r>
            <a:r>
              <a:rPr lang="ru-RU" smtClean="0">
                <a:latin typeface="Times New Roman" pitchFamily="18" charset="0"/>
              </a:rPr>
              <a:t> Анализ </a:t>
            </a:r>
            <a:r>
              <a:rPr lang="ru-RU">
                <a:latin typeface="Times New Roman" pitchFamily="18" charset="0"/>
              </a:rPr>
              <a:t>позволяет оценить среднее значение концентрации глюкозы за последние три месяца. Нормальным считается уровень HbA1c не более 6,0% (42 ммоль/л</a:t>
            </a:r>
            <a:r>
              <a:rPr lang="ru-RU" smtClean="0">
                <a:latin typeface="Times New Roman" pitchFamily="18" charset="0"/>
              </a:rPr>
              <a:t>).</a:t>
            </a:r>
            <a:r>
              <a:rPr lang="ru-RU">
                <a:latin typeface="Times New Roman" pitchFamily="18" charset="0"/>
              </a:rPr>
              <a:t> При результате 6,0-6,4% диагностируется </a:t>
            </a:r>
            <a:r>
              <a:rPr lang="ru-RU" smtClean="0">
                <a:latin typeface="Times New Roman" pitchFamily="18" charset="0"/>
              </a:rPr>
              <a:t>преддиабет</a:t>
            </a:r>
            <a:r>
              <a:rPr lang="ru-RU">
                <a:latin typeface="Times New Roman" pitchFamily="18" charset="0"/>
              </a:rPr>
              <a:t>. </a:t>
            </a:r>
            <a:r>
              <a:rPr lang="ru-RU" smtClean="0">
                <a:latin typeface="Times New Roman" pitchFamily="18" charset="0"/>
              </a:rPr>
              <a:t>На </a:t>
            </a:r>
            <a:r>
              <a:rPr lang="ru-RU">
                <a:latin typeface="Times New Roman" pitchFamily="18" charset="0"/>
              </a:rPr>
              <a:t>диабет указывает значение 6,5% и более (венозная кровь). </a:t>
            </a:r>
            <a:endParaRPr lang="ru-RU" smtClean="0">
              <a:latin typeface="Times New Roman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smtClean="0">
                <a:latin typeface="Times New Roman" pitchFamily="18" charset="0"/>
              </a:rPr>
              <a:t>	Глюкозотолерантный </a:t>
            </a:r>
            <a:r>
              <a:rPr lang="ru-RU" b="1" dirty="0">
                <a:latin typeface="Times New Roman" pitchFamily="18" charset="0"/>
              </a:rPr>
              <a:t>тест.</a:t>
            </a:r>
            <a:r>
              <a:rPr lang="ru-RU" dirty="0">
                <a:latin typeface="Times New Roman" pitchFamily="18" charset="0"/>
              </a:rPr>
              <a:t> Для диагностики СД на ранней стадии исследуется концентрация глюкозы через пару часов после употребления углеводистой пищи. Показатель выше 11,1 </a:t>
            </a:r>
            <a:r>
              <a:rPr lang="ru-RU" dirty="0" err="1">
                <a:latin typeface="Times New Roman" pitchFamily="18" charset="0"/>
              </a:rPr>
              <a:t>ммоль</a:t>
            </a:r>
            <a:r>
              <a:rPr lang="ru-RU" dirty="0">
                <a:latin typeface="Times New Roman" pitchFamily="18" charset="0"/>
              </a:rPr>
              <a:t>/л выявляет диабет, в диапазоне 7,8-11,0 </a:t>
            </a:r>
            <a:r>
              <a:rPr lang="ru-RU" dirty="0" err="1">
                <a:latin typeface="Times New Roman" pitchFamily="18" charset="0"/>
              </a:rPr>
              <a:t>ммоль</a:t>
            </a:r>
            <a:r>
              <a:rPr lang="ru-RU" dirty="0">
                <a:latin typeface="Times New Roman" pitchFamily="18" charset="0"/>
              </a:rPr>
              <a:t>/л определяется </a:t>
            </a:r>
            <a:r>
              <a:rPr lang="ru-RU" dirty="0" err="1">
                <a:latin typeface="Times New Roman" pitchFamily="18" charset="0"/>
              </a:rPr>
              <a:t>предиабет</a:t>
            </a:r>
            <a:r>
              <a:rPr lang="ru-RU" dirty="0">
                <a:latin typeface="Times New Roman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b="1" smtClean="0">
                <a:latin typeface="Times New Roman" pitchFamily="18" charset="0"/>
              </a:rPr>
              <a:t>	</a:t>
            </a:r>
            <a:endParaRPr lang="ru-RU" dirty="0">
              <a:latin typeface="Times New Roman" pitchFamily="18" charset="0"/>
            </a:endParaRPr>
          </a:p>
        </p:txBody>
      </p:sp>
      <p:pic>
        <p:nvPicPr>
          <p:cNvPr id="7174" name="Picture 6" descr="ThinkstockPhotos-4702376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24" y="5772150"/>
            <a:ext cx="2204509" cy="1027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68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сахарном диабете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864" y="1597152"/>
            <a:ext cx="6735251" cy="387377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открытия инсулина в 1921 году хирурги редко оперировали больных сахарным диабетом с гангреной, т.к. пациенты, как правило, не исцелялись и их ждала неизбежная смерть.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врачи часто держали своих пациентов на голодных или полуголодных диетах, рекомендуя есть только некоторые продукты, например, овсянку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doctor-cardiologist.ru/wp-content/uploads/2018/01/ExternalLink_shutterstock_558215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983" y="2228264"/>
            <a:ext cx="3563817" cy="269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407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97"/>
            <a:ext cx="10515600" cy="9418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96112"/>
            <a:ext cx="10515600" cy="5280851"/>
          </a:xfrm>
        </p:spPr>
        <p:txBody>
          <a:bodyPr/>
          <a:lstStyle/>
          <a:p>
            <a:pPr marL="0" indent="0" algn="just" fontAlgn="base">
              <a:lnSpc>
                <a:spcPct val="15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Диагноз подтверждается после получения результатов лабораторной диагностики. К специфическим тестам относятся:</a:t>
            </a:r>
          </a:p>
          <a:p>
            <a:pPr marL="0" indent="0" algn="just" fontAlgn="base">
              <a:lnSpc>
                <a:spcPct val="150000"/>
              </a:lnSpc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Глюкоза натощак.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Критерием заболевания является уровень глюкозы выше 7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ммоль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/л (для венозной крови). Забор материала производится после 8-12 часов голода.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https://diagnozlab.com/wp-content/uploads/2016/11/1-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4133849"/>
            <a:ext cx="3162584" cy="2123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450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025" y="1029586"/>
            <a:ext cx="72228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Самый информативный и точный метод определения уровня сахара в крови. Суть исследования заключается в определении концентрации глюкозы в крови («из пальца») пациента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lnSpc>
                <a:spcPct val="150000"/>
              </a:lnSpc>
            </a:pP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Нормой 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считается показатель 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3,5-5,5 ммоль/литр.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40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5,6-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6,9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/литр является </a:t>
            </a:r>
            <a:r>
              <a:rPr lang="ru-RU" sz="2400" b="0" i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преддиабетовым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состоянием</a:t>
            </a: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150000"/>
              </a:lnSpc>
            </a:pP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выше 7 ммоль</a:t>
            </a: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литр 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диабет.</a:t>
            </a:r>
            <a:endParaRPr lang="ru-RU" sz="2400" b="0" i="0" dirty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7215" y="238539"/>
            <a:ext cx="8918713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уровня глюкозы крови </a:t>
            </a:r>
            <a:r>
              <a:rPr lang="ru-RU" sz="3200" b="1" dirty="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натощак</a:t>
            </a:r>
            <a:endParaRPr lang="ru-RU" sz="3200" dirty="0"/>
          </a:p>
        </p:txBody>
      </p:sp>
      <p:pic>
        <p:nvPicPr>
          <p:cNvPr id="1026" name="Picture 2" descr="Анализ крови на глюкозу | ЛДЦ №1 Липец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882" y="2809879"/>
            <a:ext cx="3695402" cy="24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/>
          </a:bodyPr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Гликозилированный гемоглобин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900" y="1085850"/>
            <a:ext cx="10629900" cy="5091113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Исследование  </a:t>
            </a:r>
            <a:r>
              <a:rPr lang="ru-RU" sz="2400" b="1" dirty="0" smtClean="0">
                <a:latin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</a:rPr>
              <a:t>гликозилированного</a:t>
            </a:r>
            <a:r>
              <a:rPr lang="ru-RU" sz="2400" b="1" dirty="0" smtClean="0">
                <a:latin typeface="Times New Roman" pitchFamily="18" charset="0"/>
              </a:rPr>
              <a:t> гемоглобина </a:t>
            </a:r>
            <a:r>
              <a:rPr lang="ru-RU" sz="2400" dirty="0" smtClean="0">
                <a:latin typeface="Times New Roman" pitchFamily="18" charset="0"/>
              </a:rPr>
              <a:t>позволяет определить уровень сахара в крови больного за длительный период времени, вплоть до 3 месяцев. 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Тест на HbA1C определяет, какое количество гемоглобина в крови больного оказалось связанным с глюкозой. Результат этого анализа отражается в процентах: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1. До 5,7% – это норма. Признаков </a:t>
            </a:r>
            <a:r>
              <a:rPr lang="ru-RU" sz="2400" smtClean="0">
                <a:latin typeface="Times New Roman" pitchFamily="18" charset="0"/>
              </a:rPr>
              <a:t>диабета нет. </a:t>
            </a:r>
            <a:endParaRPr lang="ru-RU" sz="24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2. От 5,7% до 6,0% – предрасположенность.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3. От 6,1 до 6,4 – </a:t>
            </a:r>
            <a:r>
              <a:rPr lang="ru-RU" sz="2400" dirty="0" err="1" smtClean="0">
                <a:latin typeface="Times New Roman" pitchFamily="18" charset="0"/>
              </a:rPr>
              <a:t>преддиабет</a:t>
            </a:r>
            <a:r>
              <a:rPr lang="ru-RU" sz="2400" dirty="0" smtClean="0">
                <a:latin typeface="Times New Roman" pitchFamily="18" charset="0"/>
              </a:rPr>
              <a:t>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4. Свыше 6,4 – сахарный диабет. </a:t>
            </a:r>
          </a:p>
          <a:p>
            <a:pPr marL="0" indent="0" eaLnBrk="1" hangingPunct="1"/>
            <a:endParaRPr lang="ru-RU" dirty="0" smtClean="0"/>
          </a:p>
        </p:txBody>
      </p:sp>
      <p:pic>
        <p:nvPicPr>
          <p:cNvPr id="16388" name="Picture 4" descr="LDX3vAYZL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6107" y="4509121"/>
            <a:ext cx="4496660" cy="2031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2537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278" y="769251"/>
            <a:ext cx="79430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1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основано на том, что после нагрузки (прием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глюкозосодержащего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раствора) организм начинает активно синтезировать инсулин в поджелудочной железе, что приводит к снижению уровня сахара в крови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lnSpc>
                <a:spcPct val="150000"/>
              </a:lnSpc>
            </a:pP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через два часа после нагрузки в крови здорового человека определяется не более 7,8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/л глюкозы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lnSpc>
                <a:spcPct val="150000"/>
              </a:lnSpc>
            </a:pP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 результатом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глюкозотолерантного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теста становится уровень глюкозы выше 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11,1 ммоль/л.,врач может заподозрить 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сахарный 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диабет.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83561" y="184476"/>
            <a:ext cx="5098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dirty="0" err="1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Глюкозотолерантный</a:t>
            </a:r>
            <a:r>
              <a:rPr lang="ru-RU" sz="3200" b="1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3200" dirty="0"/>
          </a:p>
        </p:txBody>
      </p:sp>
      <p:pic>
        <p:nvPicPr>
          <p:cNvPr id="2050" name="Picture 2" descr="Глюкозотолерантный тест во время беремен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2574470"/>
            <a:ext cx="3676926" cy="25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769251"/>
            <a:ext cx="75247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endParaRPr lang="ru-RU" sz="2400" b="1" i="0" smtClean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ru-RU" sz="2400" b="1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ранней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стадии заболевания,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концентрация глюкозы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исследуется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через пару часов после употребления углеводистой пищи. 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Показатель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выше 11,1 ммоль/л выявляет диабет, в диапазоне 7,8-11,0 ммоль/л определяется преддиабет.</a:t>
            </a:r>
          </a:p>
          <a:p>
            <a:pPr algn="just" fontAlgn="base">
              <a:lnSpc>
                <a:spcPct val="150000"/>
              </a:lnSpc>
            </a:pPr>
            <a:endParaRPr lang="ru-RU" sz="2400" b="0" i="0" dirty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3561" y="184476"/>
            <a:ext cx="5098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dirty="0" err="1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Глюкозотолерантный</a:t>
            </a:r>
            <a:r>
              <a:rPr lang="ru-RU" sz="3200" b="1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ru-RU" sz="3200" dirty="0"/>
          </a:p>
        </p:txBody>
      </p:sp>
      <p:pic>
        <p:nvPicPr>
          <p:cNvPr id="5" name="Рисунок 4" descr="https://kvd-moskva.ru/sites/default/files/hcg-seviyeleri-gebelik-testler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3895723"/>
            <a:ext cx="3430905" cy="2547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2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55600"/>
            <a:ext cx="10515600" cy="796925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Анализ на глюкозотолерантность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975" y="1181100"/>
            <a:ext cx="10791825" cy="4902200"/>
          </a:xfrm>
        </p:spPr>
        <p:txBody>
          <a:bodyPr>
            <a:noAutofit/>
          </a:bodyPr>
          <a:lstStyle/>
          <a:p>
            <a:pPr marL="381000" indent="-381000" algn="just"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		</a:t>
            </a:r>
          </a:p>
          <a:p>
            <a:pPr marL="381000" indent="-381000" algn="just">
              <a:lnSpc>
                <a:spcPct val="80000"/>
              </a:lnSpc>
              <a:buFontTx/>
              <a:buNone/>
            </a:pPr>
            <a:r>
              <a:rPr lang="ru-RU" sz="2400" b="1" smtClean="0">
                <a:latin typeface="Times New Roman" pitchFamily="18" charset="0"/>
              </a:rPr>
              <a:t>Тест </a:t>
            </a:r>
            <a:r>
              <a:rPr lang="ru-RU" sz="2400" b="1" dirty="0">
                <a:latin typeface="Times New Roman" pitchFamily="18" charset="0"/>
              </a:rPr>
              <a:t>проводится по следующей схеме</a:t>
            </a:r>
            <a:r>
              <a:rPr lang="ru-RU" sz="2400" b="1">
                <a:latin typeface="Times New Roman" pitchFamily="18" charset="0"/>
              </a:rPr>
              <a:t>: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ru-RU" sz="2400" smtClean="0">
                <a:latin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	Сначала </a:t>
            </a:r>
            <a:r>
              <a:rPr lang="ru-RU" sz="2400" dirty="0">
                <a:latin typeface="Times New Roman" pitchFamily="18" charset="0"/>
              </a:rPr>
              <a:t>у пациента берут анализ крови натощак и измеряют первоначальный уровень сахара;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	Затем </a:t>
            </a:r>
            <a:r>
              <a:rPr lang="ru-RU" sz="2400" dirty="0">
                <a:latin typeface="Times New Roman" pitchFamily="18" charset="0"/>
              </a:rPr>
              <a:t>пациенту дают съесть 75 г глюкозы (реже 50 г и 100 г) и через 30 минут вновь измеряют уровень сахара в крови; 18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Далее </a:t>
            </a:r>
            <a:r>
              <a:rPr lang="ru-RU" sz="2400" dirty="0">
                <a:latin typeface="Times New Roman" pitchFamily="18" charset="0"/>
              </a:rPr>
              <a:t>данную процедуру повторяют еще три раза – через 60, 90 и 120 минут. В общей сложности анализ длится 2 часа. </a:t>
            </a:r>
          </a:p>
        </p:txBody>
      </p:sp>
      <p:pic>
        <p:nvPicPr>
          <p:cNvPr id="3074" name="Picture 2" descr="C:\Users\Маргоша\Downloads\Videos\Desktop\Без названи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5038725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3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55600"/>
            <a:ext cx="10515600" cy="796925"/>
          </a:xfrm>
        </p:spPr>
        <p:txBody>
          <a:bodyPr>
            <a:normAutofit/>
          </a:bodyPr>
          <a:lstStyle/>
          <a:p>
            <a:pPr algn="ctr"/>
            <a:r>
              <a:rPr lang="ru-RU" sz="3200" b="1">
                <a:latin typeface="Times New Roman" pitchFamily="18" charset="0"/>
              </a:rPr>
              <a:t>Анализ на глюкозотолерантность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5275" y="1246187"/>
            <a:ext cx="10791825" cy="4902200"/>
          </a:xfrm>
        </p:spPr>
        <p:txBody>
          <a:bodyPr>
            <a:noAutofit/>
          </a:bodyPr>
          <a:lstStyle/>
          <a:p>
            <a:pPr marL="381000" indent="-381000" algn="just">
              <a:lnSpc>
                <a:spcPct val="80000"/>
              </a:lnSpc>
              <a:buFontTx/>
              <a:buNone/>
            </a:pPr>
            <a:r>
              <a:rPr lang="ru-RU" sz="2400" smtClean="0">
                <a:latin typeface="Times New Roman" pitchFamily="18" charset="0"/>
              </a:rPr>
              <a:t>		Анализ </a:t>
            </a:r>
            <a:r>
              <a:rPr lang="ru-RU" sz="2400" dirty="0">
                <a:latin typeface="Times New Roman" pitchFamily="18" charset="0"/>
              </a:rPr>
              <a:t>на </a:t>
            </a:r>
            <a:r>
              <a:rPr lang="ru-RU" sz="2400" dirty="0" err="1">
                <a:latin typeface="Times New Roman" pitchFamily="18" charset="0"/>
              </a:rPr>
              <a:t>глюкозотолерантность</a:t>
            </a:r>
            <a:r>
              <a:rPr lang="ru-RU" sz="2400" dirty="0">
                <a:latin typeface="Times New Roman" pitchFamily="18" charset="0"/>
              </a:rPr>
              <a:t> имеет ключевое значение для выявления сахарного диабета 2 </a:t>
            </a:r>
            <a:r>
              <a:rPr lang="ru-RU" sz="2400">
                <a:latin typeface="Times New Roman" pitchFamily="18" charset="0"/>
              </a:rPr>
              <a:t>типа</a:t>
            </a:r>
            <a:r>
              <a:rPr lang="ru-RU" sz="2400" smtClean="0">
                <a:latin typeface="Times New Roman" pitchFamily="18" charset="0"/>
              </a:rPr>
              <a:t>.</a:t>
            </a:r>
          </a:p>
          <a:p>
            <a:pPr marL="381000" indent="-381000" algn="just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 </a:t>
            </a:r>
            <a:r>
              <a:rPr lang="ru-RU" sz="2400" dirty="0">
                <a:latin typeface="Times New Roman" pitchFamily="18" charset="0"/>
              </a:rPr>
              <a:t>Он помогает определить скорость секреции инсулина, а также установить, насколько чувствительны внутренние ткани пациента к этому гормону. </a:t>
            </a:r>
          </a:p>
          <a:p>
            <a:pPr marL="381000" indent="-381000" algn="just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     </a:t>
            </a:r>
            <a:r>
              <a:rPr lang="ru-RU" sz="2400" smtClean="0">
                <a:latin typeface="Times New Roman" pitchFamily="18" charset="0"/>
              </a:rPr>
              <a:t>	Для </a:t>
            </a:r>
            <a:r>
              <a:rPr lang="ru-RU" sz="2400" dirty="0">
                <a:latin typeface="Times New Roman" pitchFamily="18" charset="0"/>
              </a:rPr>
              <a:t>проведения анализа на </a:t>
            </a:r>
            <a:r>
              <a:rPr lang="ru-RU" sz="2400" dirty="0" err="1">
                <a:latin typeface="Times New Roman" pitchFamily="18" charset="0"/>
              </a:rPr>
              <a:t>глюкозотолерантность</a:t>
            </a:r>
            <a:r>
              <a:rPr lang="ru-RU" sz="2400" dirty="0">
                <a:latin typeface="Times New Roman" pitchFamily="18" charset="0"/>
              </a:rPr>
              <a:t> используют только венозную кровь. Для точности данного анализа необходимо соблюдать следующие требования: </a:t>
            </a:r>
          </a:p>
          <a:p>
            <a:pPr marL="381000" indent="-381000" algn="just">
              <a:lnSpc>
                <a:spcPct val="80000"/>
              </a:lnSpc>
              <a:buFontTx/>
              <a:buNone/>
            </a:pPr>
            <a:r>
              <a:rPr lang="ru-RU" sz="2400">
                <a:latin typeface="Times New Roman" pitchFamily="18" charset="0"/>
              </a:rPr>
              <a:t>     </a:t>
            </a:r>
            <a:r>
              <a:rPr lang="ru-RU" sz="2400" smtClean="0">
                <a:latin typeface="Times New Roman" pitchFamily="18" charset="0"/>
              </a:rPr>
              <a:t>	Чтобы </a:t>
            </a:r>
            <a:r>
              <a:rPr lang="ru-RU" sz="2400" dirty="0">
                <a:latin typeface="Times New Roman" pitchFamily="18" charset="0"/>
              </a:rPr>
              <a:t>результаты теста были наиболее точные, пациенту следует полностью отказаться от приема пищи за 12 часов до начала диагностики. </a:t>
            </a:r>
          </a:p>
          <a:p>
            <a:pPr marL="381000" indent="-381000" algn="just">
              <a:lnSpc>
                <a:spcPct val="80000"/>
              </a:lnSpc>
              <a:buFontTx/>
              <a:buNone/>
            </a:pPr>
            <a:endParaRPr lang="ru-RU" sz="2400" b="1">
              <a:latin typeface="Times New Roman" pitchFamily="18" charset="0"/>
            </a:endParaRPr>
          </a:p>
        </p:txBody>
      </p:sp>
      <p:pic>
        <p:nvPicPr>
          <p:cNvPr id="29701" name="Picture 5" descr="c20d269e06339c9b1c48d935e92587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4975" y="4953001"/>
            <a:ext cx="2622551" cy="1752600"/>
          </a:xfrm>
          <a:prstGeom prst="rect">
            <a:avLst/>
          </a:prstGeom>
          <a:noFill/>
        </p:spPr>
      </p:pic>
      <p:pic>
        <p:nvPicPr>
          <p:cNvPr id="5" name="Picture 2" descr="C:\Users\Маргоша\Downloads\Videos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5641183"/>
            <a:ext cx="3024188" cy="11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9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7" y="260350"/>
            <a:ext cx="10972800" cy="663575"/>
          </a:xfrm>
        </p:spPr>
        <p:txBody>
          <a:bodyPr>
            <a:normAutofit/>
          </a:bodyPr>
          <a:lstStyle/>
          <a:p>
            <a:r>
              <a:rPr lang="ru-RU" sz="3200" b="1" smtClean="0">
                <a:latin typeface="Times New Roman" pitchFamily="18" charset="0"/>
              </a:rPr>
              <a:t>                      Анализ </a:t>
            </a:r>
            <a:r>
              <a:rPr lang="ru-RU" sz="3200" b="1">
                <a:latin typeface="Times New Roman" pitchFamily="18" charset="0"/>
              </a:rPr>
              <a:t>на глюкозотолерантность</a:t>
            </a:r>
            <a:endParaRPr lang="ru-RU" sz="3200" b="1" dirty="0" smtClean="0">
              <a:latin typeface="Times New Roman" pitchFamily="18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1" y="1219200"/>
            <a:ext cx="10972800" cy="4787900"/>
          </a:xfrm>
        </p:spPr>
        <p:txBody>
          <a:bodyPr/>
          <a:lstStyle/>
          <a:p>
            <a:pPr marL="381000" indent="-381000" algn="just" eaLnBrk="1" hangingPunct="1">
              <a:lnSpc>
                <a:spcPct val="100000"/>
              </a:lnSpc>
              <a:buFontTx/>
              <a:buNone/>
            </a:pPr>
            <a:r>
              <a:rPr lang="ru-RU" sz="2400" dirty="0" smtClean="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	</a:t>
            </a:r>
            <a:r>
              <a:rPr lang="ru-RU" sz="2400">
                <a:latin typeface="Times New Roman" pitchFamily="18" charset="0"/>
              </a:rPr>
              <a:t>И</a:t>
            </a:r>
            <a:r>
              <a:rPr lang="ru-RU" sz="2400" smtClean="0">
                <a:latin typeface="Times New Roman" pitchFamily="18" charset="0"/>
              </a:rPr>
              <a:t>меет </a:t>
            </a:r>
            <a:r>
              <a:rPr lang="ru-RU" sz="2400" dirty="0" smtClean="0">
                <a:latin typeface="Times New Roman" pitchFamily="18" charset="0"/>
              </a:rPr>
              <a:t>ключевое значение для выявления сахарного диабета 2 типа. Он помогает определить скорость секреции инсулина, а также установить, насколько чувствительны внутренние ткани пациента к этому гормону. </a:t>
            </a:r>
          </a:p>
          <a:p>
            <a:pPr marL="381000" indent="-381000" eaLnBrk="1" hangingPunct="1">
              <a:lnSpc>
                <a:spcPct val="100000"/>
              </a:lnSpc>
              <a:buFontTx/>
              <a:buNone/>
            </a:pPr>
            <a:r>
              <a:rPr lang="ru-RU" sz="2400" b="1" dirty="0" smtClean="0">
                <a:latin typeface="Times New Roman" pitchFamily="18" charset="0"/>
              </a:rPr>
              <a:t>		Сам тест проводится по следующей схеме: </a:t>
            </a:r>
            <a:r>
              <a:rPr lang="ru-RU" sz="2400" dirty="0" smtClean="0">
                <a:latin typeface="Times New Roman" pitchFamily="18" charset="0"/>
              </a:rPr>
              <a:t>.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	Сначала </a:t>
            </a:r>
            <a:r>
              <a:rPr lang="ru-RU" sz="2400" dirty="0" smtClean="0">
                <a:latin typeface="Times New Roman" pitchFamily="18" charset="0"/>
              </a:rPr>
              <a:t>у пациента берут анализ крови натощак и измеряют первоначальный </a:t>
            </a:r>
            <a:r>
              <a:rPr lang="ru-RU" sz="2400" smtClean="0">
                <a:latin typeface="Times New Roman" pitchFamily="18" charset="0"/>
              </a:rPr>
              <a:t>уровень сахара. </a:t>
            </a:r>
            <a:endParaRPr lang="ru-RU" sz="24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ru-RU" sz="2400" smtClean="0">
                <a:latin typeface="Times New Roman" pitchFamily="18" charset="0"/>
              </a:rPr>
              <a:t>	Затем </a:t>
            </a:r>
            <a:r>
              <a:rPr lang="ru-RU" sz="2400" dirty="0" smtClean="0">
                <a:latin typeface="Times New Roman" pitchFamily="18" charset="0"/>
              </a:rPr>
              <a:t>пациенту дают съесть 75 г глюкозы (реже 50 г и 100 г) и через 30 минут вновь измеряют уровень сахара </a:t>
            </a:r>
            <a:r>
              <a:rPr lang="ru-RU" sz="2400" smtClean="0">
                <a:latin typeface="Times New Roman" pitchFamily="18" charset="0"/>
              </a:rPr>
              <a:t>в крови</a:t>
            </a:r>
            <a:r>
              <a:rPr lang="ru-RU" sz="2400">
                <a:latin typeface="Times New Roman" pitchFamily="18" charset="0"/>
              </a:rPr>
              <a:t>.</a:t>
            </a:r>
            <a:r>
              <a:rPr lang="ru-RU" sz="2400" smtClean="0">
                <a:latin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ru-RU" sz="2400">
                <a:latin typeface="Times New Roman" pitchFamily="18" charset="0"/>
              </a:rPr>
              <a:t>	</a:t>
            </a:r>
            <a:r>
              <a:rPr lang="ru-RU" sz="2400" smtClean="0">
                <a:latin typeface="Times New Roman" pitchFamily="18" charset="0"/>
              </a:rPr>
              <a:t>Далее </a:t>
            </a:r>
            <a:r>
              <a:rPr lang="ru-RU" sz="2400" dirty="0" smtClean="0">
                <a:latin typeface="Times New Roman" pitchFamily="18" charset="0"/>
              </a:rPr>
              <a:t>данную процедуру повторяют еще три раза – через 60, 90 и 120 минут. В общей сложности анализ длится 2 часа. </a:t>
            </a:r>
          </a:p>
        </p:txBody>
      </p:sp>
      <p:pic>
        <p:nvPicPr>
          <p:cNvPr id="4" name="Рисунок 3" descr="https://omaske.ru/wp-content/uploads/2023/03/analiz-krovi-scaled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5257800"/>
            <a:ext cx="2542794" cy="138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1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278" y="889412"/>
            <a:ext cx="11860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динамическое наблюдение за уровнем сахара в крови в течение суток. Обычно производят 6 или 8 заборов крови из пальца для определения уровня глюкозы: перед каждым приемом пищи и через 90 минут после еды. Результаты исследования помогают определить характер изменений уровня сахара в крови.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3773" y="120403"/>
            <a:ext cx="68381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Гликемический профиль</a:t>
            </a:r>
          </a:p>
          <a:p>
            <a:endParaRPr lang="ru-RU" dirty="0"/>
          </a:p>
        </p:txBody>
      </p:sp>
      <p:pic>
        <p:nvPicPr>
          <p:cNvPr id="10244" name="Picture 4" descr="https://avatars.mds.yandex.net/i?id=0026c63dca15a189b5dfc4ebfda133de-5255292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3" t="30986" r="2123" b="-10888"/>
          <a:stretch/>
        </p:blipFill>
        <p:spPr bwMode="auto">
          <a:xfrm>
            <a:off x="2302979" y="3396934"/>
            <a:ext cx="7275442" cy="30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2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026" y="905690"/>
            <a:ext cx="109280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цвет: обильное выведение жидкости снижает концентрацию пигментов, поэтому обычно моча светлая;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прозрачность: образец бывает мутным при выделении белка;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запах: становится сладковатым при появлении кетоновых тел;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удельная плотность: повышена из-за высокой концентрации сахара;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кислотность: высокая;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8088" y="198784"/>
            <a:ext cx="61887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анализ мочи</a:t>
            </a:r>
          </a:p>
          <a:p>
            <a:endParaRPr lang="ru-RU" dirty="0"/>
          </a:p>
        </p:txBody>
      </p:sp>
      <p:pic>
        <p:nvPicPr>
          <p:cNvPr id="7170" name="Picture 2" descr="Общий анализ мочи – расшифровка показателей ОАМ | Клиника Лори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8" y="3716820"/>
            <a:ext cx="4592355" cy="28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2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сахарном диабете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3424" y="1690688"/>
            <a:ext cx="7598250" cy="44815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Инсулин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назван от латинского слова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insula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(«остров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потому,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этот гормон секретируется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β-клетками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Лангерганса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поджелудочной железе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Инсулин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гормон, который позволяет глюкозе попадать в клетки. Без него ваша кровь превратится в сахарный сироп. Сейчас инсулин вырабатывают пекарские дрожжи и кишечная палочка.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242" name="Picture 2" descr="https://www.griffinbenefits.com/hs-fs/hubfs/insulin_syringe_chronic_condition_griffin.jpg?width=965&amp;name=insulin_syringe_chronic_condition_griff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310" y="3501843"/>
            <a:ext cx="3222136" cy="25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.pinimg.com/originals/7d/b4/46/7db446605a952a7501b43ea6b85266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41" y="1289661"/>
            <a:ext cx="2714505" cy="19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2038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278" y="810726"/>
            <a:ext cx="119004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белок: начинает появляться в моче даже при отсутствии симптомов поражения почек;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сахар: определяется, если в крови превышен почечный порог для глюкозы (9, 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/л);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кетоновые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тела выявляют при декомпенсации диабета, их повышение – предвестник комы;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лейкоциты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эритроциты и цилиндры указывают на воспаление инфекционного или аутоиммунного происхождения, нефропатию.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2801" y="212036"/>
            <a:ext cx="61887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анализ мочи</a:t>
            </a:r>
          </a:p>
          <a:p>
            <a:endParaRPr lang="ru-RU" dirty="0"/>
          </a:p>
        </p:txBody>
      </p:sp>
      <p:pic>
        <p:nvPicPr>
          <p:cNvPr id="4" name="Рисунок 3" descr="https://static.tildacdn.com/tild3166-3831-4832-b438-333163613861/analizy-mochi-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4533899"/>
            <a:ext cx="3689660" cy="195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3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294" y="679220"/>
            <a:ext cx="78452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Берётся кровь из вены, а не «из пальца», выявляется нарушение толерантности к глюкозе. Норма —6,1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/литр, а 7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/л говорит о сахарном диабете.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1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Холестерин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ещё один необходимый компонент, без которого сосуды теряют эластичность. Но избыток этого вещества говорит о нарушении метаболизма и риске развития сахарного диабета. К тому же при гипергликемии повышается риск инсультов из-за закупорки сосудов холестериновыми бляшками.</a:t>
            </a:r>
            <a:endParaRPr lang="ru-RU" sz="2400" b="0" i="0" dirty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2226" y="19878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анализ крови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Доктор держит пробирки с красной кровью, готовые для тестирования. место  для вашего текста | Премиум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4"/>
          <a:stretch/>
        </p:blipFill>
        <p:spPr bwMode="auto">
          <a:xfrm>
            <a:off x="8331482" y="1590261"/>
            <a:ext cx="3542466" cy="41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781" y="927512"/>
            <a:ext cx="116619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1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Триглицериды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жирные кислоты, подпитывающие клетки организма. Их концентрация увеличивается при инсулинозависимом типе диабета, поэтому стоит побеспокоиться о своём здоровье, если показатели превысят норму в 0,40-2,71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/л у женщины и 0,5-3,7 </a:t>
            </a:r>
            <a:r>
              <a:rPr lang="ru-RU" sz="2400" b="0" i="0" dirty="0" err="1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/л у мужчин.</a:t>
            </a:r>
          </a:p>
          <a:p>
            <a:pPr algn="just" fontAlgn="base">
              <a:lnSpc>
                <a:spcPct val="150000"/>
              </a:lnSpc>
            </a:pPr>
            <a:endParaRPr lang="ru-RU" sz="2400" b="0" i="0" dirty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4261" y="225287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анализ крови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Симптомы и причины высокого уровня триглицеридов: как с этим бороться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769" y="3220280"/>
            <a:ext cx="6306936" cy="32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1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782" y="836567"/>
            <a:ext cx="79513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1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Липопротеиды</a:t>
            </a: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400" dirty="0" err="1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</a:t>
            </a:r>
            <a:r>
              <a:rPr lang="ru-RU" sz="2400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-жировые нерастворимые соединения, задача которых заключается в переносе питательных жироподобных веществ к клеткам и тканям. При диабете липопротеиды прилипают к стенкам сосудов, нарушают циркуляцию крови, вызывая онемение конечностей. При диабете 1 типа показатели остаются в норме, а при 2 типе липопротеиды низкой плотности повышаются (норма 2,1-4,7 </a:t>
            </a:r>
            <a:r>
              <a:rPr lang="ru-RU" sz="2400" dirty="0" err="1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/л), а высокой плотности (норма 0,7-1,7 </a:t>
            </a:r>
            <a:r>
              <a:rPr lang="ru-RU" sz="2400" dirty="0" err="1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400" dirty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/л) значительно понижаются.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2226" y="251792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анализ крови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Холестерин: что это такое и какую опасность для организма представляет  излишек холестерина - krascor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61" y="2584466"/>
            <a:ext cx="3896139" cy="22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2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043" y="1062552"/>
            <a:ext cx="1155589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1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Альбумины </a:t>
            </a:r>
            <a:r>
              <a:rPr lang="ru-RU" sz="2400" b="1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глобулины</a:t>
            </a:r>
            <a:r>
              <a:rPr lang="ru-RU" sz="2400" b="0" i="0" dirty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белки, входящие в состав сыворотки крови, имеют заниженные показатели при диабете. Нормой считается соотношение альбумина/глобулина от 1,7:1 до 2,2:1. Количество альбумина у диабетиков составляет ниже 35 г/л, глобулина — ниже 18 </a:t>
            </a:r>
            <a:r>
              <a:rPr lang="ru-RU" sz="2400" b="0" i="0" smtClean="0">
                <a:solidFill>
                  <a:srgbClr val="16161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г/л.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b="1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Инсулин</a:t>
            </a:r>
            <a:r>
              <a:rPr lang="ru-RU" sz="2400" smtClean="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solidFill>
                  <a:srgbClr val="1616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самый главный гормон, отвечающий за расщепление сахара из крови. При диабете 2 типа он остаётся в норме (3-30 мкЕд/мл), а при диабете 1 типа понижается. Повышение показателей говорит о развитии опухоли поджелудочной железы.</a:t>
            </a:r>
          </a:p>
          <a:p>
            <a:pPr algn="just" fontAlgn="base">
              <a:lnSpc>
                <a:spcPct val="150000"/>
              </a:lnSpc>
            </a:pPr>
            <a:endParaRPr lang="ru-RU" sz="2400" b="0" i="0" dirty="0">
              <a:solidFill>
                <a:srgbClr val="16161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2226" y="371061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анализ крови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8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279" y="770306"/>
            <a:ext cx="77260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пептид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формирования инсулина поджелудочной железой от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проинсулина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отщепляется особый белок — С-пептид, проникающий в кровь вместе с инсулином. Соответственно, по его концентрации можно сделать вывод насколько хорошо и правильно осуществляется работа поджелудочной железы. При повышении его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260 - 1730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пмоль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/л)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говорить о повышении инсулина и развития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гиперинсулинизма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Такое состояние является диагностическим признаком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преддиабета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02226" y="21203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Биохимический анализ крови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С-пепти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0" t="4714" r="14982" b="4004"/>
          <a:stretch/>
        </p:blipFill>
        <p:spPr bwMode="auto">
          <a:xfrm>
            <a:off x="7898297" y="1951724"/>
            <a:ext cx="4180925" cy="320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784" y="249341"/>
            <a:ext cx="118739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на антитела к клеткам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островков </a:t>
            </a:r>
          </a:p>
          <a:p>
            <a:pPr algn="ctr">
              <a:lnSpc>
                <a:spcPct val="150000"/>
              </a:lnSpc>
            </a:pP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поджелудочной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железы</a:t>
            </a: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66750" y="1665165"/>
            <a:ext cx="10925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Этот анализ позволяет выявить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аутоантитела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токсические признаки, указывающие на атаку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имунной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на собственные клетки поджелудочной железы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5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 говорит о нарушении нормального функционирования поджелудочной железы и производства инсулина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антитела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клеткам островков Лангерганса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поджелудочной железы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требуется для диагностики сахарного диабета 2 типа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т.к. у больных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имунная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не направлена на железу и нет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аутоантител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047251"/>
            <a:ext cx="3644347" cy="26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1775" y="780543"/>
            <a:ext cx="772601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ru-RU" sz="24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Первые 3–5 лет высокой концентрации глюкозы в кровяном русле могут протекать без значимых изменений в тканях поджелудочной железы – ее параметры остаются в пределах физиологической нормы.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диабет будут указывать признаки: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атрофия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железы;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склерозирование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замещение здоровых клеток жировыми, а также соединительнотканными элементами;</a:t>
            </a:r>
          </a:p>
          <a:p>
            <a:pPr algn="just" fontAlgn="base">
              <a:lnSpc>
                <a:spcPct val="15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липоматоз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разрастание жировой ткани непосредственно внутри органа.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54487" y="145774"/>
            <a:ext cx="601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УЗИ поджелудочной железы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873"/>
            <a:ext cx="10515600" cy="704087"/>
          </a:xfrm>
        </p:spPr>
        <p:txBody>
          <a:bodyPr/>
          <a:lstStyle/>
          <a:p>
            <a:pPr marL="0" indent="0"/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сахарного диабета 2 типа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0976"/>
            <a:ext cx="10515600" cy="52259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лечебных мероприятий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  <a:p>
            <a:pPr marL="457200" lvl="0" indent="-381705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11"/>
              <a:buFont typeface="Times New Roman"/>
              <a:buChar char="-"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</a:t>
            </a:r>
            <a:r>
              <a:rPr lang="ru-RU" sz="24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иетотерапию;</a:t>
            </a:r>
            <a:endParaRPr lang="ru-RU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705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11"/>
              <a:buFont typeface="Times New Roman"/>
              <a:buChar char="-"/>
            </a:pPr>
            <a:r>
              <a:rPr lang="ru-RU" sz="24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физическая активность;  </a:t>
            </a:r>
            <a:endParaRPr lang="ru-RU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705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11"/>
              <a:buFont typeface="Times New Roman"/>
              <a:buChar char="-"/>
            </a:pPr>
            <a:r>
              <a:rPr lang="ru-RU" sz="24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сахароснижающие препараты; </a:t>
            </a:r>
            <a:endParaRPr lang="ru-RU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705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11"/>
              <a:buFont typeface="Times New Roman"/>
              <a:buChar char="-"/>
            </a:pPr>
            <a:r>
              <a:rPr lang="ru-RU" sz="24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</a:t>
            </a: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</a:t>
            </a:r>
            <a:r>
              <a:rPr lang="ru-RU" sz="24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самоконтроль.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https://avatars.mds.yandex.net/i?id=b87db8bba8a834b2384dd15104ba594e813a2987-9030097-images-thumbs&amp;n=13"/>
          <p:cNvPicPr>
            <a:picLocks noChangeAspect="1" noChangeArrowheads="1"/>
          </p:cNvPicPr>
          <p:nvPr/>
        </p:nvPicPr>
        <p:blipFill>
          <a:blip r:embed="rId2" cstate="print"/>
          <a:srcRect l="7031" t="9375" r="3906" b="10937"/>
          <a:stretch>
            <a:fillRect/>
          </a:stretch>
        </p:blipFill>
        <p:spPr bwMode="auto">
          <a:xfrm>
            <a:off x="7171759" y="2438401"/>
            <a:ext cx="4077265" cy="3554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80149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415600" y="763600"/>
            <a:ext cx="11452000" cy="5839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ru" sz="32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32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Я</a:t>
            </a: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вляется </a:t>
            </a: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важной составляющей лечения. Согласно международным рекомендациям, диета и физические нагрузки при 2-ом типе </a:t>
            </a: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сахарного диабета </a:t>
            </a: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должны применяться как лечение первостепенной важности. </a:t>
            </a:r>
            <a:endParaRPr lang="ru" sz="2400" smtClean="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Диета </a:t>
            </a: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 физические нагрузки являются либо самостоятельным методом лечения, либо используются в сочетании </a:t>
            </a: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</a:t>
            </a: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сахароснижающими препаратами. </a:t>
            </a: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	Основной </a:t>
            </a: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целью лечения является </a:t>
            </a:r>
            <a:endParaRPr lang="ru" sz="2400" smtClean="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r>
              <a:rPr lang="ru" sz="2400" smtClean="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достижение </a:t>
            </a:r>
            <a:r>
              <a:rPr lang="ru" sz="2400">
                <a:solidFill>
                  <a:srgbClr val="1A1A1A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нормального уровня сахара крови.</a:t>
            </a:r>
            <a:endParaRPr sz="2400">
              <a:solidFill>
                <a:srgbClr val="1A1A1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rmAutofit fontScale="90000"/>
          </a:bodyPr>
          <a:lstStyle/>
          <a:p>
            <a:pPr algn="ctr">
              <a:buClr>
                <a:schemeClr val="dk1"/>
              </a:buClr>
              <a:buSzPct val="34161"/>
            </a:pPr>
            <a:r>
              <a:rPr lang="ru" sz="4300" b="1" dirty="0">
                <a:latin typeface="Times New Roman"/>
                <a:ea typeface="Times New Roman"/>
                <a:cs typeface="Times New Roman"/>
                <a:sym typeface="Times New Roman"/>
              </a:rPr>
              <a:t>Питание </a:t>
            </a:r>
            <a:r>
              <a:rPr lang="ru" sz="4300" b="1">
                <a:latin typeface="Times New Roman"/>
                <a:ea typeface="Times New Roman"/>
                <a:cs typeface="Times New Roman"/>
                <a:sym typeface="Times New Roman"/>
              </a:rPr>
              <a:t>при </a:t>
            </a:r>
            <a:r>
              <a:rPr lang="ru" sz="4300" b="1" smtClean="0">
                <a:latin typeface="Times New Roman"/>
                <a:ea typeface="Times New Roman"/>
                <a:cs typeface="Times New Roman"/>
                <a:sym typeface="Times New Roman"/>
              </a:rPr>
              <a:t>сахарном диабете 2 </a:t>
            </a:r>
            <a:r>
              <a:rPr lang="ru" sz="4100" b="1" smtClean="0">
                <a:latin typeface="Times New Roman"/>
                <a:ea typeface="Times New Roman"/>
                <a:cs typeface="Times New Roman"/>
                <a:sym typeface="Times New Roman"/>
              </a:rPr>
              <a:t>типа</a:t>
            </a:r>
          </a:p>
        </p:txBody>
      </p:sp>
      <p:pic>
        <p:nvPicPr>
          <p:cNvPr id="6147" name="Picture 3" descr="C:\Users\Маргоша\Downloads\Videos\Desktop\1_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577204"/>
            <a:ext cx="4762499" cy="28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8993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6196</TotalTime>
  <Words>2782</Words>
  <Application>Microsoft Office PowerPoint</Application>
  <PresentationFormat>Произвольный</PresentationFormat>
  <Paragraphs>854</Paragraphs>
  <Slides>185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185</vt:i4>
      </vt:variant>
    </vt:vector>
  </HeadingPairs>
  <TitlesOfParts>
    <vt:vector size="186" baseType="lpstr">
      <vt:lpstr>Тема Office</vt:lpstr>
      <vt:lpstr>Презентация PowerPoint</vt:lpstr>
      <vt:lpstr>Общие сведения</vt:lpstr>
      <vt:lpstr>Актуальность</vt:lpstr>
      <vt:lpstr>Актуальность</vt:lpstr>
      <vt:lpstr>Общие сведения о сахарном диабете</vt:lpstr>
      <vt:lpstr>Общие сведения</vt:lpstr>
      <vt:lpstr> Общие сведения о сахарном диабете</vt:lpstr>
      <vt:lpstr>Общие сведения о сахарном диабете</vt:lpstr>
      <vt:lpstr>Общие сведения о сахарном диабете</vt:lpstr>
      <vt:lpstr>Актуальность</vt:lpstr>
      <vt:lpstr>Актуальность</vt:lpstr>
      <vt:lpstr>Актуальность</vt:lpstr>
      <vt:lpstr>Показатель распространённости сахарного диабета</vt:lpstr>
      <vt:lpstr>Распространенность сахарного диабета по возрастам </vt:lpstr>
      <vt:lpstr>Распространенность сахарного диабета в России</vt:lpstr>
      <vt:lpstr>Презентация PowerPoint</vt:lpstr>
      <vt:lpstr>Классификация </vt:lpstr>
      <vt:lpstr>Типы сахарного диабета </vt:lpstr>
      <vt:lpstr>Другие типы сахарного диабета</vt:lpstr>
      <vt:lpstr>Презентация PowerPoint</vt:lpstr>
      <vt:lpstr>    Механизмы развития сахарного диабета </vt:lpstr>
      <vt:lpstr>Характеристика сахарного диабета 1 типа</vt:lpstr>
      <vt:lpstr>Характеристика сахарного диабета 1 типа</vt:lpstr>
      <vt:lpstr>Характеристика сахарного диабета 2 типа</vt:lpstr>
      <vt:lpstr>Характеристика сахарного диабета 2 типа</vt:lpstr>
      <vt:lpstr>Характеристика сахарного диабета 2 типа</vt:lpstr>
      <vt:lpstr>Гестационный диабет </vt:lpstr>
      <vt:lpstr>Гестационный диабет</vt:lpstr>
      <vt:lpstr>Классы статистического риска</vt:lpstr>
      <vt:lpstr>Нарушенная толерантность к глюкозе (НТГ) </vt:lpstr>
      <vt:lpstr>                                 Течение</vt:lpstr>
      <vt:lpstr>Течение</vt:lpstr>
      <vt:lpstr>Течение</vt:lpstr>
      <vt:lpstr>Важно!</vt:lpstr>
      <vt:lpstr>Важно!</vt:lpstr>
      <vt:lpstr>Причины и факторы риска сахарного диабета </vt:lpstr>
      <vt:lpstr>Факторы риска сахарного диабета 2 типа </vt:lpstr>
      <vt:lpstr>Факторы риска сахарного диабета 2 типа</vt:lpstr>
      <vt:lpstr>Факторы риска сахарного диабета 2 типа</vt:lpstr>
      <vt:lpstr>Факторы риска сахарного диабета 2 типа</vt:lpstr>
      <vt:lpstr>Другие вероятные факторы риска сахарного диабета  2-го типа</vt:lpstr>
      <vt:lpstr>Развитие заболевания</vt:lpstr>
      <vt:lpstr>          Механизм развития сахарного диабета 2 типа</vt:lpstr>
      <vt:lpstr>Механизм развития сахарного диабета 2 типа</vt:lpstr>
      <vt:lpstr>Причины и факторы риска  </vt:lpstr>
      <vt:lpstr>                          Причины и факторы риска  </vt:lpstr>
      <vt:lpstr>Причины и факторы риска </vt:lpstr>
      <vt:lpstr>                    Причины и факторы риска </vt:lpstr>
      <vt:lpstr>                    Причины и факторы риска</vt:lpstr>
      <vt:lpstr>                    Причины и факторы риска</vt:lpstr>
      <vt:lpstr>Клиника</vt:lpstr>
      <vt:lpstr>Общая клиническая картина</vt:lpstr>
      <vt:lpstr>Клинические проявления</vt:lpstr>
      <vt:lpstr>Клинические проявления</vt:lpstr>
      <vt:lpstr>Клинические проявления</vt:lpstr>
      <vt:lpstr>Клинические проявления</vt:lpstr>
      <vt:lpstr>Клинические проявления</vt:lpstr>
      <vt:lpstr>Осложнения сахарного диабета 2 типа</vt:lpstr>
      <vt:lpstr>Презентация PowerPoint</vt:lpstr>
      <vt:lpstr>Презентация PowerPoint</vt:lpstr>
      <vt:lpstr>Презентация PowerPoint</vt:lpstr>
      <vt:lpstr>Презентация PowerPoint</vt:lpstr>
      <vt:lpstr>Гипергликемическая кома</vt:lpstr>
      <vt:lpstr>Гипергликемическая кома</vt:lpstr>
      <vt:lpstr>Гипогликемическая кома</vt:lpstr>
      <vt:lpstr>                        Гипогликемическая кома</vt:lpstr>
      <vt:lpstr>Нейропатия</vt:lpstr>
      <vt:lpstr>Презентация PowerPoint</vt:lpstr>
      <vt:lpstr>Микро - и макроангиопатия</vt:lpstr>
      <vt:lpstr>Микро- и макроангиопатия</vt:lpstr>
      <vt:lpstr>Ретинопатия</vt:lpstr>
      <vt:lpstr>Нефропатия</vt:lpstr>
      <vt:lpstr>Диабетическая стопа</vt:lpstr>
      <vt:lpstr>Диагностика сахарного диабета 2 типа </vt:lpstr>
      <vt:lpstr>                      Диагностика сахарного диабета 2 типа   </vt:lpstr>
      <vt:lpstr>Диагностика </vt:lpstr>
      <vt:lpstr>Презентация PowerPoint</vt:lpstr>
      <vt:lpstr>                       Лабораторная диагностика</vt:lpstr>
      <vt:lpstr>Лабораторные методы</vt:lpstr>
      <vt:lpstr>Диагностика </vt:lpstr>
      <vt:lpstr>Презентация PowerPoint</vt:lpstr>
      <vt:lpstr>Гликозилированный гемоглобин</vt:lpstr>
      <vt:lpstr>Презентация PowerPoint</vt:lpstr>
      <vt:lpstr>Презентация PowerPoint</vt:lpstr>
      <vt:lpstr>Анализ на глюкозотолерантность</vt:lpstr>
      <vt:lpstr>Анализ на глюкозотолерантность</vt:lpstr>
      <vt:lpstr>                      Анализ на глюкозотолерантность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Лечение сахарного диабета 2 типа </vt:lpstr>
      <vt:lpstr>Питание при сахарном диабете 2 типа</vt:lpstr>
      <vt:lpstr>                 Основной принцип питания</vt:lpstr>
      <vt:lpstr>Презентация PowerPoint</vt:lpstr>
      <vt:lpstr>Рекомендации по диетотерапии при сахарном диабете  2 типа  </vt:lpstr>
      <vt:lpstr>Рекомендации по диетотерапии при сахарном диабете  2 типа </vt:lpstr>
      <vt:lpstr>Питание при сахарном диабете 2 типа</vt:lpstr>
      <vt:lpstr>Примерное меню при сахарном диабете 2 типа</vt:lpstr>
      <vt:lpstr>Питание при сахарном диабете 2 типа</vt:lpstr>
      <vt:lpstr>Презентация PowerPoint</vt:lpstr>
      <vt:lpstr>                       Расчет количества углеводов</vt:lpstr>
      <vt:lpstr>                       Хлебная единица и доза инсулина</vt:lpstr>
      <vt:lpstr>Способы расчёта хлебных единиц</vt:lpstr>
      <vt:lpstr>Презентация PowerPoint</vt:lpstr>
      <vt:lpstr>Презентация PowerPoint</vt:lpstr>
      <vt:lpstr>Лечение </vt:lpstr>
      <vt:lpstr>                          Группы сахароснижающих препаратов</vt:lpstr>
      <vt:lpstr>              Группы сахароснижающих препаратов</vt:lpstr>
      <vt:lpstr>          Группы сахароснижающих препаратов</vt:lpstr>
      <vt:lpstr>                Группы сахароснижающих препаратов</vt:lpstr>
      <vt:lpstr>          Производные сульфанилмочевины (ПСМ)</vt:lpstr>
      <vt:lpstr>            Производные сульфанилмочевины (ПСМ)</vt:lpstr>
      <vt:lpstr>Производные сульфанилмочевины (ПСМ) II поколения </vt:lpstr>
      <vt:lpstr>Презентация PowerPoint</vt:lpstr>
      <vt:lpstr>Презентация PowerPoint</vt:lpstr>
      <vt:lpstr>Презентация PowerPoint</vt:lpstr>
      <vt:lpstr>Меглитиниды </vt:lpstr>
      <vt:lpstr>Презентация PowerPoint</vt:lpstr>
      <vt:lpstr>Бигуаниды</vt:lpstr>
      <vt:lpstr>Тиазолидиндионы</vt:lpstr>
      <vt:lpstr>Ингибиторы альфа-глюкодиазы</vt:lpstr>
      <vt:lpstr>Ингибиторы альфа-глюкодиазы</vt:lpstr>
      <vt:lpstr>Ингибиторы SGLT2</vt:lpstr>
      <vt:lpstr> Ингибиторы ДПП-4 или Глиптины</vt:lpstr>
      <vt:lpstr>Ингибиторы SGLT2</vt:lpstr>
      <vt:lpstr> Ингибиторы SGLT2</vt:lpstr>
      <vt:lpstr> Лечение несколькими препаратами</vt:lpstr>
      <vt:lpstr>Презентация PowerPoint</vt:lpstr>
      <vt:lpstr>                Регулярные физические нагрузки </vt:lpstr>
      <vt:lpstr>Рекомендации по физической активности при сахарном диабет 2 типа</vt:lpstr>
      <vt:lpstr>Рекомендации по физической активности при сахарном диабет 2 типа</vt:lpstr>
      <vt:lpstr>Презентация PowerPoint</vt:lpstr>
      <vt:lpstr>Сестринский уход при сахарном диабете 2 типа</vt:lpstr>
      <vt:lpstr>Медицинская сестра обосновывает необходимость коррекции физической активности</vt:lpstr>
      <vt:lpstr>Медицинская сестра обосновывает необходимость коррекции физической активности</vt:lpstr>
      <vt:lpstr>Медицинская сестра рекомендует провести коррекцию физической активности</vt:lpstr>
      <vt:lpstr>Медицинская сестра обучает основным диетическим принципам при сахарном диабете 2 типа</vt:lpstr>
      <vt:lpstr>Медицинская сестра информирует пациента о принципе светофора питания при сахарном диабете 2 типа</vt:lpstr>
      <vt:lpstr>Медицинская сестра обучает пациента самоконтролю при сахарном диабете</vt:lpstr>
      <vt:lpstr>    Медицинская сестра информирует пациента, что включает в себя самоконтроль при сахарном диабете  2 типа</vt:lpstr>
      <vt:lpstr>    Медицинская сестра информирует пациента, что включает в себя самоконтроль при сахарном диабете  2 типа</vt:lpstr>
      <vt:lpstr>При необходимости медицинская сестра  готовит пациента к переводу на инсулинотерапия при сахарном диабете 2 типа</vt:lpstr>
      <vt:lpstr>Медицинская сестра обучает пациента с сахарным диабетом режиму самоконтроля</vt:lpstr>
      <vt:lpstr>Медицинская сестра оказывает доврачебную помощь при гипоглекимии</vt:lpstr>
      <vt:lpstr>Медицинская сестра обучает пациента уходу за стопами при  2 типа</vt:lpstr>
      <vt:lpstr>Медицинская сестра дает рекомендации по преодолению стресса при сахарном диабете 2 типа</vt:lpstr>
      <vt:lpstr>Презентация PowerPoint</vt:lpstr>
      <vt:lpstr>Презентация PowerPoint</vt:lpstr>
      <vt:lpstr> Вопросы для закрепления материала </vt:lpstr>
      <vt:lpstr>  Выберите заболевание,при котором встречается симптоматический сахарный диабет  </vt:lpstr>
      <vt:lpstr>  Выберите заболевание,при котором встречается симптоматический сахарный диабет  </vt:lpstr>
      <vt:lpstr>Укажите факторы риска сахарного диабета 2 -го типа </vt:lpstr>
      <vt:lpstr>Укажите факторы риска сахарного диабета 2 -го типа </vt:lpstr>
      <vt:lpstr>Какой из гормонов стимулирует липогенез</vt:lpstr>
      <vt:lpstr>Какой из гормонов стимулирует липогенез</vt:lpstr>
      <vt:lpstr>Самым активным стимулятором секреции инсулина является</vt:lpstr>
      <vt:lpstr>Самым активным стимулятором секреции инсулина является</vt:lpstr>
      <vt:lpstr>Что такое гипогликемия?</vt:lpstr>
      <vt:lpstr>Что такое гипогликемия?</vt:lpstr>
      <vt:lpstr>Если есть много сладкого можно заболеть сахарным диабетом? </vt:lpstr>
      <vt:lpstr>Если есть много сладкого можно заболеть сахарным диабетом? </vt:lpstr>
      <vt:lpstr>Что такое гипергликемия?</vt:lpstr>
      <vt:lpstr>Что такое гипергликемия?</vt:lpstr>
      <vt:lpstr>Нормы уровня глюкозы в крови у здорового человека</vt:lpstr>
      <vt:lpstr>Нормы уровня глюкозы в крови у здорового человека</vt:lpstr>
      <vt:lpstr>При сахарном диабете в анализе мочи отмечается:</vt:lpstr>
      <vt:lpstr>При сахарном диабете в анализе мочи отмечается:</vt:lpstr>
      <vt:lpstr>Является ли СД наследственным заболеванием?</vt:lpstr>
      <vt:lpstr>Является ли сахарный диабет наследственным заболеванием?</vt:lpstr>
      <vt:lpstr>Какой анализ подтверждает наличие сахарного диабета 2 типа у пациента?</vt:lpstr>
      <vt:lpstr>Какой анализ подтверждает наличие сахарного диабета 2 типа у пациента?</vt:lpstr>
      <vt:lpstr>Для гипергликемии характерно</vt:lpstr>
      <vt:lpstr>Для гипергликемии характерно</vt:lpstr>
      <vt:lpstr>Как называется прибор для измерения уровня глюкозы в крови?</vt:lpstr>
      <vt:lpstr>Как называется прибор для измерения уровня глюкозы в крови?</vt:lpstr>
      <vt:lpstr>Можно ли заниматься спортом при сахарном диабете</vt:lpstr>
      <vt:lpstr>Можно ли заниматься спортом при сахарном диабете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Андреева</cp:lastModifiedBy>
  <cp:revision>179</cp:revision>
  <dcterms:created xsi:type="dcterms:W3CDTF">2023-10-01T16:21:08Z</dcterms:created>
  <dcterms:modified xsi:type="dcterms:W3CDTF">2023-12-11T10:07:25Z</dcterms:modified>
</cp:coreProperties>
</file>