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087" r:id="rId2"/>
    <p:sldId id="1118" r:id="rId3"/>
    <p:sldId id="1117" r:id="rId4"/>
    <p:sldId id="1078" r:id="rId5"/>
    <p:sldId id="1089" r:id="rId6"/>
    <p:sldId id="1112" r:id="rId7"/>
    <p:sldId id="1113" r:id="rId8"/>
    <p:sldId id="1120" r:id="rId9"/>
    <p:sldId id="1115" r:id="rId10"/>
    <p:sldId id="1125" r:id="rId11"/>
    <p:sldId id="1122" r:id="rId12"/>
    <p:sldId id="1123" r:id="rId13"/>
    <p:sldId id="1121" r:id="rId14"/>
    <p:sldId id="1124" r:id="rId15"/>
    <p:sldId id="1119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Oswald Light" panose="020B0604020202020204" charset="-52"/>
      <p:regular r:id="rId27"/>
    </p:embeddedFont>
    <p:embeddedFont>
      <p:font typeface="Oswald" panose="020B0604020202020204" charset="-52"/>
      <p:regular r:id="rId28"/>
      <p:bold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8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3436" autoAdjust="0"/>
  </p:normalViewPr>
  <p:slideViewPr>
    <p:cSldViewPr snapToGrid="0">
      <p:cViewPr>
        <p:scale>
          <a:sx n="71" d="100"/>
          <a:sy n="71" d="100"/>
        </p:scale>
        <p:origin x="-606" y="72"/>
      </p:cViewPr>
      <p:guideLst>
        <p:guide orient="horz" pos="2160"/>
        <p:guide pos="3840"/>
        <p:guide pos="8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1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7884FD4-2731-43B1-B5F5-5A6FEADAD6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DA76E0F-6665-4EB9-8015-9D6D3142D4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20688-7344-4F47-AB68-1D7A3B4D7138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89EEECC-6EC5-4916-8FEA-8D2BEFBBE9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04AD1FE-98F3-4DC9-BC58-532D6E3AFB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9D0CC-DC0D-42D6-9260-7CC98666C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7678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 xmlns="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A4FD9-D78B-4876-9972-93EA0CCC1D5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2D108-47F5-4EC9-9B7D-E61A2219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7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138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121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4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86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79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12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4">
            <a:extLst>
              <a:ext uri="{FF2B5EF4-FFF2-40B4-BE49-F238E27FC236}">
                <a16:creationId xmlns:a16="http://schemas.microsoft.com/office/drawing/2014/main" xmlns="" id="{DD50784A-8247-4CFA-B5AE-62C819356E14}"/>
              </a:ext>
            </a:extLst>
          </p:cNvPr>
          <p:cNvSpPr/>
          <p:nvPr userDrawn="1"/>
        </p:nvSpPr>
        <p:spPr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" name="Полилиния 34">
            <a:extLst>
              <a:ext uri="{FF2B5EF4-FFF2-40B4-BE49-F238E27FC236}">
                <a16:creationId xmlns:a16="http://schemas.microsoft.com/office/drawing/2014/main" xmlns="" id="{E168CA1A-1B07-4388-8AF5-C69136B3CD21}"/>
              </a:ext>
            </a:extLst>
          </p:cNvPr>
          <p:cNvSpPr/>
          <p:nvPr userDrawn="1"/>
        </p:nvSpPr>
        <p:spPr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580D8C2-7AAF-4FA0-957A-2948D4330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12" y="1103505"/>
            <a:ext cx="6771723" cy="718151"/>
          </a:xfrm>
          <a:prstGeom prst="rect">
            <a:avLst/>
          </a:prstGeom>
        </p:spPr>
      </p:pic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AB06AE15-2EAA-4D77-AFC1-56323DCF10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8267" y="1800225"/>
            <a:ext cx="6731183" cy="3954271"/>
          </a:xfrm>
          <a:prstGeom prst="roundRect">
            <a:avLst>
              <a:gd name="adj" fmla="val 28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6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C00C66AF-DF16-4FDB-932D-36F9CD11C4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9651" y="79880"/>
            <a:ext cx="1833168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7793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4">
            <a:extLst>
              <a:ext uri="{FF2B5EF4-FFF2-40B4-BE49-F238E27FC236}">
                <a16:creationId xmlns:a16="http://schemas.microsoft.com/office/drawing/2014/main" xmlns="" id="{C4DFF94C-E145-478A-8203-B269E81912C7}"/>
              </a:ext>
            </a:extLst>
          </p:cNvPr>
          <p:cNvSpPr/>
          <p:nvPr userDrawn="1"/>
        </p:nvSpPr>
        <p:spPr>
          <a:xfrm>
            <a:off x="-4624347" y="-1321300"/>
            <a:ext cx="10207543" cy="10207538"/>
          </a:xfrm>
          <a:prstGeom prst="ellipse">
            <a:avLst/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 err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37155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9A2B306E-0650-4283-89A9-0E227DF5C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9468" y="953950"/>
            <a:ext cx="9148043" cy="6076437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8E443D3-C989-420C-939B-BB36148DB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631" y="1966913"/>
            <a:ext cx="5941218" cy="355044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536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xmlns="" id="{4757B6DF-076E-361C-332D-A0EB864637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808195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488" y="337155"/>
            <a:ext cx="422251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tx1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Социальная реклама на билбордах на английском и русском языках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4266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4">
            <a:extLst>
              <a:ext uri="{FF2B5EF4-FFF2-40B4-BE49-F238E27FC236}">
                <a16:creationId xmlns:a16="http://schemas.microsoft.com/office/drawing/2014/main" xmlns="" id="{C4DFF94C-E145-478A-8203-B269E81912C7}"/>
              </a:ext>
            </a:extLst>
          </p:cNvPr>
          <p:cNvSpPr/>
          <p:nvPr userDrawn="1"/>
        </p:nvSpPr>
        <p:spPr>
          <a:xfrm>
            <a:off x="5751038" y="-1321300"/>
            <a:ext cx="10207543" cy="10207538"/>
          </a:xfrm>
          <a:prstGeom prst="ellipse">
            <a:avLst/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 err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ru-RU" sz="1200" b="1" dirty="0">
                <a:solidFill>
                  <a:schemeClr val="tx1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Социальная реклама на билбордах на английском и русском языках</a:t>
            </a:r>
            <a:endParaRPr lang="en-US" sz="1200" b="1" dirty="0">
              <a:solidFill>
                <a:schemeClr val="tx1"/>
              </a:solidFill>
              <a:latin typeface="Oswald" pitchFamily="2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37155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9A2B306E-0650-4283-89A9-0E227DF5C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557" y="953950"/>
            <a:ext cx="9148043" cy="6076437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8E443D3-C989-420C-939B-BB36148DB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0656" y="1966913"/>
            <a:ext cx="5941218" cy="355044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2205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xmlns="" id="{6D9ED8E7-9D83-A48E-E146-0DD50B3F2F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6699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ru-RU" sz="1200" b="1" dirty="0">
                <a:solidFill>
                  <a:schemeClr val="tx1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Социальная реклама на билбордах на английском и русском языках</a:t>
            </a:r>
            <a:endParaRPr lang="en-US" sz="1200" b="1" dirty="0">
              <a:solidFill>
                <a:schemeClr val="tx1"/>
              </a:solidFill>
              <a:latin typeface="Oswald" pitchFamily="2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37155"/>
            <a:ext cx="407513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9297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136B3A4F-4D8A-40B4-95C9-5200B96EE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217" y="-522"/>
            <a:ext cx="12192000" cy="360679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ru-RU" sz="1200" b="1" dirty="0">
                <a:solidFill>
                  <a:schemeClr val="tx1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Социальная реклама на билбордах на английском и русском языках</a:t>
            </a:r>
            <a:endParaRPr lang="en-US" sz="1200" b="1" dirty="0">
              <a:solidFill>
                <a:schemeClr val="tx1"/>
              </a:solidFill>
              <a:latin typeface="Oswald" pitchFamily="2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514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3634907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ru-RU" sz="1200" b="1" dirty="0">
                <a:solidFill>
                  <a:schemeClr val="tx1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Социальная реклама на билбордах на английском и русском языках</a:t>
            </a:r>
            <a:endParaRPr lang="en-US" sz="1200" b="1" dirty="0">
              <a:solidFill>
                <a:schemeClr val="tx1"/>
              </a:solidFill>
              <a:latin typeface="Oswald" pitchFamily="2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xmlns="" id="{7093EDD3-4480-4049-A82A-D4049AC311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1383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xmlns="" id="{FC1E6A4A-E2C0-4D63-BE71-37308DE756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6863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94FFDAA4-2EF4-4DE6-9E1D-73216D1651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12344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043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Рисунок 82">
            <a:extLst>
              <a:ext uri="{FF2B5EF4-FFF2-40B4-BE49-F238E27FC236}">
                <a16:creationId xmlns:a16="http://schemas.microsoft.com/office/drawing/2014/main" xmlns="" id="{1E60C6E6-E49D-4E31-82A2-A999DF68C8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86713" y="4576763"/>
            <a:ext cx="3110590" cy="2333625"/>
          </a:xfrm>
          <a:prstGeom prst="roundRect">
            <a:avLst>
              <a:gd name="adj" fmla="val 1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75E5B588-7114-4246-AAB0-258581938D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384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Рисунок 73">
            <a:extLst>
              <a:ext uri="{FF2B5EF4-FFF2-40B4-BE49-F238E27FC236}">
                <a16:creationId xmlns:a16="http://schemas.microsoft.com/office/drawing/2014/main" xmlns="" id="{F818671B-5820-427D-AF49-A5299E9923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2388" y="3607594"/>
            <a:ext cx="4557712" cy="284559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83" name="Рисунок 82">
            <a:extLst>
              <a:ext uri="{FF2B5EF4-FFF2-40B4-BE49-F238E27FC236}">
                <a16:creationId xmlns:a16="http://schemas.microsoft.com/office/drawing/2014/main" xmlns="" id="{8D781D7D-BA30-4009-B3C4-207BBDFD0A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78842" y="4341203"/>
            <a:ext cx="2321595" cy="3102585"/>
          </a:xfrm>
          <a:prstGeom prst="roundRect">
            <a:avLst>
              <a:gd name="adj" fmla="val 1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1823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75E5B588-7114-4246-AAB0-258581938D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384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DD5E299-FA48-80FC-2F7B-26944CEDFA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89501" y="3537087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6033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3625772-4B94-463A-AF84-929C60827F5D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ru-RU" sz="1200" b="1" dirty="0">
                <a:solidFill>
                  <a:schemeClr val="bg1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Социальная реклама на билбордах на английском и русском языках</a:t>
            </a:r>
            <a:endParaRPr lang="en-US" sz="1200" b="1" dirty="0">
              <a:solidFill>
                <a:schemeClr val="bg1"/>
              </a:solidFill>
              <a:latin typeface="Oswald" pitchFamily="2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613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4">
            <a:extLst>
              <a:ext uri="{FF2B5EF4-FFF2-40B4-BE49-F238E27FC236}">
                <a16:creationId xmlns:a16="http://schemas.microsoft.com/office/drawing/2014/main" xmlns="" id="{DD50784A-8247-4CFA-B5AE-62C819356E14}"/>
              </a:ext>
            </a:extLst>
          </p:cNvPr>
          <p:cNvSpPr/>
          <p:nvPr userDrawn="1"/>
        </p:nvSpPr>
        <p:spPr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" name="Полилиния 34">
            <a:extLst>
              <a:ext uri="{FF2B5EF4-FFF2-40B4-BE49-F238E27FC236}">
                <a16:creationId xmlns:a16="http://schemas.microsoft.com/office/drawing/2014/main" xmlns="" id="{E168CA1A-1B07-4388-8AF5-C69136B3CD21}"/>
              </a:ext>
            </a:extLst>
          </p:cNvPr>
          <p:cNvSpPr/>
          <p:nvPr userDrawn="1"/>
        </p:nvSpPr>
        <p:spPr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F36E499-E3F2-1B38-C3B5-5E3901F910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368357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60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17223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>
            <a:extLst>
              <a:ext uri="{FF2B5EF4-FFF2-40B4-BE49-F238E27FC236}">
                <a16:creationId xmlns:a16="http://schemas.microsoft.com/office/drawing/2014/main" xmlns="" id="{4B6D3DEB-7D50-4F8B-A4EB-8B8DACAA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xmlns="" id="{F0B8FE2C-96E3-444B-9949-E1D53543D75F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ru-RU" sz="1200" b="1" dirty="0">
                <a:solidFill>
                  <a:schemeClr val="bg1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Социальная реклама на билбордах на английском и русском языках</a:t>
            </a:r>
            <a:endParaRPr lang="en-US" sz="1200" b="1" dirty="0">
              <a:solidFill>
                <a:schemeClr val="bg1"/>
              </a:solidFill>
              <a:latin typeface="Oswald" pitchFamily="2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288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4">
            <a:extLst>
              <a:ext uri="{FF2B5EF4-FFF2-40B4-BE49-F238E27FC236}">
                <a16:creationId xmlns:a16="http://schemas.microsoft.com/office/drawing/2014/main" xmlns="" id="{58A60FB7-5C04-64C3-CE5A-22E3CCDD544E}"/>
              </a:ext>
            </a:extLst>
          </p:cNvPr>
          <p:cNvSpPr/>
          <p:nvPr userDrawn="1"/>
        </p:nvSpPr>
        <p:spPr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" name="Полилиния 34">
            <a:extLst>
              <a:ext uri="{FF2B5EF4-FFF2-40B4-BE49-F238E27FC236}">
                <a16:creationId xmlns:a16="http://schemas.microsoft.com/office/drawing/2014/main" xmlns="" id="{0CD00261-F199-D622-8EBA-8B280205C8F5}"/>
              </a:ext>
            </a:extLst>
          </p:cNvPr>
          <p:cNvSpPr/>
          <p:nvPr userDrawn="1"/>
        </p:nvSpPr>
        <p:spPr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3264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ru-RU" sz="1200" b="1" dirty="0">
                <a:solidFill>
                  <a:schemeClr val="tx1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Социальная реклама на билбордах на английском и русском языках</a:t>
            </a:r>
            <a:endParaRPr lang="en-US" sz="1200" b="1" dirty="0">
              <a:solidFill>
                <a:schemeClr val="tx1"/>
              </a:solidFill>
              <a:latin typeface="Oswald" pitchFamily="2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23" name="Рисунок 18">
            <a:extLst>
              <a:ext uri="{FF2B5EF4-FFF2-40B4-BE49-F238E27FC236}">
                <a16:creationId xmlns:a16="http://schemas.microsoft.com/office/drawing/2014/main" xmlns="" id="{0EE28773-79A8-4AB3-91D2-1F9A1FB5F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1" y="2389238"/>
            <a:ext cx="1917975" cy="245394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4" name="Рисунок 18">
            <a:extLst>
              <a:ext uri="{FF2B5EF4-FFF2-40B4-BE49-F238E27FC236}">
                <a16:creationId xmlns:a16="http://schemas.microsoft.com/office/drawing/2014/main" xmlns="" id="{4C715CF0-7A52-4ABA-8699-CA2F04E82A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24890" y="1187120"/>
            <a:ext cx="1836002" cy="156863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5" name="Рисунок 18">
            <a:extLst>
              <a:ext uri="{FF2B5EF4-FFF2-40B4-BE49-F238E27FC236}">
                <a16:creationId xmlns:a16="http://schemas.microsoft.com/office/drawing/2014/main" xmlns="" id="{94B18A68-98C1-4A6B-A32E-8FBD12F11E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24890" y="4154366"/>
            <a:ext cx="1836002" cy="16794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6" name="Рисунок 18">
            <a:extLst>
              <a:ext uri="{FF2B5EF4-FFF2-40B4-BE49-F238E27FC236}">
                <a16:creationId xmlns:a16="http://schemas.microsoft.com/office/drawing/2014/main" xmlns="" id="{122664B7-6C22-4693-A486-A386135C0A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92455" y="2505553"/>
            <a:ext cx="2250364" cy="184689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6246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Рисунок 73">
            <a:extLst>
              <a:ext uri="{FF2B5EF4-FFF2-40B4-BE49-F238E27FC236}">
                <a16:creationId xmlns:a16="http://schemas.microsoft.com/office/drawing/2014/main" xmlns="" id="{70087263-42A7-4590-BAC8-05B3B56A91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13735" y="1952625"/>
            <a:ext cx="5858827" cy="36742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7151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Рисунок 73">
            <a:extLst>
              <a:ext uri="{FF2B5EF4-FFF2-40B4-BE49-F238E27FC236}">
                <a16:creationId xmlns:a16="http://schemas.microsoft.com/office/drawing/2014/main" xmlns="" id="{70087263-42A7-4590-BAC8-05B3B56A91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144" y="1666815"/>
            <a:ext cx="5867669" cy="36742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246A411-C217-426B-8DFC-6926599D0F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455" y="1155244"/>
            <a:ext cx="3574720" cy="357472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lang="ru-RU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3069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ru-RU" sz="1200" b="1" dirty="0">
                <a:solidFill>
                  <a:schemeClr val="tx1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Социальная реклама на билбордах на английском и русском языках</a:t>
            </a:r>
            <a:endParaRPr lang="en-US" sz="1200" b="1" dirty="0">
              <a:solidFill>
                <a:schemeClr val="tx1"/>
              </a:solidFill>
              <a:latin typeface="Oswald" pitchFamily="2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Rectangle 193">
            <a:extLst>
              <a:ext uri="{FF2B5EF4-FFF2-40B4-BE49-F238E27FC236}">
                <a16:creationId xmlns:a16="http://schemas.microsoft.com/office/drawing/2014/main" xmlns="" id="{4A1744A1-E9BA-46DB-AE1E-F9901F701D85}"/>
              </a:ext>
            </a:extLst>
          </p:cNvPr>
          <p:cNvSpPr/>
          <p:nvPr userDrawn="1"/>
        </p:nvSpPr>
        <p:spPr>
          <a:xfrm>
            <a:off x="5969000" y="-50800"/>
            <a:ext cx="6299200" cy="6953034"/>
          </a:xfrm>
          <a:custGeom>
            <a:avLst/>
            <a:gdLst>
              <a:gd name="connsiteX0" fmla="*/ 719382 w 6616700"/>
              <a:gd name="connsiteY0" fmla="*/ 0 h 4316203"/>
              <a:gd name="connsiteX1" fmla="*/ 5897318 w 6616700"/>
              <a:gd name="connsiteY1" fmla="*/ 0 h 4316203"/>
              <a:gd name="connsiteX2" fmla="*/ 6616700 w 6616700"/>
              <a:gd name="connsiteY2" fmla="*/ 719382 h 4316203"/>
              <a:gd name="connsiteX3" fmla="*/ 6616700 w 6616700"/>
              <a:gd name="connsiteY3" fmla="*/ 4316203 h 4316203"/>
              <a:gd name="connsiteX4" fmla="*/ 6616700 w 6616700"/>
              <a:gd name="connsiteY4" fmla="*/ 4316203 h 4316203"/>
              <a:gd name="connsiteX5" fmla="*/ 0 w 6616700"/>
              <a:gd name="connsiteY5" fmla="*/ 4316203 h 4316203"/>
              <a:gd name="connsiteX6" fmla="*/ 0 w 6616700"/>
              <a:gd name="connsiteY6" fmla="*/ 4316203 h 4316203"/>
              <a:gd name="connsiteX7" fmla="*/ 0 w 6616700"/>
              <a:gd name="connsiteY7" fmla="*/ 719382 h 4316203"/>
              <a:gd name="connsiteX8" fmla="*/ 719382 w 6616700"/>
              <a:gd name="connsiteY8" fmla="*/ 0 h 43162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0 w 6688382"/>
              <a:gd name="connsiteY7" fmla="*/ 43007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940300 w 6688382"/>
              <a:gd name="connsiteY7" fmla="*/ 35641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102100 w 6688382"/>
              <a:gd name="connsiteY7" fmla="*/ 3805482 h 7897603"/>
              <a:gd name="connsiteX8" fmla="*/ 6688382 w 6688382"/>
              <a:gd name="connsiteY8" fmla="*/ 0 h 7897603"/>
              <a:gd name="connsiteX0" fmla="*/ 5964482 w 6616700"/>
              <a:gd name="connsiteY0" fmla="*/ 0 h 7923003"/>
              <a:gd name="connsiteX1" fmla="*/ 5897318 w 6616700"/>
              <a:gd name="connsiteY1" fmla="*/ 3606800 h 7923003"/>
              <a:gd name="connsiteX2" fmla="*/ 6616700 w 6616700"/>
              <a:gd name="connsiteY2" fmla="*/ 4326182 h 7923003"/>
              <a:gd name="connsiteX3" fmla="*/ 6616700 w 6616700"/>
              <a:gd name="connsiteY3" fmla="*/ 7923003 h 7923003"/>
              <a:gd name="connsiteX4" fmla="*/ 6616700 w 6616700"/>
              <a:gd name="connsiteY4" fmla="*/ 7923003 h 7923003"/>
              <a:gd name="connsiteX5" fmla="*/ 0 w 6616700"/>
              <a:gd name="connsiteY5" fmla="*/ 7923003 h 7923003"/>
              <a:gd name="connsiteX6" fmla="*/ 0 w 6616700"/>
              <a:gd name="connsiteY6" fmla="*/ 7923003 h 7923003"/>
              <a:gd name="connsiteX7" fmla="*/ 4102100 w 6616700"/>
              <a:gd name="connsiteY7" fmla="*/ 3830882 h 7923003"/>
              <a:gd name="connsiteX8" fmla="*/ 5964482 w 6616700"/>
              <a:gd name="connsiteY8" fmla="*/ 0 h 7923003"/>
              <a:gd name="connsiteX0" fmla="*/ 5964482 w 6621218"/>
              <a:gd name="connsiteY0" fmla="*/ 0 h 7923003"/>
              <a:gd name="connsiteX1" fmla="*/ 6621218 w 6621218"/>
              <a:gd name="connsiteY1" fmla="*/ 0 h 7923003"/>
              <a:gd name="connsiteX2" fmla="*/ 6616700 w 6621218"/>
              <a:gd name="connsiteY2" fmla="*/ 4326182 h 7923003"/>
              <a:gd name="connsiteX3" fmla="*/ 6616700 w 6621218"/>
              <a:gd name="connsiteY3" fmla="*/ 7923003 h 7923003"/>
              <a:gd name="connsiteX4" fmla="*/ 6616700 w 6621218"/>
              <a:gd name="connsiteY4" fmla="*/ 7923003 h 7923003"/>
              <a:gd name="connsiteX5" fmla="*/ 0 w 6621218"/>
              <a:gd name="connsiteY5" fmla="*/ 7923003 h 7923003"/>
              <a:gd name="connsiteX6" fmla="*/ 0 w 6621218"/>
              <a:gd name="connsiteY6" fmla="*/ 7923003 h 7923003"/>
              <a:gd name="connsiteX7" fmla="*/ 4102100 w 6621218"/>
              <a:gd name="connsiteY7" fmla="*/ 3830882 h 7923003"/>
              <a:gd name="connsiteX8" fmla="*/ 5964482 w 6621218"/>
              <a:gd name="connsiteY8" fmla="*/ 0 h 7923003"/>
              <a:gd name="connsiteX0" fmla="*/ 6046594 w 6621218"/>
              <a:gd name="connsiteY0" fmla="*/ 0 h 8070634"/>
              <a:gd name="connsiteX1" fmla="*/ 6621218 w 6621218"/>
              <a:gd name="connsiteY1" fmla="*/ 147631 h 8070634"/>
              <a:gd name="connsiteX2" fmla="*/ 6616700 w 6621218"/>
              <a:gd name="connsiteY2" fmla="*/ 4473813 h 8070634"/>
              <a:gd name="connsiteX3" fmla="*/ 6616700 w 6621218"/>
              <a:gd name="connsiteY3" fmla="*/ 8070634 h 8070634"/>
              <a:gd name="connsiteX4" fmla="*/ 6616700 w 6621218"/>
              <a:gd name="connsiteY4" fmla="*/ 8070634 h 8070634"/>
              <a:gd name="connsiteX5" fmla="*/ 0 w 6621218"/>
              <a:gd name="connsiteY5" fmla="*/ 8070634 h 8070634"/>
              <a:gd name="connsiteX6" fmla="*/ 0 w 6621218"/>
              <a:gd name="connsiteY6" fmla="*/ 8070634 h 8070634"/>
              <a:gd name="connsiteX7" fmla="*/ 4102100 w 6621218"/>
              <a:gd name="connsiteY7" fmla="*/ 3978513 h 8070634"/>
              <a:gd name="connsiteX8" fmla="*/ 6046594 w 6621218"/>
              <a:gd name="connsiteY8" fmla="*/ 0 h 8070634"/>
              <a:gd name="connsiteX0" fmla="*/ 6046594 w 6668894"/>
              <a:gd name="connsiteY0" fmla="*/ 0 h 8070634"/>
              <a:gd name="connsiteX1" fmla="*/ 6668894 w 6668894"/>
              <a:gd name="connsiteY1" fmla="*/ 76200 h 8070634"/>
              <a:gd name="connsiteX2" fmla="*/ 6616700 w 6668894"/>
              <a:gd name="connsiteY2" fmla="*/ 4473813 h 8070634"/>
              <a:gd name="connsiteX3" fmla="*/ 6616700 w 6668894"/>
              <a:gd name="connsiteY3" fmla="*/ 8070634 h 8070634"/>
              <a:gd name="connsiteX4" fmla="*/ 6616700 w 6668894"/>
              <a:gd name="connsiteY4" fmla="*/ 8070634 h 8070634"/>
              <a:gd name="connsiteX5" fmla="*/ 0 w 6668894"/>
              <a:gd name="connsiteY5" fmla="*/ 8070634 h 8070634"/>
              <a:gd name="connsiteX6" fmla="*/ 0 w 6668894"/>
              <a:gd name="connsiteY6" fmla="*/ 8070634 h 8070634"/>
              <a:gd name="connsiteX7" fmla="*/ 4102100 w 6668894"/>
              <a:gd name="connsiteY7" fmla="*/ 3978513 h 8070634"/>
              <a:gd name="connsiteX8" fmla="*/ 6046594 w 66688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241300 w 6910194"/>
              <a:gd name="connsiteY5" fmla="*/ 80706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375400 w 6910194"/>
              <a:gd name="connsiteY4" fmla="*/ 53655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83400 w 6910194"/>
              <a:gd name="connsiteY3" fmla="*/ 63434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626994 w 6910194"/>
              <a:gd name="connsiteY5" fmla="*/ 6997700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148194 w 6910194"/>
              <a:gd name="connsiteY0" fmla="*/ 508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48194 w 6910194"/>
              <a:gd name="connsiteY8" fmla="*/ 50800 h 7930934"/>
              <a:gd name="connsiteX0" fmla="*/ 6173594 w 6910194"/>
              <a:gd name="connsiteY0" fmla="*/ 762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73594 w 6910194"/>
              <a:gd name="connsiteY8" fmla="*/ 76200 h 7930934"/>
              <a:gd name="connsiteX0" fmla="*/ 6019800 w 6756400"/>
              <a:gd name="connsiteY0" fmla="*/ 76200 h 6985000"/>
              <a:gd name="connsiteX1" fmla="*/ 6756400 w 6756400"/>
              <a:gd name="connsiteY1" fmla="*/ 0 h 6985000"/>
              <a:gd name="connsiteX2" fmla="*/ 6704206 w 6756400"/>
              <a:gd name="connsiteY2" fmla="*/ 4397613 h 6985000"/>
              <a:gd name="connsiteX3" fmla="*/ 6666106 w 6756400"/>
              <a:gd name="connsiteY3" fmla="*/ 6914934 h 6985000"/>
              <a:gd name="connsiteX4" fmla="*/ 5410200 w 6756400"/>
              <a:gd name="connsiteY4" fmla="*/ 6908800 h 6985000"/>
              <a:gd name="connsiteX5" fmla="*/ 1473200 w 6756400"/>
              <a:gd name="connsiteY5" fmla="*/ 6921500 h 6985000"/>
              <a:gd name="connsiteX6" fmla="*/ 0 w 6756400"/>
              <a:gd name="connsiteY6" fmla="*/ 6985000 h 6985000"/>
              <a:gd name="connsiteX7" fmla="*/ 4189606 w 6756400"/>
              <a:gd name="connsiteY7" fmla="*/ 3902313 h 6985000"/>
              <a:gd name="connsiteX8" fmla="*/ 6019800 w 6756400"/>
              <a:gd name="connsiteY8" fmla="*/ 76200 h 69850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49530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0546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245100 w 6299200"/>
              <a:gd name="connsiteY4" fmla="*/ 69342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1016000 w 6299200"/>
              <a:gd name="connsiteY5" fmla="*/ 69215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613400 w 6299200"/>
              <a:gd name="connsiteY0" fmla="*/ 127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613400 w 6299200"/>
              <a:gd name="connsiteY8" fmla="*/ 12700 h 6953034"/>
              <a:gd name="connsiteX0" fmla="*/ 5562600 w 6299200"/>
              <a:gd name="connsiteY0" fmla="*/ 45719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45719 h 695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9200" h="6953034">
                <a:moveTo>
                  <a:pt x="5562600" y="45719"/>
                </a:moveTo>
                <a:lnTo>
                  <a:pt x="6299200" y="0"/>
                </a:lnTo>
                <a:lnTo>
                  <a:pt x="6247006" y="4397613"/>
                </a:lnTo>
                <a:lnTo>
                  <a:pt x="6247006" y="6953034"/>
                </a:lnTo>
                <a:lnTo>
                  <a:pt x="5245100" y="6934200"/>
                </a:lnTo>
                <a:lnTo>
                  <a:pt x="825500" y="6946900"/>
                </a:lnTo>
                <a:lnTo>
                  <a:pt x="0" y="6946900"/>
                </a:lnTo>
                <a:lnTo>
                  <a:pt x="3732406" y="3902313"/>
                </a:lnTo>
                <a:lnTo>
                  <a:pt x="5562600" y="45719"/>
                </a:lnTo>
                <a:close/>
              </a:path>
            </a:pathLst>
          </a:custGeom>
          <a:gradFill flip="none" rotWithShape="1">
            <a:gsLst>
              <a:gs pos="5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2AC4948-A7ED-43AE-9AE1-1034D401D0F5}"/>
              </a:ext>
            </a:extLst>
          </p:cNvPr>
          <p:cNvSpPr/>
          <p:nvPr userDrawn="1"/>
        </p:nvSpPr>
        <p:spPr>
          <a:xfrm>
            <a:off x="8433880" y="2996120"/>
            <a:ext cx="758757" cy="56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Freeform 131">
            <a:extLst>
              <a:ext uri="{FF2B5EF4-FFF2-40B4-BE49-F238E27FC236}">
                <a16:creationId xmlns:a16="http://schemas.microsoft.com/office/drawing/2014/main" xmlns="" id="{E271C5CC-6FD4-43ED-B7ED-2988CB8AA1B6}"/>
              </a:ext>
            </a:extLst>
          </p:cNvPr>
          <p:cNvSpPr>
            <a:spLocks/>
          </p:cNvSpPr>
          <p:nvPr userDrawn="1"/>
        </p:nvSpPr>
        <p:spPr bwMode="auto">
          <a:xfrm>
            <a:off x="1534321" y="1250043"/>
            <a:ext cx="9618660" cy="6113975"/>
          </a:xfrm>
          <a:custGeom>
            <a:avLst/>
            <a:gdLst>
              <a:gd name="connsiteX0" fmla="*/ 9162777 w 9367131"/>
              <a:gd name="connsiteY0" fmla="*/ 0 h 5954094"/>
              <a:gd name="connsiteX1" fmla="*/ 9367131 w 9367131"/>
              <a:gd name="connsiteY1" fmla="*/ 482672 h 5954094"/>
              <a:gd name="connsiteX2" fmla="*/ 9171075 w 9367131"/>
              <a:gd name="connsiteY2" fmla="*/ 482672 h 5954094"/>
              <a:gd name="connsiteX3" fmla="*/ 8258220 w 9367131"/>
              <a:gd name="connsiteY3" fmla="*/ 2548006 h 5954094"/>
              <a:gd name="connsiteX4" fmla="*/ 4343320 w 9367131"/>
              <a:gd name="connsiteY4" fmla="*/ 5954094 h 5954094"/>
              <a:gd name="connsiteX5" fmla="*/ 0 w 9367131"/>
              <a:gd name="connsiteY5" fmla="*/ 5954094 h 5954094"/>
              <a:gd name="connsiteX6" fmla="*/ 7459473 w 9367131"/>
              <a:gd name="connsiteY6" fmla="*/ 2548006 h 5954094"/>
              <a:gd name="connsiteX7" fmla="*/ 7459472 w 9367131"/>
              <a:gd name="connsiteY7" fmla="*/ 2548006 h 5954094"/>
              <a:gd name="connsiteX8" fmla="*/ 8735395 w 9367131"/>
              <a:gd name="connsiteY8" fmla="*/ 500929 h 5954094"/>
              <a:gd name="connsiteX9" fmla="*/ 8535189 w 9367131"/>
              <a:gd name="connsiteY9" fmla="*/ 500929 h 5954094"/>
              <a:gd name="connsiteX10" fmla="*/ 9162777 w 9367131"/>
              <a:gd name="connsiteY10" fmla="*/ 0 h 595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67131" h="5954094">
                <a:moveTo>
                  <a:pt x="9162777" y="0"/>
                </a:moveTo>
                <a:lnTo>
                  <a:pt x="9367131" y="482672"/>
                </a:lnTo>
                <a:lnTo>
                  <a:pt x="9171075" y="482672"/>
                </a:lnTo>
                <a:lnTo>
                  <a:pt x="8258220" y="2548006"/>
                </a:lnTo>
                <a:lnTo>
                  <a:pt x="4343320" y="5954094"/>
                </a:lnTo>
                <a:lnTo>
                  <a:pt x="0" y="5954094"/>
                </a:lnTo>
                <a:lnTo>
                  <a:pt x="7459473" y="2548006"/>
                </a:lnTo>
                <a:lnTo>
                  <a:pt x="7459472" y="2548006"/>
                </a:lnTo>
                <a:lnTo>
                  <a:pt x="8735395" y="500929"/>
                </a:lnTo>
                <a:lnTo>
                  <a:pt x="8535189" y="500929"/>
                </a:lnTo>
                <a:lnTo>
                  <a:pt x="9162777" y="0"/>
                </a:lnTo>
                <a:close/>
              </a:path>
            </a:pathLst>
          </a:cu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sz="450" b="1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C96F624-DDCD-4056-84D4-FE5406A64CE8}"/>
              </a:ext>
            </a:extLst>
          </p:cNvPr>
          <p:cNvSpPr/>
          <p:nvPr userDrawn="1"/>
        </p:nvSpPr>
        <p:spPr>
          <a:xfrm>
            <a:off x="5982510" y="3988341"/>
            <a:ext cx="758757" cy="56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9059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22A43EE-37ED-0EF7-321F-44564C1CAB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3566" y="392400"/>
            <a:ext cx="6073200" cy="60732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lang="ru-RU" dirty="0"/>
            </a:lvl1pPr>
          </a:lstStyle>
          <a:p>
            <a:pPr lvl="0"/>
            <a:endParaRPr lang="ru-RU" dirty="0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ru-RU" sz="1200" b="1" dirty="0">
                <a:solidFill>
                  <a:schemeClr val="tx1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Социальная реклама на билбордах на английском и русском языках</a:t>
            </a:r>
            <a:endParaRPr lang="en-US" sz="1200" b="1" dirty="0">
              <a:solidFill>
                <a:schemeClr val="tx1"/>
              </a:solidFill>
              <a:latin typeface="Oswald" pitchFamily="2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79699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D85FC0D-9464-4538-8E32-A864AF617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5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61" r:id="rId3"/>
    <p:sldLayoutId id="2147483650" r:id="rId4"/>
    <p:sldLayoutId id="2147483684" r:id="rId5"/>
    <p:sldLayoutId id="2147483688" r:id="rId6"/>
    <p:sldLayoutId id="2147483683" r:id="rId7"/>
    <p:sldLayoutId id="2147483675" r:id="rId8"/>
    <p:sldLayoutId id="2147483690" r:id="rId9"/>
    <p:sldLayoutId id="2147483689" r:id="rId10"/>
    <p:sldLayoutId id="2147483677" r:id="rId11"/>
    <p:sldLayoutId id="2147483692" r:id="rId12"/>
    <p:sldLayoutId id="2147483678" r:id="rId13"/>
    <p:sldLayoutId id="2147483693" r:id="rId14"/>
    <p:sldLayoutId id="2147483676" r:id="rId15"/>
    <p:sldLayoutId id="2147483674" r:id="rId16"/>
    <p:sldLayoutId id="2147483680" r:id="rId17"/>
    <p:sldLayoutId id="2147483694" r:id="rId18"/>
    <p:sldLayoutId id="2147483681" r:id="rId19"/>
    <p:sldLayoutId id="2147483682" r:id="rId20"/>
    <p:sldLayoutId id="2147483679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1E0505-E303-D8ED-6CC0-D70EACE43B47}"/>
              </a:ext>
            </a:extLst>
          </p:cNvPr>
          <p:cNvSpPr txBox="1">
            <a:spLocks/>
          </p:cNvSpPr>
          <p:nvPr/>
        </p:nvSpPr>
        <p:spPr bwMode="gray">
          <a:xfrm>
            <a:off x="6752105" y="4923015"/>
            <a:ext cx="380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09FE9"/>
              </a:buClr>
            </a:pPr>
            <a:r>
              <a:rPr lang="ru-RU" sz="2200" dirty="0" smtClean="0">
                <a:solidFill>
                  <a:schemeClr val="bg1"/>
                </a:solidFill>
                <a:ea typeface="VTB Group Cond Book" panose="020B0506050504020204" pitchFamily="34" charset="77"/>
              </a:rPr>
              <a:t>Выполнили</a:t>
            </a:r>
            <a:r>
              <a:rPr lang="en-US" sz="2200" dirty="0" smtClean="0">
                <a:solidFill>
                  <a:schemeClr val="bg1"/>
                </a:solidFill>
                <a:ea typeface="VTB Group Cond Book" panose="020B0506050504020204" pitchFamily="34" charset="77"/>
              </a:rPr>
              <a:t>:</a:t>
            </a:r>
            <a:endParaRPr lang="ru-RU" sz="2200" dirty="0">
              <a:solidFill>
                <a:schemeClr val="bg1"/>
              </a:solidFill>
              <a:ea typeface="VTB Group Cond Book" panose="020B0506050504020204" pitchFamily="34" charset="77"/>
            </a:endParaRPr>
          </a:p>
        </p:txBody>
      </p:sp>
      <p:sp>
        <p:nvSpPr>
          <p:cNvPr id="7" name="Rounded Rectangle 17">
            <a:extLst>
              <a:ext uri="{FF2B5EF4-FFF2-40B4-BE49-F238E27FC236}">
                <a16:creationId xmlns:a16="http://schemas.microsoft.com/office/drawing/2014/main" xmlns="" id="{6AB33A65-AF4F-1F56-FEAF-DC2BF6049A20}"/>
              </a:ext>
            </a:extLst>
          </p:cNvPr>
          <p:cNvSpPr/>
          <p:nvPr/>
        </p:nvSpPr>
        <p:spPr>
          <a:xfrm>
            <a:off x="5553635" y="5339580"/>
            <a:ext cx="4412554" cy="834395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28600"/>
            <a:endParaRPr lang="ru-RU" sz="900" kern="0" dirty="0">
              <a:solidFill>
                <a:srgbClr val="FFFFFF"/>
              </a:solidFill>
            </a:endParaRP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xmlns="" id="{092A18EC-EEA5-80D5-6B0C-D5A11DAFF90E}"/>
              </a:ext>
            </a:extLst>
          </p:cNvPr>
          <p:cNvSpPr/>
          <p:nvPr/>
        </p:nvSpPr>
        <p:spPr>
          <a:xfrm>
            <a:off x="8064962" y="5339581"/>
            <a:ext cx="2172358" cy="834394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28600"/>
            <a:endParaRPr lang="ru-RU" sz="900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236CCD-9B28-5CE5-3DDC-C40178E1D1A6}"/>
              </a:ext>
            </a:extLst>
          </p:cNvPr>
          <p:cNvSpPr txBox="1"/>
          <p:nvPr/>
        </p:nvSpPr>
        <p:spPr>
          <a:xfrm>
            <a:off x="5056094" y="202259"/>
            <a:ext cx="7135906" cy="452431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МЕТОДИЧЕСКАЯ РАЗРАБОТКА УРОКА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по общеобразовательной дисциплине: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ОУП.04 Иностранный язык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МДК.03.02 «Безопасность компьютерных сетей»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на тему:  «Компьютерная безопасность »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для обучающихся по специальности: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09.02.06 «Сетевое и системное администрирование»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32075EB-9928-4E8F-9975-3A81AFA70C1F}"/>
              </a:ext>
            </a:extLst>
          </p:cNvPr>
          <p:cNvSpPr txBox="1">
            <a:spLocks/>
          </p:cNvSpPr>
          <p:nvPr/>
        </p:nvSpPr>
        <p:spPr bwMode="gray">
          <a:xfrm>
            <a:off x="8202054" y="5404535"/>
            <a:ext cx="20555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09FE9"/>
              </a:buClr>
            </a:pPr>
            <a:r>
              <a:rPr lang="ru-RU" sz="2500" dirty="0">
                <a:solidFill>
                  <a:schemeClr val="bg1"/>
                </a:solidFill>
                <a:ea typeface="VTB Group Cond Book" panose="020B0506050504020204" pitchFamily="34" charset="77"/>
              </a:rPr>
              <a:t>ГБПОУ СТАПМ им. Д. И. Козлова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94935" y="5358427"/>
            <a:ext cx="2164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Голованова Н. В.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Курисева</a:t>
            </a:r>
            <a:r>
              <a:rPr lang="ru-RU" sz="2400" dirty="0" smtClean="0">
                <a:solidFill>
                  <a:schemeClr val="bg1"/>
                </a:solidFill>
              </a:rPr>
              <a:t> А. А.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2406" y="1235385"/>
            <a:ext cx="4521391" cy="45213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dmin\Downloads\sta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1" y="1356410"/>
            <a:ext cx="42862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2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заданий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3035" y="1161505"/>
            <a:ext cx="1090556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Think </a:t>
            </a:r>
            <a:r>
              <a:rPr lang="en-US" b="1" dirty="0"/>
              <a:t>of the answers that produce the following questions:</a:t>
            </a:r>
            <a:endParaRPr lang="ru-RU" dirty="0"/>
          </a:p>
          <a:p>
            <a:r>
              <a:rPr lang="en-US" dirty="0"/>
              <a:t>1.When did an Internet worm, called Sasser, knock out post office computers?</a:t>
            </a:r>
            <a:endParaRPr lang="ru-RU" dirty="0"/>
          </a:p>
          <a:p>
            <a:r>
              <a:rPr lang="en-US" dirty="0"/>
              <a:t>An Internet worm, called Sasser, knocked out post office computers……….</a:t>
            </a:r>
            <a:endParaRPr lang="ru-RU" dirty="0"/>
          </a:p>
          <a:p>
            <a:r>
              <a:rPr lang="en-US" dirty="0"/>
              <a:t>2.What Operating systems did the virus attack?</a:t>
            </a:r>
            <a:endParaRPr lang="ru-RU" dirty="0"/>
          </a:p>
          <a:p>
            <a:r>
              <a:rPr lang="en-US" dirty="0"/>
              <a:t>The virus attacked………..</a:t>
            </a:r>
            <a:endParaRPr lang="ru-RU" dirty="0"/>
          </a:p>
          <a:p>
            <a:r>
              <a:rPr lang="en-US" dirty="0"/>
              <a:t>3. Who admitted that he was the author of the virus ?</a:t>
            </a:r>
            <a:endParaRPr lang="ru-RU" dirty="0"/>
          </a:p>
          <a:p>
            <a:r>
              <a:rPr lang="en-US" dirty="0"/>
              <a:t>……………….., named ……..,admitted that he was the author of the virus.</a:t>
            </a:r>
            <a:endParaRPr lang="ru-RU" dirty="0"/>
          </a:p>
          <a:p>
            <a:r>
              <a:rPr lang="en-US" dirty="0"/>
              <a:t>4. What was the result of cutting the communications between drivers and signal boxes?</a:t>
            </a:r>
            <a:endParaRPr lang="ru-RU" dirty="0"/>
          </a:p>
          <a:p>
            <a:r>
              <a:rPr lang="en-US" dirty="0"/>
              <a:t>As a result of cutting the communications between drivers and signal boxes</a:t>
            </a:r>
            <a:r>
              <a:rPr lang="en-US" dirty="0" smtClean="0"/>
              <a:t>…………..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lvl="0"/>
            <a:r>
              <a:rPr lang="en-US" b="1" dirty="0"/>
              <a:t>Make up a story .Put the sentences into the chronological order.</a:t>
            </a:r>
            <a:endParaRPr lang="ru-RU" dirty="0"/>
          </a:p>
          <a:p>
            <a:pPr lvl="0"/>
            <a:r>
              <a:rPr lang="en-US" dirty="0"/>
              <a:t>The crook hacked into the post office system in Taiwan and Germany in 2004.</a:t>
            </a:r>
            <a:endParaRPr lang="ru-RU" dirty="0"/>
          </a:p>
          <a:p>
            <a:pPr lvl="0"/>
            <a:r>
              <a:rPr lang="en-US" dirty="0"/>
              <a:t>A teenager from Germany, Sven </a:t>
            </a:r>
            <a:r>
              <a:rPr lang="en-US" dirty="0" err="1"/>
              <a:t>Jaschan</a:t>
            </a:r>
            <a:r>
              <a:rPr lang="en-US" dirty="0"/>
              <a:t>, was tracked down by police.</a:t>
            </a:r>
            <a:endParaRPr lang="ru-RU" dirty="0"/>
          </a:p>
          <a:p>
            <a:pPr lvl="0"/>
            <a:r>
              <a:rPr lang="en-US" dirty="0"/>
              <a:t>The virus attacked different operating systems via Internet.</a:t>
            </a:r>
            <a:endParaRPr lang="ru-RU" dirty="0"/>
          </a:p>
          <a:p>
            <a:pPr lvl="0"/>
            <a:r>
              <a:rPr lang="en-US" dirty="0"/>
              <a:t>The virus paralyzed the communications between drivers and signal boxes.</a:t>
            </a:r>
            <a:endParaRPr lang="ru-RU" dirty="0"/>
          </a:p>
          <a:p>
            <a:pPr lvl="0"/>
            <a:r>
              <a:rPr lang="en-US" dirty="0"/>
              <a:t>The attack crashed the post office system.</a:t>
            </a:r>
            <a:endParaRPr lang="ru-RU" dirty="0"/>
          </a:p>
          <a:p>
            <a:pPr lvl="0"/>
            <a:r>
              <a:rPr lang="en-US" dirty="0"/>
              <a:t>As a result, about 300.000 passengers got stuck in Australia, because of this attack.</a:t>
            </a:r>
            <a:endParaRPr lang="ru-RU" dirty="0"/>
          </a:p>
          <a:p>
            <a:r>
              <a:rPr lang="en-US" b="1" dirty="0"/>
              <a:t> 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0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20117" y="309282"/>
            <a:ext cx="5298110" cy="743051"/>
          </a:xfrm>
        </p:spPr>
        <p:txBody>
          <a:bodyPr/>
          <a:lstStyle/>
          <a:p>
            <a:r>
              <a:rPr lang="ru-RU" dirty="0" smtClean="0"/>
              <a:t>Проектная работа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15" y="1320613"/>
            <a:ext cx="78867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1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pic>
        <p:nvPicPr>
          <p:cNvPr id="5" name="Рисунок 4" descr="https://sun9-43.userapi.com/impg/1puxVtFKljK-Ef2zcD04HWO8TNCJbQuVdIh56A/Xp5e692dYJY.jpg?size=1083x483&amp;quality=95&amp;sign=d954deae7455b27607a0f02954a80098&amp;c_uniq_tag=l-Iam9XMRPcmwCuI0RxBBlm0FxbTaDYmTSEdJXoSj0I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5" y="1835449"/>
            <a:ext cx="9662367" cy="3825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0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9247" y="403413"/>
            <a:ext cx="10152530" cy="1411940"/>
          </a:xfrm>
        </p:spPr>
        <p:txBody>
          <a:bodyPr/>
          <a:lstStyle/>
          <a:p>
            <a:r>
              <a:rPr lang="ru-RU" dirty="0" smtClean="0"/>
              <a:t>Педагогические методы, применяемые на уроке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6448" y="2168425"/>
            <a:ext cx="4141694" cy="712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83941" y="2168425"/>
            <a:ext cx="4854389" cy="712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64023" y="2242383"/>
            <a:ext cx="5015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интерактивные методы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8389" y="2229109"/>
            <a:ext cx="6239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методы проблемного обучения</a:t>
            </a:r>
          </a:p>
        </p:txBody>
      </p:sp>
      <p:sp>
        <p:nvSpPr>
          <p:cNvPr id="12" name="Овал 49">
            <a:extLst>
              <a:ext uri="{FF2B5EF4-FFF2-40B4-BE49-F238E27FC236}">
                <a16:creationId xmlns:a16="http://schemas.microsoft.com/office/drawing/2014/main" xmlns="" id="{3F5E6487-820C-B8C6-EE9E-4D2230B0A009}"/>
              </a:ext>
            </a:extLst>
          </p:cNvPr>
          <p:cNvSpPr/>
          <p:nvPr/>
        </p:nvSpPr>
        <p:spPr>
          <a:xfrm flipH="1">
            <a:off x="1146227" y="3448315"/>
            <a:ext cx="235592" cy="2355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2622" y="3335278"/>
            <a:ext cx="4101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метод мозгового штурма</a:t>
            </a:r>
          </a:p>
        </p:txBody>
      </p:sp>
      <p:sp>
        <p:nvSpPr>
          <p:cNvPr id="14" name="Овал 49">
            <a:extLst>
              <a:ext uri="{FF2B5EF4-FFF2-40B4-BE49-F238E27FC236}">
                <a16:creationId xmlns:a16="http://schemas.microsoft.com/office/drawing/2014/main" xmlns="" id="{3F5E6487-820C-B8C6-EE9E-4D2230B0A009}"/>
              </a:ext>
            </a:extLst>
          </p:cNvPr>
          <p:cNvSpPr/>
          <p:nvPr/>
        </p:nvSpPr>
        <p:spPr>
          <a:xfrm flipH="1">
            <a:off x="1156448" y="3936892"/>
            <a:ext cx="235592" cy="2355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2622" y="3788386"/>
            <a:ext cx="4101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метод использования ИКТ</a:t>
            </a:r>
          </a:p>
        </p:txBody>
      </p:sp>
      <p:sp>
        <p:nvSpPr>
          <p:cNvPr id="16" name="Овал 49">
            <a:extLst>
              <a:ext uri="{FF2B5EF4-FFF2-40B4-BE49-F238E27FC236}">
                <a16:creationId xmlns:a16="http://schemas.microsoft.com/office/drawing/2014/main" xmlns="" id="{3F5E6487-820C-B8C6-EE9E-4D2230B0A009}"/>
              </a:ext>
            </a:extLst>
          </p:cNvPr>
          <p:cNvSpPr/>
          <p:nvPr/>
        </p:nvSpPr>
        <p:spPr>
          <a:xfrm flipH="1">
            <a:off x="5983941" y="3448314"/>
            <a:ext cx="235592" cy="2355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" name="Овал 49">
            <a:extLst>
              <a:ext uri="{FF2B5EF4-FFF2-40B4-BE49-F238E27FC236}">
                <a16:creationId xmlns:a16="http://schemas.microsoft.com/office/drawing/2014/main" xmlns="" id="{3F5E6487-820C-B8C6-EE9E-4D2230B0A009}"/>
              </a:ext>
            </a:extLst>
          </p:cNvPr>
          <p:cNvSpPr/>
          <p:nvPr/>
        </p:nvSpPr>
        <p:spPr>
          <a:xfrm flipH="1">
            <a:off x="5994162" y="3936891"/>
            <a:ext cx="235592" cy="2355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3212" y="3335278"/>
            <a:ext cx="576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изложение материала через постановку проблемы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23212" y="3823855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поисковый метод</a:t>
            </a:r>
          </a:p>
        </p:txBody>
      </p:sp>
      <p:sp>
        <p:nvSpPr>
          <p:cNvPr id="21" name="Овал 49">
            <a:extLst>
              <a:ext uri="{FF2B5EF4-FFF2-40B4-BE49-F238E27FC236}">
                <a16:creationId xmlns:a16="http://schemas.microsoft.com/office/drawing/2014/main" xmlns="" id="{3F5E6487-820C-B8C6-EE9E-4D2230B0A009}"/>
              </a:ext>
            </a:extLst>
          </p:cNvPr>
          <p:cNvSpPr/>
          <p:nvPr/>
        </p:nvSpPr>
        <p:spPr>
          <a:xfrm flipH="1">
            <a:off x="5983941" y="4479256"/>
            <a:ext cx="235592" cy="2355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3212" y="4353893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исследовательский метод</a:t>
            </a:r>
          </a:p>
        </p:txBody>
      </p:sp>
    </p:spTree>
    <p:extLst>
      <p:ext uri="{BB962C8B-B14F-4D97-AF65-F5344CB8AC3E}">
        <p14:creationId xmlns:p14="http://schemas.microsoft.com/office/powerpoint/2010/main" val="8219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:a16="http://schemas.microsoft.com/office/drawing/2014/main" xmlns="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674" y="524473"/>
            <a:ext cx="6260326" cy="480131"/>
          </a:xfrm>
        </p:spPr>
        <p:txBody>
          <a:bodyPr/>
          <a:lstStyle/>
          <a:p>
            <a:r>
              <a:rPr lang="ru-RU" sz="2800" b="1" dirty="0" smtClean="0"/>
              <a:t>Методическая разработка урока</a:t>
            </a:r>
            <a:endParaRPr lang="ru-RU" sz="28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0D76AF-6AC1-4D80-93A9-5D0984DF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5853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>
                <a:latin typeface="+mn-lt"/>
              </a:rPr>
              <a:pPr>
                <a:lnSpc>
                  <a:spcPct val="90000"/>
                </a:lnSpc>
                <a:spcBef>
                  <a:spcPct val="0"/>
                </a:spcBef>
              </a:pPr>
              <a:t>14</a:t>
            </a:fld>
            <a:endParaRPr lang="ru-RU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98A0276-7DB2-4B78-8379-A87480D78226}"/>
              </a:ext>
            </a:extLst>
          </p:cNvPr>
          <p:cNvSpPr txBox="1"/>
          <p:nvPr/>
        </p:nvSpPr>
        <p:spPr>
          <a:xfrm>
            <a:off x="6989858" y="1427759"/>
            <a:ext cx="49107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31"/>
            <a:endParaRPr lang="ru-RU" sz="2400" b="1" dirty="0">
              <a:ea typeface="VTB Group Cond Book" panose="020B0506050504020204" pitchFamily="34" charset="77"/>
            </a:endParaRPr>
          </a:p>
          <a:p>
            <a:r>
              <a:rPr lang="ru-RU" sz="2400" b="1" dirty="0">
                <a:ea typeface="VTB Group Cond Book" panose="020B0506050504020204" pitchFamily="34" charset="77"/>
              </a:rPr>
              <a:t>Цель работы: </a:t>
            </a:r>
            <a:r>
              <a:rPr lang="ru-RU" sz="2400" dirty="0"/>
              <a:t>использование современных технических и информационных средств обучения на уроках иностранного языка с учётом профессиональной направленности образовательных программ среднего профессионального образования.</a:t>
            </a:r>
          </a:p>
        </p:txBody>
      </p:sp>
      <p:sp>
        <p:nvSpPr>
          <p:cNvPr id="30" name="Овал 49">
            <a:extLst>
              <a:ext uri="{FF2B5EF4-FFF2-40B4-BE49-F238E27FC236}">
                <a16:creationId xmlns:a16="http://schemas.microsoft.com/office/drawing/2014/main" xmlns="" id="{57D898A4-E6C2-46B8-B58F-7FDC2602B83A}"/>
              </a:ext>
            </a:extLst>
          </p:cNvPr>
          <p:cNvSpPr/>
          <p:nvPr/>
        </p:nvSpPr>
        <p:spPr>
          <a:xfrm flipH="1">
            <a:off x="6600558" y="1925425"/>
            <a:ext cx="235592" cy="2355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" y="2503649"/>
            <a:ext cx="6278910" cy="416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24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1E0505-E303-D8ED-6CC0-D70EACE43B47}"/>
              </a:ext>
            </a:extLst>
          </p:cNvPr>
          <p:cNvSpPr txBox="1">
            <a:spLocks/>
          </p:cNvSpPr>
          <p:nvPr/>
        </p:nvSpPr>
        <p:spPr bwMode="gray">
          <a:xfrm>
            <a:off x="6752105" y="4923015"/>
            <a:ext cx="380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09FE9"/>
              </a:buClr>
            </a:pPr>
            <a:r>
              <a:rPr lang="ru-RU" sz="2200" dirty="0" smtClean="0">
                <a:solidFill>
                  <a:schemeClr val="bg1"/>
                </a:solidFill>
                <a:ea typeface="VTB Group Cond Book" panose="020B0506050504020204" pitchFamily="34" charset="77"/>
              </a:rPr>
              <a:t>Выполнили</a:t>
            </a:r>
            <a:r>
              <a:rPr lang="en-US" sz="2200" dirty="0" smtClean="0">
                <a:solidFill>
                  <a:schemeClr val="bg1"/>
                </a:solidFill>
                <a:ea typeface="VTB Group Cond Book" panose="020B0506050504020204" pitchFamily="34" charset="77"/>
              </a:rPr>
              <a:t>:</a:t>
            </a:r>
            <a:endParaRPr lang="ru-RU" sz="2200" dirty="0">
              <a:solidFill>
                <a:schemeClr val="bg1"/>
              </a:solidFill>
              <a:ea typeface="VTB Group Cond Book" panose="020B0506050504020204" pitchFamily="34" charset="77"/>
            </a:endParaRPr>
          </a:p>
        </p:txBody>
      </p:sp>
      <p:sp>
        <p:nvSpPr>
          <p:cNvPr id="7" name="Rounded Rectangle 17">
            <a:extLst>
              <a:ext uri="{FF2B5EF4-FFF2-40B4-BE49-F238E27FC236}">
                <a16:creationId xmlns:a16="http://schemas.microsoft.com/office/drawing/2014/main" xmlns="" id="{6AB33A65-AF4F-1F56-FEAF-DC2BF6049A20}"/>
              </a:ext>
            </a:extLst>
          </p:cNvPr>
          <p:cNvSpPr/>
          <p:nvPr/>
        </p:nvSpPr>
        <p:spPr>
          <a:xfrm>
            <a:off x="5553635" y="5339580"/>
            <a:ext cx="4412554" cy="834395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28600"/>
            <a:endParaRPr lang="ru-RU" sz="900" kern="0" dirty="0">
              <a:solidFill>
                <a:srgbClr val="FFFFFF"/>
              </a:solidFill>
            </a:endParaRP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xmlns="" id="{092A18EC-EEA5-80D5-6B0C-D5A11DAFF90E}"/>
              </a:ext>
            </a:extLst>
          </p:cNvPr>
          <p:cNvSpPr/>
          <p:nvPr/>
        </p:nvSpPr>
        <p:spPr>
          <a:xfrm>
            <a:off x="8064962" y="5339581"/>
            <a:ext cx="2172358" cy="834394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28600"/>
            <a:endParaRPr lang="ru-RU" sz="900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236CCD-9B28-5CE5-3DDC-C40178E1D1A6}"/>
              </a:ext>
            </a:extLst>
          </p:cNvPr>
          <p:cNvSpPr txBox="1"/>
          <p:nvPr/>
        </p:nvSpPr>
        <p:spPr>
          <a:xfrm>
            <a:off x="5056094" y="202259"/>
            <a:ext cx="7135906" cy="452431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МЕТОДИЧЕСКАЯ РАЗРАБОТКА УРОКА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по общеобразовательной дисциплине: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ОУП.04 Иностранный язык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МДК.03.02 «Безопасность компьютерных сетей»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на тему:  «Компьютерная безопасность »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для обучающихся по специальности: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09.02.06 «Сетевое и системное администрирование»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32075EB-9928-4E8F-9975-3A81AFA70C1F}"/>
              </a:ext>
            </a:extLst>
          </p:cNvPr>
          <p:cNvSpPr txBox="1">
            <a:spLocks/>
          </p:cNvSpPr>
          <p:nvPr/>
        </p:nvSpPr>
        <p:spPr bwMode="gray">
          <a:xfrm>
            <a:off x="8202054" y="5404535"/>
            <a:ext cx="20555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09FE9"/>
              </a:buClr>
            </a:pPr>
            <a:r>
              <a:rPr lang="ru-RU" sz="2500" dirty="0">
                <a:solidFill>
                  <a:schemeClr val="bg1"/>
                </a:solidFill>
                <a:ea typeface="VTB Group Cond Book" panose="020B0506050504020204" pitchFamily="34" charset="77"/>
              </a:rPr>
              <a:t>ГБПОУ СТАПМ им. Д. И. Козлова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94935" y="5358427"/>
            <a:ext cx="2164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Голованова Н. В.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Курисева</a:t>
            </a:r>
            <a:r>
              <a:rPr lang="ru-RU" sz="2400" dirty="0" smtClean="0">
                <a:solidFill>
                  <a:schemeClr val="bg1"/>
                </a:solidFill>
              </a:rPr>
              <a:t> А. А.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2406" y="1235385"/>
            <a:ext cx="4521391" cy="45213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dmin\Downloads\sta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1" y="1356410"/>
            <a:ext cx="42862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64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:a16="http://schemas.microsoft.com/office/drawing/2014/main" xmlns="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674" y="343597"/>
            <a:ext cx="6260326" cy="646331"/>
          </a:xfrm>
        </p:spPr>
        <p:txBody>
          <a:bodyPr/>
          <a:lstStyle/>
          <a:p>
            <a:r>
              <a:rPr lang="ru-RU" sz="4000" b="1" dirty="0" smtClean="0">
                <a:ea typeface="Roboto Condensed" panose="02000000000000000000" pitchFamily="2" charset="0"/>
                <a:cs typeface="Arial" panose="020B0604020202020204" pitchFamily="34" charset="0"/>
              </a:rPr>
              <a:t>Тема разработки</a:t>
            </a:r>
            <a:endParaRPr lang="ru-RU" sz="4000" b="1" dirty="0"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0D76AF-6AC1-4D80-93A9-5D0984DF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5853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>
                <a:latin typeface="+mn-lt"/>
              </a:rPr>
              <a:pPr>
                <a:lnSpc>
                  <a:spcPct val="90000"/>
                </a:lnSpc>
                <a:spcBef>
                  <a:spcPct val="0"/>
                </a:spcBef>
              </a:pPr>
              <a:t>2</a:t>
            </a:fld>
            <a:endParaRPr lang="ru-RU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98A0276-7DB2-4B78-8379-A87480D78226}"/>
              </a:ext>
            </a:extLst>
          </p:cNvPr>
          <p:cNvSpPr txBox="1"/>
          <p:nvPr/>
        </p:nvSpPr>
        <p:spPr>
          <a:xfrm>
            <a:off x="6679951" y="1243786"/>
            <a:ext cx="52118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31"/>
            <a:endParaRPr lang="ru-RU" sz="2400" b="1" dirty="0">
              <a:ea typeface="VTB Group Cond Book" panose="020B0506050504020204" pitchFamily="34" charset="77"/>
            </a:endParaRPr>
          </a:p>
          <a:p>
            <a:pPr defTabSz="228531"/>
            <a:r>
              <a:rPr lang="ru-RU" sz="2800" dirty="0"/>
              <a:t>Методическая разработка посвящена теме «Компьютерная безопасность». В данной работе поднимаются вопросы компьютерной безопасности, описания механизма разных типов вирусов, методы борьбы с вирусом и его последствиями.</a:t>
            </a:r>
            <a:endParaRPr lang="en-US" sz="2800" dirty="0">
              <a:ea typeface="VTB Group Cond Book" panose="020B0506050504020204" pitchFamily="34" charset="77"/>
            </a:endParaRPr>
          </a:p>
        </p:txBody>
      </p:sp>
      <p:sp>
        <p:nvSpPr>
          <p:cNvPr id="2" name="AutoShape 2" descr="Почему важна информационная безопасность организации и методы ее обеспеч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C:\Users\Admin\Downloads\bezopasnost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73861"/>
            <a:ext cx="6271915" cy="29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07974" y="6104965"/>
            <a:ext cx="2581835" cy="7530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1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0374" y="316193"/>
            <a:ext cx="6357425" cy="1311128"/>
          </a:xfrm>
        </p:spPr>
        <p:txBody>
          <a:bodyPr/>
          <a:lstStyle/>
          <a:p>
            <a:r>
              <a:rPr lang="ru-RU" b="1" dirty="0" smtClean="0"/>
              <a:t>Профессиональная направленность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3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E0923F-A19B-4DD2-936D-9C305A34A665}"/>
              </a:ext>
            </a:extLst>
          </p:cNvPr>
          <p:cNvSpPr txBox="1"/>
          <p:nvPr/>
        </p:nvSpPr>
        <p:spPr>
          <a:xfrm>
            <a:off x="460374" y="1894076"/>
            <a:ext cx="5563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В данной разработке представлена </a:t>
            </a:r>
            <a:r>
              <a:rPr lang="ru-RU" sz="2400" dirty="0" err="1"/>
              <a:t>межпредметная</a:t>
            </a:r>
            <a:r>
              <a:rPr lang="ru-RU" sz="2400" dirty="0"/>
              <a:t> связь общепрофессиональной дисциплины МДК 03.02 «Безопасность компьютерных сетей» и общеобразовательной дисциплины  ОУП.04 «Иностранный язык».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7D794C5-F98A-4E15-9C8F-07AAE362C426}"/>
              </a:ext>
            </a:extLst>
          </p:cNvPr>
          <p:cNvSpPr/>
          <p:nvPr/>
        </p:nvSpPr>
        <p:spPr>
          <a:xfrm>
            <a:off x="348003" y="6115087"/>
            <a:ext cx="3580783" cy="625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Люди приветствуют друг друга рукопожатием плоской векторной иллюстрации  изолированы |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Люди приветствуют друг друга рукопожатием плоской векторной иллюстрации  изолированы | Премиум вектор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img.freepik.com/premium-vector/people-greet-each-other-with-handshaking-flat-vector-illustration-isolated_181313-267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https://img.freepik.com/premium-vector/people-greet-each-other-with-handshaking-flat-vector-illustration-isolated_181313-267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11" y="617538"/>
            <a:ext cx="5665696" cy="564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8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:a16="http://schemas.microsoft.com/office/drawing/2014/main" xmlns="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674" y="524473"/>
            <a:ext cx="6260326" cy="480131"/>
          </a:xfrm>
        </p:spPr>
        <p:txBody>
          <a:bodyPr/>
          <a:lstStyle/>
          <a:p>
            <a:r>
              <a:rPr lang="ru-RU" sz="2800" b="1" dirty="0" smtClean="0"/>
              <a:t>Методическая разработка урока</a:t>
            </a:r>
            <a:endParaRPr lang="ru-RU" sz="28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0D76AF-6AC1-4D80-93A9-5D0984DF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5853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>
                <a:latin typeface="+mn-lt"/>
              </a:rPr>
              <a:pPr>
                <a:lnSpc>
                  <a:spcPct val="90000"/>
                </a:lnSpc>
                <a:spcBef>
                  <a:spcPct val="0"/>
                </a:spcBef>
              </a:pPr>
              <a:t>4</a:t>
            </a:fld>
            <a:endParaRPr lang="ru-RU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98A0276-7DB2-4B78-8379-A87480D78226}"/>
              </a:ext>
            </a:extLst>
          </p:cNvPr>
          <p:cNvSpPr txBox="1"/>
          <p:nvPr/>
        </p:nvSpPr>
        <p:spPr>
          <a:xfrm>
            <a:off x="6989858" y="1427759"/>
            <a:ext cx="49107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31"/>
            <a:endParaRPr lang="ru-RU" sz="2400" b="1" dirty="0">
              <a:ea typeface="VTB Group Cond Book" panose="020B0506050504020204" pitchFamily="34" charset="77"/>
            </a:endParaRPr>
          </a:p>
          <a:p>
            <a:r>
              <a:rPr lang="ru-RU" sz="2400" b="1" dirty="0">
                <a:ea typeface="VTB Group Cond Book" panose="020B0506050504020204" pitchFamily="34" charset="77"/>
              </a:rPr>
              <a:t>Цель работы: </a:t>
            </a:r>
            <a:r>
              <a:rPr lang="ru-RU" sz="2400" dirty="0"/>
              <a:t>использование современных технических и информационных средств обучения на уроках иностранного языка с учётом профессиональной направленности образовательных программ среднего профессионального образования.</a:t>
            </a:r>
          </a:p>
        </p:txBody>
      </p:sp>
      <p:sp>
        <p:nvSpPr>
          <p:cNvPr id="30" name="Овал 49">
            <a:extLst>
              <a:ext uri="{FF2B5EF4-FFF2-40B4-BE49-F238E27FC236}">
                <a16:creationId xmlns:a16="http://schemas.microsoft.com/office/drawing/2014/main" xmlns="" id="{57D898A4-E6C2-46B8-B58F-7FDC2602B83A}"/>
              </a:ext>
            </a:extLst>
          </p:cNvPr>
          <p:cNvSpPr/>
          <p:nvPr/>
        </p:nvSpPr>
        <p:spPr>
          <a:xfrm flipH="1">
            <a:off x="6600558" y="1925425"/>
            <a:ext cx="235592" cy="2355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" y="2503649"/>
            <a:ext cx="6278910" cy="416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15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0D76AF-6AC1-4D80-93A9-5D0984DF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5853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>
                <a:latin typeface="+mn-lt"/>
              </a:rPr>
              <a:pPr>
                <a:lnSpc>
                  <a:spcPct val="90000"/>
                </a:lnSpc>
                <a:spcBef>
                  <a:spcPct val="0"/>
                </a:spcBef>
              </a:pPr>
              <a:t>5</a:t>
            </a:fld>
            <a:endParaRPr lang="ru-RU" dirty="0">
              <a:latin typeface="+mn-lt"/>
            </a:endParaRPr>
          </a:p>
        </p:txBody>
      </p:sp>
      <p:sp>
        <p:nvSpPr>
          <p:cNvPr id="16" name="Овал 49">
            <a:extLst>
              <a:ext uri="{FF2B5EF4-FFF2-40B4-BE49-F238E27FC236}">
                <a16:creationId xmlns:a16="http://schemas.microsoft.com/office/drawing/2014/main" xmlns="" id="{3F5E6487-820C-B8C6-EE9E-4D2230B0A009}"/>
              </a:ext>
            </a:extLst>
          </p:cNvPr>
          <p:cNvSpPr/>
          <p:nvPr/>
        </p:nvSpPr>
        <p:spPr>
          <a:xfrm flipH="1">
            <a:off x="5889813" y="2318762"/>
            <a:ext cx="235592" cy="2355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" name="Овал 49">
            <a:extLst>
              <a:ext uri="{FF2B5EF4-FFF2-40B4-BE49-F238E27FC236}">
                <a16:creationId xmlns:a16="http://schemas.microsoft.com/office/drawing/2014/main" xmlns="" id="{37C65A3E-428B-72D8-764C-616DBF9031B0}"/>
              </a:ext>
            </a:extLst>
          </p:cNvPr>
          <p:cNvSpPr/>
          <p:nvPr/>
        </p:nvSpPr>
        <p:spPr>
          <a:xfrm flipH="1">
            <a:off x="5889813" y="3563320"/>
            <a:ext cx="235592" cy="2355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8" name="Овал 49">
            <a:extLst>
              <a:ext uri="{FF2B5EF4-FFF2-40B4-BE49-F238E27FC236}">
                <a16:creationId xmlns:a16="http://schemas.microsoft.com/office/drawing/2014/main" xmlns="" id="{35D9F49F-1113-21FD-C958-1E3F4F13379B}"/>
              </a:ext>
            </a:extLst>
          </p:cNvPr>
          <p:cNvSpPr/>
          <p:nvPr/>
        </p:nvSpPr>
        <p:spPr>
          <a:xfrm flipH="1">
            <a:off x="5889813" y="4185599"/>
            <a:ext cx="235592" cy="2355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" name="Овал 49">
            <a:extLst>
              <a:ext uri="{FF2B5EF4-FFF2-40B4-BE49-F238E27FC236}">
                <a16:creationId xmlns:a16="http://schemas.microsoft.com/office/drawing/2014/main" xmlns="" id="{3F5E6487-820C-B8C6-EE9E-4D2230B0A009}"/>
              </a:ext>
            </a:extLst>
          </p:cNvPr>
          <p:cNvSpPr/>
          <p:nvPr/>
        </p:nvSpPr>
        <p:spPr>
          <a:xfrm flipH="1">
            <a:off x="5884149" y="2941041"/>
            <a:ext cx="235592" cy="2355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03200" dist="76200" dir="5460000" sx="102000" sy="102000" algn="ctr" rotWithShape="0">
              <a:schemeClr val="bg1">
                <a:lumMod val="75000"/>
                <a:alpha val="51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016" y="6112779"/>
            <a:ext cx="3580783" cy="625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Admin\Downloads\coreapp (1)-1658432872184481566762d9ad682a92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89" y="385866"/>
            <a:ext cx="5032844" cy="133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33" y="1926413"/>
            <a:ext cx="5392271" cy="31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453" y="2051299"/>
            <a:ext cx="52211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CORE (</a:t>
            </a:r>
            <a:r>
              <a:rPr lang="ru-RU" sz="2400" b="1" dirty="0" err="1"/>
              <a:t>Construct</a:t>
            </a:r>
            <a:r>
              <a:rPr lang="ru-RU" sz="2400" b="1" dirty="0"/>
              <a:t> </a:t>
            </a:r>
            <a:r>
              <a:rPr lang="ru-RU" sz="2400" b="1" dirty="0" err="1"/>
              <a:t>Online</a:t>
            </a:r>
            <a:r>
              <a:rPr lang="ru-RU" sz="2400" b="1" dirty="0"/>
              <a:t> </a:t>
            </a:r>
            <a:r>
              <a:rPr lang="ru-RU" sz="2400" b="1" dirty="0" err="1"/>
              <a:t>Resources</a:t>
            </a:r>
            <a:r>
              <a:rPr lang="ru-RU" sz="2400" b="1" dirty="0"/>
              <a:t> </a:t>
            </a:r>
            <a:r>
              <a:rPr lang="ru-RU" sz="2400" b="1" dirty="0" err="1"/>
              <a:t>for</a:t>
            </a:r>
            <a:r>
              <a:rPr lang="ru-RU" sz="2400" b="1" dirty="0"/>
              <a:t> </a:t>
            </a:r>
            <a:r>
              <a:rPr lang="ru-RU" sz="2400" b="1" dirty="0" err="1"/>
              <a:t>Education</a:t>
            </a:r>
            <a:r>
              <a:rPr lang="ru-RU" sz="2400" b="1" dirty="0"/>
              <a:t>)</a:t>
            </a:r>
            <a:r>
              <a:rPr lang="ru-RU" sz="2400" dirty="0"/>
              <a:t> </a:t>
            </a:r>
            <a:r>
              <a:rPr lang="ru-RU" sz="2400" dirty="0" smtClean="0"/>
              <a:t>— </a:t>
            </a:r>
            <a:r>
              <a:rPr lang="ru-RU" sz="2400" dirty="0"/>
              <a:t>децентрализованная онлайн-платформа конструирования образовательных материалов и проверки знаний с аналитической системой выработки индивидуальных рекомендаций для </a:t>
            </a:r>
            <a:r>
              <a:rPr lang="ru-RU" sz="2400" dirty="0" smtClean="0"/>
              <a:t>пользователей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20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0D76AF-6AC1-4D80-93A9-5D0984DF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5853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>
                <a:latin typeface="+mn-lt"/>
              </a:rPr>
              <a:pPr>
                <a:lnSpc>
                  <a:spcPct val="90000"/>
                </a:lnSpc>
                <a:spcBef>
                  <a:spcPct val="0"/>
                </a:spcBef>
              </a:pPr>
              <a:t>6</a:t>
            </a:fld>
            <a:endParaRPr lang="ru-RU" dirty="0"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016" y="6112779"/>
            <a:ext cx="3580783" cy="625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407" y="309561"/>
            <a:ext cx="7620000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70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0D76AF-6AC1-4D80-93A9-5D0984DF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5853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>
                <a:latin typeface="+mn-lt"/>
              </a:rPr>
              <a:pPr>
                <a:lnSpc>
                  <a:spcPct val="90000"/>
                </a:lnSpc>
                <a:spcBef>
                  <a:spcPct val="0"/>
                </a:spcBef>
              </a:pPr>
              <a:t>7</a:t>
            </a:fld>
            <a:endParaRPr lang="ru-RU" dirty="0"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016" y="6112779"/>
            <a:ext cx="3580783" cy="625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97" y="597804"/>
            <a:ext cx="755332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32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5969" y="216132"/>
            <a:ext cx="7409501" cy="1706797"/>
          </a:xfrm>
        </p:spPr>
        <p:txBody>
          <a:bodyPr/>
          <a:lstStyle/>
          <a:p>
            <a:r>
              <a:rPr lang="ru-RU" dirty="0" smtClean="0"/>
              <a:t>Обработка результатов с помощью платформы</a:t>
            </a:r>
            <a:endParaRPr lang="ru-RU" dirty="0"/>
          </a:p>
        </p:txBody>
      </p:sp>
      <p:pic>
        <p:nvPicPr>
          <p:cNvPr id="5" name="Рисунок 4" descr="https://sun9-39.userapi.com/impg/XHiqRtTm7pV4-6uNbu-fuT96E5g5VLsqExdZQQ/IsFnGHb4iQA.jpg?size=1371x315&amp;quality=95&amp;sign=d8c4a2f6b0b363412e6ed0bb2c628660&amp;c_uniq_tag=4-cYD-OGcVk2yUUOuvXrkDFafp6NmnU1wfZwqNR_x1g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4" y="1922929"/>
            <a:ext cx="6730907" cy="25237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216153" y="1922929"/>
            <a:ext cx="356347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На платформе учитель может видеть статистику выполненных заданий по уроку, а также результаты каждого ученика отдельно.</a:t>
            </a:r>
          </a:p>
          <a:p>
            <a:pPr algn="just"/>
            <a:r>
              <a:rPr lang="ru-RU" sz="2000" dirty="0"/>
              <a:t>Учитель выставляет оценки, дает рекомендации по дальнейшему усвоению материала.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5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:a16="http://schemas.microsoft.com/office/drawing/2014/main" xmlns="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14" y="351449"/>
            <a:ext cx="11777943" cy="1437009"/>
          </a:xfrm>
        </p:spPr>
        <p:txBody>
          <a:bodyPr/>
          <a:lstStyle/>
          <a:p>
            <a:pPr algn="just"/>
            <a:r>
              <a:rPr lang="ru-RU" sz="2400" dirty="0" smtClean="0"/>
              <a:t>Совершенствование </a:t>
            </a:r>
            <a:r>
              <a:rPr lang="ru-RU" sz="2400" dirty="0"/>
              <a:t>навыков поискового </a:t>
            </a:r>
            <a:r>
              <a:rPr lang="ru-RU" sz="2400" dirty="0" smtClean="0"/>
              <a:t>чтения, </a:t>
            </a:r>
            <a:r>
              <a:rPr lang="ru-RU" sz="2400" dirty="0"/>
              <a:t>введение новых лексических единиц, их первичное закрепление</a:t>
            </a:r>
            <a:endParaRPr lang="ru-RU" sz="2400" b="1" dirty="0"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0D76AF-6AC1-4D80-93A9-5D0984DF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5853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>
                <a:latin typeface="+mn-lt"/>
              </a:rPr>
              <a:pPr>
                <a:lnSpc>
                  <a:spcPct val="90000"/>
                </a:lnSpc>
                <a:spcBef>
                  <a:spcPct val="0"/>
                </a:spcBef>
              </a:pPr>
              <a:t>9</a:t>
            </a:fld>
            <a:endParaRPr lang="ru-RU" dirty="0"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016" y="6112779"/>
            <a:ext cx="3580783" cy="625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4" y="2036079"/>
            <a:ext cx="5729086" cy="482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00" y="2683809"/>
            <a:ext cx="6161400" cy="417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61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IT Pitch de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1E8"/>
      </a:accent1>
      <a:accent2>
        <a:srgbClr val="367CFF"/>
      </a:accent2>
      <a:accent3>
        <a:srgbClr val="00369B"/>
      </a:accent3>
      <a:accent4>
        <a:srgbClr val="FA358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Oswald"/>
        <a:ea typeface=""/>
        <a:cs typeface=""/>
      </a:majorFont>
      <a:minorFont>
        <a:latin typeface="Oswald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1856</TotalTime>
  <Words>516</Words>
  <Application>Microsoft Office PowerPoint</Application>
  <PresentationFormat>Произвольный</PresentationFormat>
  <Paragraphs>85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VTB Group Cond Book</vt:lpstr>
      <vt:lpstr>Roboto Condensed</vt:lpstr>
      <vt:lpstr>Calibri</vt:lpstr>
      <vt:lpstr>Arial Narrow</vt:lpstr>
      <vt:lpstr>Oswald Light</vt:lpstr>
      <vt:lpstr>Oswald</vt:lpstr>
      <vt:lpstr>Тема Office</vt:lpstr>
      <vt:lpstr>Презентация PowerPoint</vt:lpstr>
      <vt:lpstr>Тема разработки</vt:lpstr>
      <vt:lpstr>Профессиональная направленность</vt:lpstr>
      <vt:lpstr>Методическая разработка урока</vt:lpstr>
      <vt:lpstr>Презентация PowerPoint</vt:lpstr>
      <vt:lpstr>Презентация PowerPoint</vt:lpstr>
      <vt:lpstr>Презентация PowerPoint</vt:lpstr>
      <vt:lpstr>Обработка результатов с помощью платформы</vt:lpstr>
      <vt:lpstr>Совершенствование навыков поискового чтения, введение новых лексических единиц, их первичное закрепление</vt:lpstr>
      <vt:lpstr>Примеры заданий</vt:lpstr>
      <vt:lpstr>Проектная работа</vt:lpstr>
      <vt:lpstr>Заключение</vt:lpstr>
      <vt:lpstr>Педагогические методы, применяемые на уроке</vt:lpstr>
      <vt:lpstr>Методическая разработка урока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Лукашевич Павел</dc:creator>
  <cp:lastModifiedBy>user8</cp:lastModifiedBy>
  <cp:revision>157</cp:revision>
  <dcterms:created xsi:type="dcterms:W3CDTF">2021-03-13T09:42:31Z</dcterms:created>
  <dcterms:modified xsi:type="dcterms:W3CDTF">2024-04-15T08:15:59Z</dcterms:modified>
</cp:coreProperties>
</file>