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9" r:id="rId3"/>
    <p:sldId id="271" r:id="rId4"/>
    <p:sldId id="272" r:id="rId5"/>
    <p:sldId id="260" r:id="rId6"/>
    <p:sldId id="273" r:id="rId7"/>
    <p:sldId id="261" r:id="rId8"/>
    <p:sldId id="262" r:id="rId9"/>
    <p:sldId id="270" r:id="rId10"/>
    <p:sldId id="263" r:id="rId11"/>
    <p:sldId id="265" r:id="rId12"/>
    <p:sldId id="264" r:id="rId13"/>
    <p:sldId id="266" r:id="rId14"/>
    <p:sldId id="267" r:id="rId15"/>
    <p:sldId id="274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20" y="-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5611FE2-5C7C-4B27-99DF-1EDD4959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1CC16E-049C-4BEE-8CE6-5263B9F3FF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03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0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vJmgm6AB5a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display?v=pgr0sis0v2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oyteka.com/ru/10054724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327" y="1210613"/>
            <a:ext cx="9057345" cy="1142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«Применение логарифмов при решении профессиональных задач»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9488" y="3429000"/>
            <a:ext cx="5417713" cy="295892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600" b="1" i="1" dirty="0">
                <a:solidFill>
                  <a:schemeClr val="tx1"/>
                </a:solidFill>
              </a:rPr>
              <a:t>Эпиграф к уроку:</a:t>
            </a:r>
          </a:p>
          <a:p>
            <a:pPr algn="r"/>
            <a:r>
              <a:rPr lang="ru-RU" sz="2600" b="1" i="1" dirty="0">
                <a:solidFill>
                  <a:schemeClr val="tx1"/>
                </a:solidFill>
              </a:rPr>
              <a:t>«Три пути ведут к знанию:</a:t>
            </a:r>
          </a:p>
          <a:p>
            <a:pPr algn="r"/>
            <a:r>
              <a:rPr lang="ru-RU" sz="2600" b="1" i="1" dirty="0">
                <a:solidFill>
                  <a:schemeClr val="tx1"/>
                </a:solidFill>
              </a:rPr>
              <a:t>путь размышления - это путь самый благородный,</a:t>
            </a:r>
          </a:p>
          <a:p>
            <a:pPr algn="r"/>
            <a:r>
              <a:rPr lang="ru-RU" sz="2600" b="1" i="1" dirty="0">
                <a:solidFill>
                  <a:schemeClr val="tx1"/>
                </a:solidFill>
              </a:rPr>
              <a:t>путь подражания - это самый легкий путь</a:t>
            </a:r>
          </a:p>
          <a:p>
            <a:pPr algn="r"/>
            <a:r>
              <a:rPr lang="ru-RU" sz="2600" b="1" i="1" dirty="0">
                <a:solidFill>
                  <a:schemeClr val="tx1"/>
                </a:solidFill>
              </a:rPr>
              <a:t>и путь опыта – это путь самый горький</a:t>
            </a:r>
            <a:r>
              <a:rPr lang="ru-RU" sz="2600" b="1" i="1" dirty="0" smtClean="0">
                <a:solidFill>
                  <a:schemeClr val="tx1"/>
                </a:solidFill>
              </a:rPr>
              <a:t>»</a:t>
            </a:r>
          </a:p>
          <a:p>
            <a:pPr algn="r"/>
            <a:endParaRPr lang="ru-RU" sz="2600" b="1" i="1" dirty="0">
              <a:solidFill>
                <a:schemeClr val="tx1"/>
              </a:solidFill>
            </a:endParaRPr>
          </a:p>
          <a:p>
            <a:pPr algn="r"/>
            <a:r>
              <a:rPr lang="ru-RU" sz="2600" b="1" i="1" dirty="0">
                <a:solidFill>
                  <a:schemeClr val="tx1"/>
                </a:solidFill>
              </a:rPr>
              <a:t> </a:t>
            </a:r>
            <a:r>
              <a:rPr lang="ru-RU" sz="2600" b="1" i="1" dirty="0" smtClean="0">
                <a:solidFill>
                  <a:schemeClr val="tx1"/>
                </a:solidFill>
              </a:rPr>
              <a:t>Конфуций</a:t>
            </a:r>
            <a:endParaRPr lang="ru-RU" sz="2600" b="1" i="1" dirty="0">
              <a:solidFill>
                <a:schemeClr val="tx1"/>
              </a:solidFill>
            </a:endParaRPr>
          </a:p>
          <a:p>
            <a:endParaRPr lang="ru-RU" b="1" i="1" dirty="0"/>
          </a:p>
        </p:txBody>
      </p:sp>
      <p:pic>
        <p:nvPicPr>
          <p:cNvPr id="4" name="Рисунок 3" descr="https://prezentacii.org/upload/cloud/19/03/136268/images/screen2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3" b="91097" l="18944" r="90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86" t="11281"/>
          <a:stretch/>
        </p:blipFill>
        <p:spPr bwMode="auto">
          <a:xfrm>
            <a:off x="1132114" y="3080656"/>
            <a:ext cx="4563240" cy="337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9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5126" y="1418742"/>
                <a:ext cx="4945487" cy="893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битов.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6" y="1418742"/>
                <a:ext cx="4945487" cy="8937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15126" y="2548542"/>
            <a:ext cx="1224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Решение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0209" y="40486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03339" y="4741464"/>
                <a:ext cx="20638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0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1</m:t>
                    </m:r>
                    <m:r>
                      <a:rPr lang="ru-RU" sz="2000" b="0" i="1" smtClean="0">
                        <a:latin typeface="Cambria Math"/>
                      </a:rPr>
                      <m:t>22,4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 бит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39" y="4741464"/>
                <a:ext cx="206389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245" t="-76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5127" y="3049664"/>
                <a:ext cx="10041988" cy="758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4∙10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4+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10=2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func>
                                        </m:den>
                                      </m:f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=2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ru-RU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,301</m:t>
                                          </m:r>
                                        </m:den>
                                      </m:f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≈</m:t>
                                      </m:r>
                                      <m:r>
                                        <a:rPr lang="ru-RU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22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7" y="3049664"/>
                <a:ext cx="10041988" cy="7586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5126" y="4117712"/>
                <a:ext cx="31322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5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0" i="1" smtClean="0">
                          <a:latin typeface="Cambria Math"/>
                        </a:rPr>
                        <m:t>3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∙23=</m:t>
                      </m:r>
                      <m:r>
                        <a:rPr lang="ru-RU" sz="2400" b="0" i="1" smtClean="0">
                          <a:latin typeface="Cambria Math"/>
                          <a:ea typeface="Cambria Math" panose="02040503050406030204" pitchFamily="18" charset="0"/>
                        </a:rPr>
                        <m:t>122,4 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бит.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6" y="4117712"/>
                <a:ext cx="31322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335" r="-195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6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"/>
          <a:stretch/>
        </p:blipFill>
        <p:spPr>
          <a:xfrm>
            <a:off x="6749143" y="4302378"/>
            <a:ext cx="3988309" cy="2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567" y="5295623"/>
            <a:ext cx="331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Клод </a:t>
            </a:r>
            <a:r>
              <a:rPr lang="ru-RU" b="1" dirty="0" err="1" smtClean="0"/>
              <a:t>Элвуд</a:t>
            </a:r>
            <a:r>
              <a:rPr lang="ru-RU" b="1" dirty="0" smtClean="0"/>
              <a:t> Шеннон</a:t>
            </a:r>
            <a:r>
              <a:rPr lang="ru-RU" dirty="0" smtClean="0"/>
              <a:t> (</a:t>
            </a:r>
            <a:r>
              <a:rPr lang="ru-RU" dirty="0"/>
              <a:t>30 апреля 1916 – 24 февраля </a:t>
            </a:r>
            <a:r>
              <a:rPr lang="ru-RU" dirty="0" smtClean="0"/>
              <a:t>2001)</a:t>
            </a:r>
            <a:endParaRPr lang="ru-RU" dirty="0"/>
          </a:p>
        </p:txBody>
      </p:sp>
      <p:pic>
        <p:nvPicPr>
          <p:cNvPr id="7" name="Рисунок 6" descr="Shann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7" y="893105"/>
            <a:ext cx="3061548" cy="41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4" y="893105"/>
            <a:ext cx="7134896" cy="5048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84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396" y="755131"/>
            <a:ext cx="11320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ЗАДАЧА.</a:t>
            </a:r>
          </a:p>
          <a:p>
            <a:endParaRPr lang="ru-RU" dirty="0" smtClean="0"/>
          </a:p>
          <a:p>
            <a:r>
              <a:rPr lang="ru-RU" dirty="0" smtClean="0"/>
              <a:t>За контрольную работу по информатике получено 4 пятерки, 8 четверок, 6 троек и 2 двойки. Какое количество информации получил Васечкин при получении тетради с оценкой? </a:t>
            </a:r>
          </a:p>
          <a:p>
            <a:r>
              <a:rPr lang="ru-RU" dirty="0" smtClean="0"/>
              <a:t>Решение: Вычислим вероятность получения каждой оценки: всего в группе писали контрольную 4+8+6+2=20 студентов.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285825"/>
                  </p:ext>
                </p:extLst>
              </p:nvPr>
            </p:nvGraphicFramePr>
            <p:xfrm>
              <a:off x="1990057" y="2659151"/>
              <a:ext cx="12402355" cy="36724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636">
                      <a:extLst>
                        <a:ext uri="{9D8B030D-6E8A-4147-A177-3AD203B41FA5}">
                          <a16:colId xmlns:a16="http://schemas.microsoft.com/office/drawing/2014/main" xmlns="" val="4204186888"/>
                        </a:ext>
                      </a:extLst>
                    </a:gridCol>
                    <a:gridCol w="10044719">
                      <a:extLst>
                        <a:ext uri="{9D8B030D-6E8A-4147-A177-3AD203B41FA5}">
                          <a16:colId xmlns:a16="http://schemas.microsoft.com/office/drawing/2014/main" xmlns="" val="1062666755"/>
                        </a:ext>
                      </a:extLst>
                    </a:gridCol>
                  </a:tblGrid>
                  <a:tr h="90403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vl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8618982"/>
                      </a:ext>
                    </a:extLst>
                  </a:tr>
                  <a:tr h="905582"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v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61976814"/>
                      </a:ext>
                    </a:extLst>
                  </a:tr>
                  <a:tr h="905582"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vl="2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73533165"/>
                      </a:ext>
                    </a:extLst>
                  </a:tr>
                  <a:tr h="957208">
                    <a:tc>
                      <a:txBody>
                        <a:bodyPr/>
                        <a:lstStyle/>
                        <a:p>
                          <a:pPr lvl="3"/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vl="3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17989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285825"/>
                  </p:ext>
                </p:extLst>
              </p:nvPr>
            </p:nvGraphicFramePr>
            <p:xfrm>
              <a:off x="1990057" y="2659151"/>
              <a:ext cx="12402355" cy="36724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6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04186888"/>
                        </a:ext>
                      </a:extLst>
                    </a:gridCol>
                    <a:gridCol w="100447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62666755"/>
                        </a:ext>
                      </a:extLst>
                    </a:gridCol>
                  </a:tblGrid>
                  <a:tr h="90403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483" t="-6081" b="-3074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8618982"/>
                      </a:ext>
                    </a:extLst>
                  </a:tr>
                  <a:tr h="905582"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483" t="-105369" b="-2053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61976814"/>
                      </a:ext>
                    </a:extLst>
                  </a:tr>
                  <a:tr h="905582">
                    <a:tc>
                      <a:txBody>
                        <a:bodyPr/>
                        <a:lstStyle/>
                        <a:p>
                          <a:pPr lvl="2"/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483" t="-205369" b="-1053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73533165"/>
                      </a:ext>
                    </a:extLst>
                  </a:tr>
                  <a:tr h="957208">
                    <a:tc>
                      <a:txBody>
                        <a:bodyPr/>
                        <a:lstStyle/>
                        <a:p>
                          <a:pPr lvl="3"/>
                          <a:r>
                            <a:rPr lang="ru-RU" sz="2400" dirty="0" smtClean="0"/>
                            <a:t>«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ru-RU" sz="2400" dirty="0" smtClean="0"/>
                            <a:t>» —</a:t>
                          </a:r>
                          <a:endParaRPr lang="ru-RU" sz="2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483" t="-2898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179894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utoShape 4" descr="Математика - векторные изображения, Математика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Математические задач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92" y="2925000"/>
            <a:ext cx="3614255" cy="37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9163" y="2189903"/>
                <a:ext cx="11500649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3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3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</m:t>
                                      </m:r>
                                    </m:den>
                                  </m:f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3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6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20</m:t>
                                          </m:r>
                                        </m:den>
                                      </m:f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20</m:t>
                                          </m:r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US" sz="36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 b="0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US" sz="36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20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3" y="2189903"/>
                <a:ext cx="11500649" cy="1244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https://papik.pro/uploads/posts/2021-12/1639195052_2-papik-pro-p-matematika-klipart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80" y="4154332"/>
            <a:ext cx="4429720" cy="27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3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83477" y="1132198"/>
            <a:ext cx="2145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smtClean="0"/>
              <a:t>ДЛЯ СПРАВКИ:</a:t>
            </a:r>
            <a:endParaRPr lang="ru-RU" sz="2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5328" y="1891112"/>
                <a:ext cx="46330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≈0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301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28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3≈0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,477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28" y="1891112"/>
                <a:ext cx="4633063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985" y="2609913"/>
                <a:ext cx="1765612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r>
                            <a:rPr lang="ru-RU" sz="32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85" y="2609913"/>
                <a:ext cx="1765612" cy="923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54" y="3860606"/>
            <a:ext cx="2677887" cy="2677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597" y="2598163"/>
                <a:ext cx="195027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func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97" y="2598163"/>
                <a:ext cx="1950277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8904" y="2656111"/>
                <a:ext cx="34748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10=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04" y="2656111"/>
                <a:ext cx="347486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01150" y="2536783"/>
                <a:ext cx="2108590" cy="1103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lg</m:t>
                                  </m:r>
                                </m:e>
                                <m:sub>
                                  <m:r>
                                    <a:rPr lang="ru-RU" sz="3200" b="0" i="1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150" y="2536783"/>
                <a:ext cx="2108590" cy="11038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94562" y="2779221"/>
                <a:ext cx="1340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2,32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562" y="2779221"/>
                <a:ext cx="134043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37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514960"/>
              </p:ext>
            </p:extLst>
          </p:nvPr>
        </p:nvGraphicFramePr>
        <p:xfrm>
          <a:off x="1121228" y="1088571"/>
          <a:ext cx="2552551" cy="138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3" imgW="710891" imgH="393529" progId="Equation.3">
                  <p:embed/>
                </p:oleObj>
              </mc:Choice>
              <mc:Fallback>
                <p:oleObj name="Формула" r:id="rId3" imgW="710891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228" y="1088571"/>
                        <a:ext cx="2552551" cy="138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17783"/>
              </p:ext>
            </p:extLst>
          </p:nvPr>
        </p:nvGraphicFramePr>
        <p:xfrm>
          <a:off x="1110116" y="3018606"/>
          <a:ext cx="2524910" cy="134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5" imgW="723600" imgH="393480" progId="Equation.3">
                  <p:embed/>
                </p:oleObj>
              </mc:Choice>
              <mc:Fallback>
                <p:oleObj name="Формула" r:id="rId5" imgW="7236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116" y="3018606"/>
                        <a:ext cx="2524910" cy="1343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83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13875"/>
              </p:ext>
            </p:extLst>
          </p:nvPr>
        </p:nvGraphicFramePr>
        <p:xfrm>
          <a:off x="1132116" y="4759348"/>
          <a:ext cx="2471056" cy="133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7" imgW="710891" imgH="393529" progId="Equation.3">
                  <p:embed/>
                </p:oleObj>
              </mc:Choice>
              <mc:Fallback>
                <p:oleObj name="Формула" r:id="rId7" imgW="71089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116" y="4759348"/>
                        <a:ext cx="2471056" cy="1337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 descr="C:\Users\USER\Downloads\pngwing.com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28" y="2906484"/>
            <a:ext cx="3861853" cy="38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5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083" y="1569049"/>
            <a:ext cx="7374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Плод (любой) – если урок прошёл полезно, плодотворно.</a:t>
            </a:r>
            <a:endParaRPr lang="ru-RU" sz="2200" b="1" dirty="0"/>
          </a:p>
        </p:txBody>
      </p:sp>
      <p:pic>
        <p:nvPicPr>
          <p:cNvPr id="4" name="Рисунок 3" descr="Плод. Его строение, функции и многообразие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87" y="872283"/>
            <a:ext cx="2476153" cy="17936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66083" y="3668877"/>
            <a:ext cx="6047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Цветок – если урок прошёл довольно неплохо.</a:t>
            </a:r>
            <a:endParaRPr lang="ru-RU" sz="2200" b="1" dirty="0"/>
          </a:p>
        </p:txBody>
      </p:sp>
      <p:pic>
        <p:nvPicPr>
          <p:cNvPr id="7" name="Рисунок 6" descr="Строение цветка. Все о растениях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87" y="2977979"/>
            <a:ext cx="2476153" cy="17819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66083" y="5658896"/>
            <a:ext cx="64021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/>
              <a:t>Лист – если Вы не совсем удовлетворены уроком.</a:t>
            </a:r>
            <a:endParaRPr lang="ru-RU" sz="2200" b="1" dirty="0"/>
          </a:p>
        </p:txBody>
      </p:sp>
      <p:pic>
        <p:nvPicPr>
          <p:cNvPr id="10" name="Рисунок 9" descr="Шаблон кленового листа. Лист клена. Шаблон листа клена на осенний утренник.  Лист клена своими руками. Сторона 1 — Домик в Интернете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87" y="4965921"/>
            <a:ext cx="2476153" cy="1786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1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Математик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Математик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8" descr="Фон математика, школа, учеба ПНГ на Прозрачном Фоне • Скачать PNG Фон  математика, школа, учеб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09169" y="4060451"/>
            <a:ext cx="704071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u="sng" dirty="0" smtClean="0">
                <a:hlinkClick r:id="rId2"/>
              </a:rPr>
              <a:t>https</a:t>
            </a:r>
            <a:r>
              <a:rPr lang="ru-RU" sz="4000" u="sng" dirty="0">
                <a:hlinkClick r:id="rId2"/>
              </a:rPr>
              <a:t>://youtu.be/vJmgm6AB5aU</a:t>
            </a:r>
            <a:endParaRPr lang="ru-RU" sz="4000" dirty="0"/>
          </a:p>
        </p:txBody>
      </p:sp>
      <p:pic>
        <p:nvPicPr>
          <p:cNvPr id="1026" name="Picture 2" descr="C:\Users\USER\Downloads\pngwing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722915"/>
            <a:ext cx="3434453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7477" y="1987192"/>
            <a:ext cx="681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Информация и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375340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Математик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Математик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8" descr="Фон математика, школа, учеба ПНГ на Прозрачном Фоне • Скачать PNG Фон  математика, школа, учеб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5" y="2777904"/>
            <a:ext cx="1139786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Corbel" pitchFamily="34" charset="0"/>
                <a:hlinkClick r:id="rId2"/>
              </a:rPr>
              <a:t>https://learningapps.org/display?v=pgr0sis0v22</a:t>
            </a:r>
            <a:endParaRPr lang="ru-RU" sz="4500" dirty="0">
              <a:latin typeface="Corbe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434" y="1719078"/>
            <a:ext cx="7593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Основные </a:t>
            </a:r>
            <a:r>
              <a:rPr lang="ru-RU" sz="4000" b="1" dirty="0" smtClean="0"/>
              <a:t>свойства логарифмов</a:t>
            </a:r>
            <a:endParaRPr lang="ru-RU" sz="4000" b="1" dirty="0"/>
          </a:p>
        </p:txBody>
      </p:sp>
      <p:pic>
        <p:nvPicPr>
          <p:cNvPr id="3074" name="Picture 2" descr="C:\Users\USER\Desktop\6246d83c9ef1c4785433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" y="3858900"/>
            <a:ext cx="5588287" cy="24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7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Математик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Математик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8" descr="Фон математика, школа, учеба ПНГ на Прозрачном Фоне • Скачать PNG Фон  математика, школа, учеб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24298" y="2786821"/>
            <a:ext cx="728879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u="sng" dirty="0">
                <a:hlinkClick r:id="rId2"/>
              </a:rPr>
              <a:t>https://joyteka.com/ru/100547247</a:t>
            </a:r>
            <a:endParaRPr lang="ru-RU" sz="4000" dirty="0">
              <a:latin typeface="Corbel" pitchFamily="34" charset="0"/>
            </a:endParaRPr>
          </a:p>
        </p:txBody>
      </p:sp>
      <p:pic>
        <p:nvPicPr>
          <p:cNvPr id="2050" name="Picture 2" descr="C:\Users\USER\Downloads\pngwing.com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61" y="3352799"/>
            <a:ext cx="3995417" cy="3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17065" y="1893878"/>
            <a:ext cx="7244804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000" b="1" dirty="0" smtClean="0"/>
              <a:t>Хотите выбраться из комнаты?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219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79564"/>
                  </p:ext>
                </p:extLst>
              </p:nvPr>
            </p:nvGraphicFramePr>
            <p:xfrm>
              <a:off x="828135" y="1915886"/>
              <a:ext cx="10438578" cy="24710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5170">
                      <a:extLst>
                        <a:ext uri="{9D8B030D-6E8A-4147-A177-3AD203B41FA5}">
                          <a16:colId xmlns:a16="http://schemas.microsoft.com/office/drawing/2014/main" xmlns="" val="2318497690"/>
                        </a:ext>
                      </a:extLst>
                    </a:gridCol>
                    <a:gridCol w="2303943">
                      <a:extLst>
                        <a:ext uri="{9D8B030D-6E8A-4147-A177-3AD203B41FA5}">
                          <a16:colId xmlns:a16="http://schemas.microsoft.com/office/drawing/2014/main" xmlns="" val="3672339401"/>
                        </a:ext>
                      </a:extLst>
                    </a:gridCol>
                    <a:gridCol w="3615758">
                      <a:extLst>
                        <a:ext uri="{9D8B030D-6E8A-4147-A177-3AD203B41FA5}">
                          <a16:colId xmlns:a16="http://schemas.microsoft.com/office/drawing/2014/main" xmlns="" val="3669274503"/>
                        </a:ext>
                      </a:extLst>
                    </a:gridCol>
                    <a:gridCol w="2193707">
                      <a:extLst>
                        <a:ext uri="{9D8B030D-6E8A-4147-A177-3AD203B41FA5}">
                          <a16:colId xmlns:a16="http://schemas.microsoft.com/office/drawing/2014/main" xmlns="" val="2778549456"/>
                        </a:ext>
                      </a:extLst>
                    </a:gridCol>
                  </a:tblGrid>
                  <a:tr h="1141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60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60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8−1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98−</m:t>
                                    </m:r>
                                    <m:func>
                                      <m:funcPr>
                                        <m:ctrlPr>
                                          <a:rPr lang="en-US" sz="36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600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6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ad>
                                          <m:radPr>
                                            <m:ctrlPr>
                                              <a:rPr lang="en-US" sz="360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9</m:t>
                                            </m:r>
                                          </m:deg>
                                          <m:e>
                                            <m: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sub>
                                    </m:sSub>
                                  </m:fName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70117861"/>
                      </a:ext>
                    </a:extLst>
                  </a:tr>
                  <a:tr h="1329805">
                    <a:tc>
                      <a:txBody>
                        <a:bodyPr/>
                        <a:lstStyle/>
                        <a:p>
                          <a:endParaRPr 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006449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79564"/>
                  </p:ext>
                </p:extLst>
              </p:nvPr>
            </p:nvGraphicFramePr>
            <p:xfrm>
              <a:off x="828135" y="1915886"/>
              <a:ext cx="10438578" cy="24710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5170">
                      <a:extLst>
                        <a:ext uri="{9D8B030D-6E8A-4147-A177-3AD203B41FA5}">
                          <a16:colId xmlns:a16="http://schemas.microsoft.com/office/drawing/2014/main" val="2318497690"/>
                        </a:ext>
                      </a:extLst>
                    </a:gridCol>
                    <a:gridCol w="2303943">
                      <a:extLst>
                        <a:ext uri="{9D8B030D-6E8A-4147-A177-3AD203B41FA5}">
                          <a16:colId xmlns:a16="http://schemas.microsoft.com/office/drawing/2014/main" val="3672339401"/>
                        </a:ext>
                      </a:extLst>
                    </a:gridCol>
                    <a:gridCol w="3615758">
                      <a:extLst>
                        <a:ext uri="{9D8B030D-6E8A-4147-A177-3AD203B41FA5}">
                          <a16:colId xmlns:a16="http://schemas.microsoft.com/office/drawing/2014/main" val="3669274503"/>
                        </a:ext>
                      </a:extLst>
                    </a:gridCol>
                    <a:gridCol w="2193707">
                      <a:extLst>
                        <a:ext uri="{9D8B030D-6E8A-4147-A177-3AD203B41FA5}">
                          <a16:colId xmlns:a16="http://schemas.microsoft.com/office/drawing/2014/main" val="2778549456"/>
                        </a:ext>
                      </a:extLst>
                    </a:gridCol>
                  </a:tblGrid>
                  <a:tr h="11412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2" t="-532" r="-349215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1323" t="-532" r="-252910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8114" t="-532" r="-60943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76389" t="-532" r="-556" b="-1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117861"/>
                      </a:ext>
                    </a:extLst>
                  </a:tr>
                  <a:tr h="1329805">
                    <a:tc>
                      <a:txBody>
                        <a:bodyPr/>
                        <a:lstStyle/>
                        <a:p>
                          <a:endParaRPr 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06449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69029"/>
            <a:ext cx="4288970" cy="42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0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0712723"/>
                  </p:ext>
                </p:extLst>
              </p:nvPr>
            </p:nvGraphicFramePr>
            <p:xfrm>
              <a:off x="828135" y="1915886"/>
              <a:ext cx="10438578" cy="24710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5170">
                      <a:extLst>
                        <a:ext uri="{9D8B030D-6E8A-4147-A177-3AD203B41FA5}">
                          <a16:colId xmlns:a16="http://schemas.microsoft.com/office/drawing/2014/main" xmlns="" val="2318497690"/>
                        </a:ext>
                      </a:extLst>
                    </a:gridCol>
                    <a:gridCol w="2303943">
                      <a:extLst>
                        <a:ext uri="{9D8B030D-6E8A-4147-A177-3AD203B41FA5}">
                          <a16:colId xmlns:a16="http://schemas.microsoft.com/office/drawing/2014/main" xmlns="" val="3672339401"/>
                        </a:ext>
                      </a:extLst>
                    </a:gridCol>
                    <a:gridCol w="3615758">
                      <a:extLst>
                        <a:ext uri="{9D8B030D-6E8A-4147-A177-3AD203B41FA5}">
                          <a16:colId xmlns:a16="http://schemas.microsoft.com/office/drawing/2014/main" xmlns="" val="3669274503"/>
                        </a:ext>
                      </a:extLst>
                    </a:gridCol>
                    <a:gridCol w="2193707">
                      <a:extLst>
                        <a:ext uri="{9D8B030D-6E8A-4147-A177-3AD203B41FA5}">
                          <a16:colId xmlns:a16="http://schemas.microsoft.com/office/drawing/2014/main" xmlns="" val="2778549456"/>
                        </a:ext>
                      </a:extLst>
                    </a:gridCol>
                  </a:tblGrid>
                  <a:tr h="11412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60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60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8−1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98−</m:t>
                                    </m:r>
                                    <m:func>
                                      <m:funcPr>
                                        <m:ctrlPr>
                                          <a:rPr lang="en-US" sz="36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600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6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ru-RU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ad>
                                          <m:radPr>
                                            <m:ctrlPr>
                                              <a:rPr lang="en-US" sz="360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9</m:t>
                                            </m:r>
                                          </m:deg>
                                          <m:e>
                                            <m:r>
                                              <a:rPr lang="ru-RU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sub>
                                    </m:sSub>
                                  </m:fName>
                                  <m:e>
                                    <m:r>
                                      <a:rPr lang="ru-RU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70117861"/>
                      </a:ext>
                    </a:extLst>
                  </a:tr>
                  <a:tr h="1329805">
                    <a:tc>
                      <a:txBody>
                        <a:bodyPr/>
                        <a:lstStyle/>
                        <a:p>
                          <a:endParaRPr 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006449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79564"/>
                  </p:ext>
                </p:extLst>
              </p:nvPr>
            </p:nvGraphicFramePr>
            <p:xfrm>
              <a:off x="828135" y="1915886"/>
              <a:ext cx="10438578" cy="24710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25170">
                      <a:extLst>
                        <a:ext uri="{9D8B030D-6E8A-4147-A177-3AD203B41FA5}">
                          <a16:colId xmlns:a16="http://schemas.microsoft.com/office/drawing/2014/main" val="2318497690"/>
                        </a:ext>
                      </a:extLst>
                    </a:gridCol>
                    <a:gridCol w="2303943">
                      <a:extLst>
                        <a:ext uri="{9D8B030D-6E8A-4147-A177-3AD203B41FA5}">
                          <a16:colId xmlns:a16="http://schemas.microsoft.com/office/drawing/2014/main" val="3672339401"/>
                        </a:ext>
                      </a:extLst>
                    </a:gridCol>
                    <a:gridCol w="3615758">
                      <a:extLst>
                        <a:ext uri="{9D8B030D-6E8A-4147-A177-3AD203B41FA5}">
                          <a16:colId xmlns:a16="http://schemas.microsoft.com/office/drawing/2014/main" val="3669274503"/>
                        </a:ext>
                      </a:extLst>
                    </a:gridCol>
                    <a:gridCol w="2193707">
                      <a:extLst>
                        <a:ext uri="{9D8B030D-6E8A-4147-A177-3AD203B41FA5}">
                          <a16:colId xmlns:a16="http://schemas.microsoft.com/office/drawing/2014/main" val="2778549456"/>
                        </a:ext>
                      </a:extLst>
                    </a:gridCol>
                  </a:tblGrid>
                  <a:tr h="11412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2" t="-532" r="-349215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1323" t="-532" r="-252910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8114" t="-532" r="-60943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76389" t="-532" r="-556" b="-1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117861"/>
                      </a:ext>
                    </a:extLst>
                  </a:tr>
                  <a:tr h="1329805">
                    <a:tc>
                      <a:txBody>
                        <a:bodyPr/>
                        <a:lstStyle/>
                        <a:p>
                          <a:endParaRPr 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06449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69029"/>
            <a:ext cx="4288970" cy="4288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2432" y="3232191"/>
            <a:ext cx="5373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1453" y="3232191"/>
            <a:ext cx="54854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2624" y="3232191"/>
            <a:ext cx="53412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54490" y="3232189"/>
            <a:ext cx="5373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9999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4" y="898394"/>
            <a:ext cx="3917995" cy="490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36" y="975339"/>
            <a:ext cx="3917995" cy="490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4658238" y="1551563"/>
            <a:ext cx="28641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году на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VII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национальном чемпионате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WorldSkills Russia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проходившем в Казани, студент нашего колледжа Тыщенко Иван получил серебряную медаль в компетенции «Сетевое и системное администрирование».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78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567" y="5515377"/>
            <a:ext cx="3314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Ральф </a:t>
            </a:r>
            <a:r>
              <a:rPr lang="ru-RU" b="1" dirty="0" err="1" smtClean="0"/>
              <a:t>Винтон</a:t>
            </a:r>
            <a:r>
              <a:rPr lang="ru-RU" b="1" dirty="0" smtClean="0"/>
              <a:t> </a:t>
            </a:r>
            <a:r>
              <a:rPr lang="ru-RU" b="1" dirty="0" err="1" smtClean="0"/>
              <a:t>Лайон</a:t>
            </a:r>
            <a:r>
              <a:rPr lang="ru-RU" b="1" dirty="0" smtClean="0"/>
              <a:t> Хартли </a:t>
            </a:r>
            <a:r>
              <a:rPr lang="ru-RU" dirty="0" smtClean="0"/>
              <a:t>(англ. </a:t>
            </a:r>
            <a:r>
              <a:rPr lang="ru-RU" dirty="0" err="1" smtClean="0"/>
              <a:t>Ralph</a:t>
            </a:r>
            <a:r>
              <a:rPr lang="ru-RU" dirty="0" smtClean="0"/>
              <a:t> </a:t>
            </a:r>
            <a:r>
              <a:rPr lang="ru-RU" dirty="0" err="1" smtClean="0"/>
              <a:t>Vinton</a:t>
            </a:r>
            <a:r>
              <a:rPr lang="ru-RU" dirty="0" smtClean="0"/>
              <a:t> </a:t>
            </a:r>
            <a:r>
              <a:rPr lang="ru-RU" dirty="0" err="1" smtClean="0"/>
              <a:t>Lyon</a:t>
            </a:r>
            <a:r>
              <a:rPr lang="ru-RU" dirty="0" smtClean="0"/>
              <a:t> </a:t>
            </a:r>
            <a:r>
              <a:rPr lang="ru-RU" dirty="0" err="1" smtClean="0"/>
              <a:t>Hartley</a:t>
            </a:r>
            <a:r>
              <a:rPr lang="ru-RU" dirty="0" smtClean="0"/>
              <a:t>, 30 ноября 1888 — 1 мая 1970)</a:t>
            </a:r>
            <a:endParaRPr lang="ru-RU" dirty="0"/>
          </a:p>
        </p:txBody>
      </p:sp>
      <p:pic>
        <p:nvPicPr>
          <p:cNvPr id="4" name="Рисунок 3" descr="Hartley ralph-vinton-lyon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7" y="893105"/>
            <a:ext cx="3123462" cy="449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rok.1sept.ru/articles/594049/presentation/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7" y="893105"/>
            <a:ext cx="5724681" cy="38076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45087" y="4992157"/>
                <a:ext cx="18202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87" y="4992157"/>
                <a:ext cx="182024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5145087" y="55153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Где</a:t>
            </a:r>
            <a:r>
              <a:rPr lang="en-US" dirty="0" smtClean="0"/>
              <a:t> </a:t>
            </a:r>
            <a:r>
              <a:rPr lang="ru-RU" b="1" dirty="0" smtClean="0"/>
              <a:t>I</a:t>
            </a:r>
            <a:r>
              <a:rPr lang="ru-RU" dirty="0" smtClean="0"/>
              <a:t> – количество бит в сообщении о том, что любое из событий произошло;</a:t>
            </a:r>
          </a:p>
          <a:p>
            <a:r>
              <a:rPr lang="ru-RU" b="1" dirty="0" smtClean="0"/>
              <a:t>N</a:t>
            </a:r>
            <a:r>
              <a:rPr lang="ru-RU" dirty="0" smtClean="0"/>
              <a:t> – количество равновероятностных событий.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34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208" y="912183"/>
            <a:ext cx="109985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ЗАДАЧА.</a:t>
            </a:r>
          </a:p>
          <a:p>
            <a:endParaRPr lang="ru-RU" sz="2000" dirty="0"/>
          </a:p>
          <a:p>
            <a:r>
              <a:rPr lang="ru-RU" sz="2000" dirty="0"/>
              <a:t>Предположим, что алфавит (полный набор допустимых символов) какого-то племени включает 40 символов (в этом случае говорят, что мощность алфавита равна 40). Вычислите объем информации в </a:t>
            </a:r>
            <a:r>
              <a:rPr lang="ru-RU" sz="2000" dirty="0" smtClean="0"/>
              <a:t>сообщении:</a:t>
            </a:r>
            <a:endParaRPr lang="ru-RU" sz="2000" dirty="0"/>
          </a:p>
          <a:p>
            <a:pPr indent="190500" algn="just">
              <a:spcAft>
                <a:spcPts val="0"/>
              </a:spcAft>
            </a:pP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9938" y="3120125"/>
            <a:ext cx="6914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«</a:t>
            </a:r>
            <a:r>
              <a:rPr lang="en-US" sz="3600" dirty="0" smtClean="0"/>
              <a:t>GL&lt;O</a:t>
            </a:r>
            <a:r>
              <a:rPr lang="en-US" sz="3600" dirty="0"/>
              <a:t>&gt;/&amp;#  @SZH*  ^+&amp;BF?%#».</a:t>
            </a:r>
            <a:endParaRPr lang="ru-RU" sz="3600" dirty="0"/>
          </a:p>
        </p:txBody>
      </p:sp>
      <p:sp>
        <p:nvSpPr>
          <p:cNvPr id="8" name="AutoShape 14" descr="Племя этнических людей в африке плоские векторные иллюстрации. мультяшная  африканская женщина с кувшином, афро-персонаж в традиционном племенном  костюме, стоящая возле этнической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Employment Opportunities | NYU Steinhard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2" y="3924941"/>
            <a:ext cx="5225143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6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Дивиденд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461</TotalTime>
  <Words>610</Words>
  <Application>Microsoft Office PowerPoint</Application>
  <PresentationFormat>Произвольный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Дивиденд</vt:lpstr>
      <vt:lpstr>Microsoft Equation 3.0</vt:lpstr>
      <vt:lpstr>«Применение логарифмов при решении профессиональных задач»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логарифмов при решении профессиональных задач»</dc:title>
  <dc:creator>1</dc:creator>
  <cp:lastModifiedBy>USER</cp:lastModifiedBy>
  <cp:revision>50</cp:revision>
  <dcterms:created xsi:type="dcterms:W3CDTF">2022-11-22T14:40:07Z</dcterms:created>
  <dcterms:modified xsi:type="dcterms:W3CDTF">2024-04-15T05:51:37Z</dcterms:modified>
</cp:coreProperties>
</file>