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95" r:id="rId2"/>
    <p:sldId id="296" r:id="rId3"/>
    <p:sldId id="301" r:id="rId4"/>
    <p:sldId id="304" r:id="rId5"/>
    <p:sldId id="305" r:id="rId6"/>
    <p:sldId id="306" r:id="rId7"/>
    <p:sldId id="307" r:id="rId8"/>
    <p:sldId id="288" r:id="rId9"/>
    <p:sldId id="293" r:id="rId10"/>
    <p:sldId id="308" r:id="rId11"/>
    <p:sldId id="309" r:id="rId12"/>
    <p:sldId id="30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EE812-5B61-4BF7-AFB7-C0F99033345B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C9767-624A-4461-A0FB-8B1FEBBCE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10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02216" cy="44644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800" dirty="0" smtClean="0"/>
              <a:t>Занятие с профессиональной направленностью по общеобразовательной дисциплине  «Русский язык»: методика разработки и реализации</a:t>
            </a:r>
            <a:r>
              <a:rPr lang="ru-RU" sz="3800" dirty="0"/>
              <a:t> практико-ориентированного </a:t>
            </a:r>
            <a:r>
              <a:rPr lang="ru-RU" sz="3800" dirty="0" smtClean="0"/>
              <a:t>проекта </a:t>
            </a:r>
            <a:r>
              <a:rPr lang="ru-RU" sz="3800" b="1" dirty="0" smtClean="0"/>
              <a:t>«Словарь профессионализмов</a:t>
            </a:r>
            <a:r>
              <a:rPr lang="ru-RU" sz="3800" b="1" dirty="0"/>
              <a:t>»</a:t>
            </a:r>
            <a:r>
              <a:rPr lang="ru-RU" sz="3800" dirty="0"/>
              <a:t/>
            </a:r>
            <a:br>
              <a:rPr lang="ru-RU" sz="3800" dirty="0"/>
            </a:br>
            <a:r>
              <a:rPr lang="ru-RU" sz="4200" dirty="0" smtClean="0"/>
              <a:t/>
            </a:r>
            <a:br>
              <a:rPr lang="ru-RU" sz="4200" dirty="0" smtClean="0"/>
            </a:br>
            <a:endParaRPr lang="ru-RU" sz="4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4941168"/>
            <a:ext cx="4953000" cy="1752600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Преподаватель русского языка и литературы ГБПОУ «ПГК», </a:t>
            </a:r>
          </a:p>
          <a:p>
            <a:r>
              <a:rPr lang="ru-RU" b="1" dirty="0" err="1"/>
              <a:t>к.п.н</a:t>
            </a:r>
            <a:r>
              <a:rPr lang="ru-RU" b="1" dirty="0"/>
              <a:t>., Борисова Елена Анатольевна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4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Цели урока (планируемый результат):обучающие (+ОК, ПК); развивающие; воспитательные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/>
              <a:t>Задачи урока: </a:t>
            </a:r>
            <a:r>
              <a:rPr lang="ru-RU" b="1" dirty="0" err="1"/>
              <a:t>метапредметные</a:t>
            </a:r>
            <a:r>
              <a:rPr lang="ru-RU" b="1" dirty="0"/>
              <a:t>, предметные, </a:t>
            </a:r>
            <a:r>
              <a:rPr lang="ru-RU" b="1" dirty="0" err="1"/>
              <a:t>здоровьесберегающий</a:t>
            </a:r>
            <a:r>
              <a:rPr lang="ru-RU" b="1" dirty="0"/>
              <a:t> компонент </a:t>
            </a:r>
            <a:endParaRPr lang="ru-RU" dirty="0"/>
          </a:p>
          <a:p>
            <a:r>
              <a:rPr lang="ru-RU" b="1" dirty="0"/>
              <a:t>Формы учебной деятельности</a:t>
            </a:r>
          </a:p>
          <a:p>
            <a:r>
              <a:rPr lang="ru-RU" b="1" dirty="0"/>
              <a:t>Тип урока:</a:t>
            </a:r>
            <a:r>
              <a:rPr lang="ru-RU" dirty="0"/>
              <a:t> комбинированный</a:t>
            </a:r>
            <a:endParaRPr lang="ru-RU" b="1" dirty="0"/>
          </a:p>
          <a:p>
            <a:r>
              <a:rPr lang="ru-RU" b="1" dirty="0"/>
              <a:t>Методологическая основа урока</a:t>
            </a:r>
            <a:r>
              <a:rPr lang="ru-RU" b="1" i="1" dirty="0"/>
              <a:t>:</a:t>
            </a:r>
            <a:endParaRPr lang="ru-RU" i="1" dirty="0"/>
          </a:p>
          <a:p>
            <a:r>
              <a:rPr lang="ru-RU" b="1" dirty="0"/>
              <a:t>Подходы: </a:t>
            </a:r>
            <a:r>
              <a:rPr lang="ru-RU" i="1" dirty="0" err="1"/>
              <a:t>компетентностный</a:t>
            </a:r>
            <a:r>
              <a:rPr lang="ru-RU" i="1" dirty="0"/>
              <a:t>, системный, личностно ориентированный</a:t>
            </a:r>
            <a:r>
              <a:rPr lang="ru-RU" dirty="0"/>
              <a:t>, </a:t>
            </a:r>
            <a:r>
              <a:rPr lang="ru-RU" i="1" dirty="0" err="1"/>
              <a:t>деятельностный</a:t>
            </a:r>
            <a:r>
              <a:rPr lang="ru-RU" dirty="0"/>
              <a:t>, </a:t>
            </a:r>
            <a:r>
              <a:rPr lang="ru-RU" i="1" dirty="0"/>
              <a:t>ценностный, рефлексивный, диалоговый</a:t>
            </a:r>
          </a:p>
          <a:p>
            <a:r>
              <a:rPr lang="ru-RU" b="1" dirty="0"/>
              <a:t>Дидактические принципы обучения</a:t>
            </a:r>
          </a:p>
          <a:p>
            <a:r>
              <a:rPr lang="ru-RU" b="1" dirty="0"/>
              <a:t>Педагогические технологии</a:t>
            </a:r>
          </a:p>
          <a:p>
            <a:r>
              <a:rPr lang="ru-RU" b="1" dirty="0"/>
              <a:t>Методы обучения</a:t>
            </a:r>
          </a:p>
          <a:p>
            <a:r>
              <a:rPr lang="ru-RU" b="1" dirty="0"/>
              <a:t>Методы контроля</a:t>
            </a:r>
          </a:p>
          <a:p>
            <a:r>
              <a:rPr lang="ru-RU" b="1" dirty="0"/>
              <a:t>Приемы педагогической техники</a:t>
            </a:r>
          </a:p>
          <a:p>
            <a:r>
              <a:rPr lang="ru-RU" b="1" dirty="0"/>
              <a:t>Просмотр видеоролика о будущей специальности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562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Autofit/>
          </a:bodyPr>
          <a:lstStyle/>
          <a:p>
            <a:r>
              <a:rPr lang="ru-RU" b="1" dirty="0">
                <a:latin typeface="+mn-lt"/>
              </a:rPr>
              <a:t>Результаты, полученные </a:t>
            </a:r>
            <a:r>
              <a:rPr lang="ru-RU" b="1" dirty="0" smtClean="0">
                <a:latin typeface="+mn-lt"/>
              </a:rPr>
              <a:t>при работе над проектом:</a:t>
            </a: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раскрыты </a:t>
            </a:r>
            <a:r>
              <a:rPr lang="ru-RU" dirty="0"/>
              <a:t>возможности практического использования проектной  технологии в процессе обучения в системе СПО на уроках русского языка для формирования общих и профессиональных компетенций будущих специалистов;</a:t>
            </a:r>
          </a:p>
          <a:p>
            <a:pPr algn="just"/>
            <a:r>
              <a:rPr lang="ru-RU" dirty="0" smtClean="0"/>
              <a:t>обоснована </a:t>
            </a:r>
            <a:r>
              <a:rPr lang="ru-RU" dirty="0"/>
              <a:t>методологическая основа урока (научные подходы, принципы, методы обучения и контроля, приёмы педагогической техники);</a:t>
            </a:r>
          </a:p>
          <a:p>
            <a:pPr algn="just"/>
            <a:r>
              <a:rPr lang="ru-RU" dirty="0" smtClean="0"/>
              <a:t>рассмотрено </a:t>
            </a:r>
            <a:r>
              <a:rPr lang="ru-RU" dirty="0"/>
              <a:t>развитие обучающихся как субъектов будущей профессиональной деятельности;</a:t>
            </a:r>
          </a:p>
          <a:p>
            <a:pPr algn="just"/>
            <a:r>
              <a:rPr lang="ru-RU" dirty="0" smtClean="0"/>
              <a:t>обосновано </a:t>
            </a:r>
            <a:r>
              <a:rPr lang="ru-RU" dirty="0"/>
              <a:t>осуществление педагогического руководства процессом создания словаря профессионализмов в рамках поэтапной работы над проектом с применением проектной технологии;</a:t>
            </a:r>
          </a:p>
          <a:p>
            <a:pPr algn="just"/>
            <a:r>
              <a:rPr lang="ru-RU" dirty="0" smtClean="0"/>
              <a:t>созданы </a:t>
            </a:r>
            <a:r>
              <a:rPr lang="ru-RU" dirty="0"/>
              <a:t>условия для мотивации обучающихся к созданию конечного продукта проекта – словаря профессионализмов – под руководством преподавателя.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464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36712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/>
              <a:t>Благодарю </a:t>
            </a:r>
            <a:r>
              <a:rPr lang="ru-RU" sz="9600" b="1" dirty="0"/>
              <a:t>за </a:t>
            </a:r>
          </a:p>
          <a:p>
            <a:pPr algn="ctr"/>
            <a:r>
              <a:rPr lang="ru-RU" sz="9600" b="1" dirty="0"/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484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i="1" dirty="0" smtClean="0"/>
              <a:t>Актуальность проблемы:</a:t>
            </a:r>
            <a:endParaRPr lang="ru-RU" sz="4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5770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Профессиональная направленность обучения – значимый фактор успешности профессиональной деятельности выпускника. </a:t>
            </a:r>
          </a:p>
          <a:p>
            <a:pPr algn="just"/>
            <a:r>
              <a:rPr lang="ru-RU" sz="2400" dirty="0"/>
              <a:t>Современная жизнь ставит новые задачи перед образованием. Образовательная организация должна воспитывать предприимчивого, деятельного, мобильного человека, способного жить в современном мире и быть конкурентоспособным на рынке труда. Одним из важнейших направлений модернизации российского образования является обеспечение условий для развития индивидуальности обучающегося.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603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>
            <a:noAutofit/>
          </a:bodyPr>
          <a:lstStyle/>
          <a:p>
            <a:r>
              <a:rPr lang="ru-RU" sz="3200" i="1" dirty="0"/>
              <a:t>Профессиональная направленность </a:t>
            </a:r>
            <a:r>
              <a:rPr lang="ru-RU" sz="3200" i="1" dirty="0" smtClean="0"/>
              <a:t>дисциплины «Русский язык»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i="1" dirty="0" smtClean="0"/>
              <a:t>предусматривает</a:t>
            </a:r>
            <a:r>
              <a:rPr lang="ru-RU" sz="3200" i="1" dirty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491944"/>
          </a:xfrm>
        </p:spPr>
        <p:txBody>
          <a:bodyPr>
            <a:noAutofit/>
          </a:bodyPr>
          <a:lstStyle/>
          <a:p>
            <a:pPr marL="0" lvl="0" algn="just">
              <a:spcBef>
                <a:spcPts val="0"/>
              </a:spcBef>
            </a:pPr>
            <a:r>
              <a:rPr lang="ru-RU" sz="2100" dirty="0" smtClean="0"/>
              <a:t>принцип </a:t>
            </a:r>
            <a:r>
              <a:rPr lang="ru-RU" sz="2100" dirty="0"/>
              <a:t>интенсификации учебного </a:t>
            </a:r>
            <a:r>
              <a:rPr lang="ru-RU" sz="2100" dirty="0" smtClean="0"/>
              <a:t>процесса, т.е. отбор </a:t>
            </a:r>
            <a:r>
              <a:rPr lang="ru-RU" sz="2100" dirty="0"/>
              <a:t>наиболее эффективных педагогических форм, методов, </a:t>
            </a:r>
            <a:r>
              <a:rPr lang="ru-RU" sz="2100" dirty="0" smtClean="0"/>
              <a:t>технологий на уроках русского языка для их использования в профессиональной деятельности;</a:t>
            </a:r>
            <a:endParaRPr lang="ru-RU" sz="2100" dirty="0"/>
          </a:p>
          <a:p>
            <a:pPr marL="0" lvl="0" algn="just">
              <a:spcBef>
                <a:spcPts val="0"/>
              </a:spcBef>
            </a:pPr>
            <a:r>
              <a:rPr lang="ru-RU" sz="2100" dirty="0" smtClean="0"/>
              <a:t>принцип </a:t>
            </a:r>
            <a:r>
              <a:rPr lang="ru-RU" sz="2100" dirty="0"/>
              <a:t>интеграции </a:t>
            </a:r>
            <a:r>
              <a:rPr lang="ru-RU" sz="2100" dirty="0" smtClean="0"/>
              <a:t>содержания курса дисциплины «Русский язык» с профессиональными модулями: </a:t>
            </a:r>
            <a:r>
              <a:rPr lang="ru-RU" sz="2100" dirty="0" err="1" smtClean="0"/>
              <a:t>межпредметная</a:t>
            </a:r>
            <a:r>
              <a:rPr lang="ru-RU" sz="2100" dirty="0" smtClean="0"/>
              <a:t> связь;</a:t>
            </a:r>
          </a:p>
          <a:p>
            <a:pPr marL="0" lvl="0" algn="just">
              <a:spcBef>
                <a:spcPts val="0"/>
              </a:spcBef>
            </a:pPr>
            <a:r>
              <a:rPr lang="ru-RU" sz="2100" dirty="0" smtClean="0"/>
              <a:t> принцип профессионализации: формирование содержания прикладного модуля на уроках русского языка для применения </a:t>
            </a:r>
            <a:r>
              <a:rPr lang="ru-RU" sz="2100" dirty="0"/>
              <a:t>теоретических знаний общеобразовательной </a:t>
            </a:r>
            <a:r>
              <a:rPr lang="ru-RU" sz="2100" dirty="0" smtClean="0"/>
              <a:t>дисциплины «Русский язык» </a:t>
            </a:r>
            <a:r>
              <a:rPr lang="ru-RU" sz="2100" dirty="0"/>
              <a:t>в контексте будущей </a:t>
            </a:r>
            <a:r>
              <a:rPr lang="ru-RU" sz="2100" dirty="0" smtClean="0"/>
              <a:t>профессии;</a:t>
            </a:r>
            <a:endParaRPr lang="ru-RU" sz="2100" dirty="0"/>
          </a:p>
          <a:p>
            <a:pPr marL="0" lvl="0" algn="just">
              <a:spcBef>
                <a:spcPts val="0"/>
              </a:spcBef>
            </a:pPr>
            <a:r>
              <a:rPr lang="ru-RU" sz="2100" dirty="0" smtClean="0"/>
              <a:t>принцип </a:t>
            </a:r>
            <a:r>
              <a:rPr lang="ru-RU" sz="2100" dirty="0" err="1" smtClean="0"/>
              <a:t>цифровизации</a:t>
            </a:r>
            <a:r>
              <a:rPr lang="ru-RU" sz="2100" dirty="0" smtClean="0"/>
              <a:t>: использование </a:t>
            </a:r>
            <a:r>
              <a:rPr lang="ru-RU" sz="2100" dirty="0"/>
              <a:t>на уроке прикладных программных средств и электронных образовательных ресурсов </a:t>
            </a:r>
            <a:r>
              <a:rPr lang="ru-RU" sz="2100" dirty="0" smtClean="0"/>
              <a:t>– ЭОР.</a:t>
            </a:r>
            <a:endParaRPr lang="ru-RU" sz="2100" dirty="0"/>
          </a:p>
          <a:p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40431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/>
          <a:lstStyle/>
          <a:p>
            <a:r>
              <a:rPr lang="ru-RU" dirty="0"/>
              <a:t>     Учебный проект </a:t>
            </a:r>
            <a:r>
              <a:rPr lang="ru-RU" dirty="0" smtClean="0"/>
              <a:t>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это и задание для студентов, сформулированное в виде проблемы, и их целенаправленная самообразовательная деятельность, и форма организации взаимодействия студентов с преподавателем и между собой, и результат деятельности как найденный ими способ решения проблемы проекта. </a:t>
            </a:r>
          </a:p>
          <a:p>
            <a:pPr algn="just"/>
            <a:r>
              <a:rPr lang="ru-RU" dirty="0"/>
              <a:t>Метод проектов – такая организация обучения, при которой обучающиеся приобретают знания в процессе планирования и выполнения практических заданий-проектов</a:t>
            </a:r>
            <a:r>
              <a:rPr lang="ru-RU" dirty="0" smtClean="0"/>
              <a:t>.</a:t>
            </a:r>
          </a:p>
          <a:p>
            <a:r>
              <a:rPr lang="ru-RU" dirty="0"/>
              <a:t>Продукт – конечный результат проектной деятельности </a:t>
            </a:r>
            <a:r>
              <a:rPr lang="ru-RU" dirty="0" smtClean="0"/>
              <a:t>обучающихся.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83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В настоящее время можно фиксировать противоречие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3000" dirty="0"/>
              <a:t>между практической необходимостью использования проектной технологии в процессе обучения в системе СПО на уроках русского языка и литературы в  и недостаточной представленностью в системе СПО теоретических оснований для разработки системы использования проектной технологии в процессе обучения на уроках русского языка и литературы.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03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Стремление найти пути разрешения данного </a:t>
            </a:r>
            <a:r>
              <a:rPr lang="ru-RU" sz="3600" dirty="0" smtClean="0"/>
              <a:t>противоречия и </a:t>
            </a:r>
            <a:r>
              <a:rPr lang="ru-RU" sz="3600" dirty="0"/>
              <a:t>определило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smtClean="0"/>
              <a:t>         применение </a:t>
            </a:r>
            <a:r>
              <a:rPr lang="ru-RU" sz="3600" dirty="0"/>
              <a:t>проектной технологии при создании и реализации на уроках русского </a:t>
            </a:r>
            <a:r>
              <a:rPr lang="ru-RU" sz="3600"/>
              <a:t>языка </a:t>
            </a:r>
            <a:r>
              <a:rPr lang="ru-RU" sz="3600" smtClean="0"/>
              <a:t>практико-ориентированного проекта  </a:t>
            </a:r>
            <a:r>
              <a:rPr lang="ru-RU" sz="3600" dirty="0"/>
              <a:t>«Создание словаря профессионализмов</a:t>
            </a:r>
            <a:r>
              <a:rPr lang="ru-RU" sz="3600" dirty="0" smtClean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58022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Учебный проект «Создание словаря профессионализмов»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/>
              <a:t>Тип проекта: </a:t>
            </a:r>
            <a:r>
              <a:rPr lang="ru-RU" sz="2000" dirty="0"/>
              <a:t>практико-ориентированный (прикладной).</a:t>
            </a:r>
          </a:p>
          <a:p>
            <a:pPr algn="just"/>
            <a:r>
              <a:rPr lang="ru-RU" sz="2000" b="1" dirty="0"/>
              <a:t>Цель проекта: </a:t>
            </a:r>
            <a:r>
              <a:rPr lang="ru-RU" sz="2000" dirty="0"/>
              <a:t>организовать целенаправленную деятельность учащихся, в процессе которой происходит актуализация их знаний, формируется языковедческая компетенция, а конечным продуктом является создание словаря профессионализмов.</a:t>
            </a:r>
          </a:p>
          <a:p>
            <a:pPr algn="just"/>
            <a:r>
              <a:rPr lang="ru-RU" sz="2000" dirty="0"/>
              <a:t>    </a:t>
            </a:r>
            <a:r>
              <a:rPr lang="ru-RU" sz="2000" b="1" dirty="0"/>
              <a:t>Задачи проекта:</a:t>
            </a:r>
            <a:endParaRPr lang="ru-RU" sz="2000" dirty="0"/>
          </a:p>
          <a:p>
            <a:pPr algn="just"/>
            <a:r>
              <a:rPr lang="ru-RU" sz="2000" dirty="0"/>
              <a:t>–формировать </a:t>
            </a:r>
            <a:r>
              <a:rPr lang="ru-RU" sz="2000" dirty="0" err="1"/>
              <a:t>общеучебные</a:t>
            </a:r>
            <a:r>
              <a:rPr lang="ru-RU" sz="2000" dirty="0"/>
              <a:t> умения и навыки словарной работы;</a:t>
            </a:r>
          </a:p>
          <a:p>
            <a:pPr algn="just"/>
            <a:r>
              <a:rPr lang="ru-RU" sz="2000" dirty="0"/>
              <a:t>–учить взаимодействию при работе в группах;</a:t>
            </a:r>
          </a:p>
          <a:p>
            <a:pPr algn="just"/>
            <a:r>
              <a:rPr lang="ru-RU" sz="2000" dirty="0"/>
              <a:t>–повысить познавательный интерес к изучению языковых явлений;</a:t>
            </a:r>
          </a:p>
          <a:p>
            <a:pPr algn="just"/>
            <a:r>
              <a:rPr lang="ru-RU" sz="2000" dirty="0"/>
              <a:t>–способствовать формированию ОК и ПК в будущей профессиональной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46226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+mn-lt"/>
              </a:rPr>
              <a:t>Этапы работы над проектом: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/>
              <a:t>Первый </a:t>
            </a:r>
            <a:r>
              <a:rPr lang="ru-RU" sz="3200" b="1" dirty="0"/>
              <a:t>этап (подготовительный) – </a:t>
            </a:r>
            <a:r>
              <a:rPr lang="ru-RU" sz="3200" dirty="0"/>
              <a:t>погружение в </a:t>
            </a:r>
            <a:r>
              <a:rPr lang="ru-RU" sz="3200" dirty="0" smtClean="0"/>
              <a:t>проект.</a:t>
            </a:r>
          </a:p>
          <a:p>
            <a:r>
              <a:rPr lang="ru-RU" sz="3200" b="1" dirty="0" smtClean="0"/>
              <a:t>Второй </a:t>
            </a:r>
            <a:r>
              <a:rPr lang="ru-RU" sz="3200" b="1" dirty="0"/>
              <a:t>этап – </a:t>
            </a:r>
            <a:r>
              <a:rPr lang="ru-RU" sz="3200" dirty="0"/>
              <a:t>организация </a:t>
            </a:r>
            <a:r>
              <a:rPr lang="ru-RU" sz="3200" dirty="0" smtClean="0"/>
              <a:t>деятельности.</a:t>
            </a:r>
          </a:p>
          <a:p>
            <a:r>
              <a:rPr lang="ru-RU" sz="3200" b="1" dirty="0" smtClean="0"/>
              <a:t>Третий этап – </a:t>
            </a:r>
            <a:r>
              <a:rPr lang="ru-RU" sz="3200" dirty="0" smtClean="0"/>
              <a:t>осуществление деятельности.</a:t>
            </a:r>
          </a:p>
          <a:p>
            <a:r>
              <a:rPr lang="ru-RU" sz="3200" b="1" dirty="0" smtClean="0"/>
              <a:t>Четвертый </a:t>
            </a:r>
            <a:r>
              <a:rPr lang="ru-RU" sz="3200" b="1" dirty="0"/>
              <a:t>этап – </a:t>
            </a:r>
            <a:r>
              <a:rPr lang="ru-RU" sz="3200" dirty="0"/>
              <a:t>презентация </a:t>
            </a:r>
            <a:r>
              <a:rPr lang="ru-RU" sz="3200" dirty="0" smtClean="0"/>
              <a:t>проекта.</a:t>
            </a:r>
            <a:endParaRPr lang="ru-RU" sz="3200" dirty="0"/>
          </a:p>
          <a:p>
            <a:r>
              <a:rPr lang="ru-RU" sz="3200" b="1" dirty="0"/>
              <a:t>Пятый этап – </a:t>
            </a:r>
            <a:r>
              <a:rPr lang="ru-RU" sz="3200" dirty="0"/>
              <a:t>оценка </a:t>
            </a:r>
            <a:r>
              <a:rPr lang="ru-RU" sz="3200" dirty="0" smtClean="0"/>
              <a:t>работы.</a:t>
            </a:r>
            <a:endParaRPr lang="ru-RU" sz="3200" dirty="0"/>
          </a:p>
          <a:p>
            <a:endParaRPr lang="ru-RU" sz="3200" dirty="0"/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9880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ru-RU" dirty="0" smtClean="0"/>
              <a:t>Цель работы </a:t>
            </a:r>
            <a:r>
              <a:rPr lang="ru-RU" dirty="0"/>
              <a:t>на </a:t>
            </a:r>
            <a:r>
              <a:rPr lang="en-US" dirty="0"/>
              <a:t>III</a:t>
            </a:r>
            <a:r>
              <a:rPr lang="ru-RU" dirty="0"/>
              <a:t> этапе  –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507288" cy="4729712"/>
          </a:xfrm>
        </p:spPr>
        <p:txBody>
          <a:bodyPr/>
          <a:lstStyle/>
          <a:p>
            <a:r>
              <a:rPr lang="ru-RU" dirty="0"/>
              <a:t>составление словаря в соответствии со следующими </a:t>
            </a:r>
            <a:r>
              <a:rPr lang="ru-RU" b="1" u="sng" dirty="0"/>
              <a:t>задачами: </a:t>
            </a:r>
            <a:r>
              <a:rPr lang="ru-RU" dirty="0"/>
              <a:t>1. конструирование словарных статей в алфавитном порядке; 2. использование помет; 3. указание грамматических данных слова (род, окончание в </a:t>
            </a:r>
            <a:r>
              <a:rPr lang="ru-RU" dirty="0" err="1"/>
              <a:t>род.падеже</a:t>
            </a:r>
            <a:r>
              <a:rPr lang="ru-RU" dirty="0"/>
              <a:t>); 4. Толкование профессиональных слов. 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361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474</TotalTime>
  <Words>593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                                         Занятие с профессиональной направленностью по общеобразовательной дисциплине  «Русский язык»: методика разработки и реализации практико-ориентированного проекта «Словарь профессионализмов»  </vt:lpstr>
      <vt:lpstr>Актуальность проблемы:</vt:lpstr>
      <vt:lpstr>Профессиональная направленность дисциплины «Русский язык» предусматривает:</vt:lpstr>
      <vt:lpstr>     Учебный проект  - </vt:lpstr>
      <vt:lpstr>В настоящее время можно фиксировать противоречие </vt:lpstr>
      <vt:lpstr>Стремление найти пути разрешения данного противоречия и определило </vt:lpstr>
      <vt:lpstr>Учебный проект «Создание словаря профессионализмов»</vt:lpstr>
      <vt:lpstr>Этапы работы над проектом:</vt:lpstr>
      <vt:lpstr>Цель работы на III этапе  – </vt:lpstr>
      <vt:lpstr>Цели урока (планируемый результат):обучающие (+ОК, ПК); развивающие; воспитательные </vt:lpstr>
      <vt:lpstr>Результаты, полученные при работе над проектом: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«Создание словаря профессионализмов» </dc:title>
  <dc:creator>Елена Борисова</dc:creator>
  <cp:lastModifiedBy>1</cp:lastModifiedBy>
  <cp:revision>38</cp:revision>
  <dcterms:created xsi:type="dcterms:W3CDTF">2023-04-05T17:50:28Z</dcterms:created>
  <dcterms:modified xsi:type="dcterms:W3CDTF">2024-04-13T11:48:40Z</dcterms:modified>
</cp:coreProperties>
</file>