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23" r:id="rId3"/>
    <p:sldId id="315" r:id="rId4"/>
    <p:sldId id="332" r:id="rId5"/>
    <p:sldId id="312" r:id="rId6"/>
    <p:sldId id="324" r:id="rId7"/>
    <p:sldId id="314" r:id="rId8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475D-9E29-4E21-9B90-5E20295114E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7E2-C8A2-40CE-8862-42833CA2F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57E2-C8A2-40CE-8862-42833CA2F2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4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970" y="281685"/>
            <a:ext cx="8500059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A399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A399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A399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6128" y="4123948"/>
            <a:ext cx="3547872" cy="1019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40483" y="77968"/>
            <a:ext cx="811788" cy="8530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5951"/>
            <a:ext cx="737997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A399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75" y="1014890"/>
            <a:ext cx="8323580" cy="331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9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4911" y="0"/>
            <a:ext cx="2609088" cy="7131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5316" y="1504950"/>
            <a:ext cx="834770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ОРГАНИЗАЦИЯ КОНТРОЛЯ ДЕТАЛЕЙ СО СЛОЖНОЙ ТОПОЛОГИЕЙ С ПРИМЕНЕНИЕМ ВИДЕО-ИЗМЕРИТЕЛЬНОЙ МАШИНЫ (ВИМ)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398" y="3867150"/>
            <a:ext cx="7086599" cy="1220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spc="-5" dirty="0" smtClean="0">
                <a:solidFill>
                  <a:srgbClr val="FFFFFF"/>
                </a:solidFill>
                <a:latin typeface="Roboto"/>
                <a:cs typeface="Roboto"/>
              </a:rPr>
              <a:t>                   Методист </a:t>
            </a:r>
            <a:r>
              <a:rPr sz="1900" b="1" dirty="0" smtClean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ru-RU" sz="1900" b="1" dirty="0" smtClean="0">
                <a:solidFill>
                  <a:srgbClr val="FFFFFF"/>
                </a:solidFill>
                <a:latin typeface="Roboto"/>
                <a:cs typeface="Roboto"/>
              </a:rPr>
              <a:t>по организации образовательного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lang="ru-RU" sz="1900" b="1" dirty="0" smtClean="0">
                <a:solidFill>
                  <a:srgbClr val="FFFFFF"/>
                </a:solidFill>
                <a:latin typeface="Roboto"/>
                <a:cs typeface="Roboto"/>
              </a:rPr>
              <a:t>                  процесса на отделении </a:t>
            </a:r>
            <a:r>
              <a:rPr lang="ru-RU" sz="1900" b="1" smtClean="0">
                <a:solidFill>
                  <a:srgbClr val="FFFFFF"/>
                </a:solidFill>
                <a:latin typeface="Roboto"/>
                <a:cs typeface="Roboto"/>
              </a:rPr>
              <a:t>«</a:t>
            </a:r>
            <a:r>
              <a:rPr lang="ru-RU" sz="1900" b="1" smtClean="0">
                <a:solidFill>
                  <a:srgbClr val="FFFFFF"/>
                </a:solidFill>
                <a:latin typeface="Roboto"/>
                <a:cs typeface="Roboto"/>
              </a:rPr>
              <a:t>Профессионалитет</a:t>
            </a:r>
            <a:r>
              <a:rPr lang="ru-RU" sz="1900" b="1" dirty="0" smtClean="0">
                <a:solidFill>
                  <a:srgbClr val="FFFFFF"/>
                </a:solidFill>
                <a:latin typeface="Roboto"/>
                <a:cs typeface="Roboto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dirty="0" smtClean="0">
                <a:solidFill>
                  <a:srgbClr val="FFFFFF"/>
                </a:solidFill>
                <a:latin typeface="Roboto"/>
                <a:cs typeface="Roboto"/>
              </a:rPr>
              <a:t>                   Алябьева Н.В.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900" b="1" dirty="0" smtClean="0">
                <a:solidFill>
                  <a:srgbClr val="FFFFFF"/>
                </a:solidFill>
                <a:latin typeface="Roboto"/>
                <a:cs typeface="Roboto"/>
              </a:rPr>
              <a:t>                   Преподаватель  Лапицкая М.А.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8788" y="153923"/>
            <a:ext cx="1191767" cy="117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7075170" cy="446276"/>
          </a:xfrm>
        </p:spPr>
        <p:txBody>
          <a:bodyPr/>
          <a:lstStyle/>
          <a:p>
            <a:r>
              <a:rPr lang="ru-RU" dirty="0" smtClean="0"/>
              <a:t>Программа видеоконференции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574025" cy="430887"/>
          </a:xfrm>
        </p:spPr>
        <p:txBody>
          <a:bodyPr/>
          <a:lstStyle/>
          <a:p>
            <a:pPr algn="just"/>
            <a:r>
              <a:rPr lang="ru-RU" sz="2800" dirty="0" smtClean="0"/>
              <a:t>	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74613"/>
              </p:ext>
            </p:extLst>
          </p:nvPr>
        </p:nvGraphicFramePr>
        <p:xfrm>
          <a:off x="762000" y="819150"/>
          <a:ext cx="70866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025"/>
                <a:gridCol w="3060898"/>
                <a:gridCol w="2962677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проведения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Тематика выступления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Выступающий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(ФИО, занимаемая должность)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11:00-11:05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Введение, приветственное слово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Алябьева Н.В.,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методист по организации ОП;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Лапицкая М.А., преподаватель</a:t>
                      </a: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11:05-11:15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измерения деталей со сложной топологией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Алябьева Н.В.,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методист по организации ОП;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Лапицкая М.А., преподаватель</a:t>
                      </a: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11:15-11:45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Демонстрация по настройке, калибровке и работе на видео-измерительной машине (ВИМ)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Каленникова Вероника,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студент-наставник ГБПОУ «ПГК»</a:t>
                      </a:r>
                    </a:p>
                  </a:txBody>
                  <a:tcPr marL="68580" marR="68580" marT="0" marB="0"/>
                </a:tc>
              </a:tr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11:45-12:00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Обсуждение конференции и ответы на вопросы.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Алябьева Н.В.,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методист по организации ОП;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Лапицкая М.А., преподаватель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85750"/>
            <a:ext cx="7959725" cy="4462760"/>
          </a:xfrm>
        </p:spPr>
        <p:txBody>
          <a:bodyPr/>
          <a:lstStyle/>
          <a:p>
            <a:pPr rtl="0"/>
            <a:r>
              <a:rPr lang="ru-RU" dirty="0" smtClean="0"/>
              <a:t>	Создание новой техники, наукоемких технологий и новых материалов, сдерживается недостаточным уровнем измерительной техники.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Основным инструментом для наблюдения и измерений (качественной  и количественной оценки) сверхмалых объектов являются </a:t>
            </a:r>
            <a:r>
              <a:rPr lang="ru-RU" i="1" dirty="0" smtClean="0"/>
              <a:t>оптические микроскопы.</a:t>
            </a:r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AutoShape 2" descr="«Наука начинается с тех пор, как начинают измерять. Точная наука немысли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39538" r="55989" b="16480"/>
          <a:stretch/>
        </p:blipFill>
        <p:spPr bwMode="auto">
          <a:xfrm>
            <a:off x="76200" y="600075"/>
            <a:ext cx="45815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600" y="161925"/>
            <a:ext cx="5562600" cy="892552"/>
          </a:xfrm>
        </p:spPr>
        <p:txBody>
          <a:bodyPr/>
          <a:lstStyle/>
          <a:p>
            <a:r>
              <a:rPr lang="ru-RU" dirty="0" smtClean="0"/>
              <a:t>ОПТИЧЕСКИЙ МИКРОСКОП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971550"/>
            <a:ext cx="4476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Оптическая система микроскопа состоит из двух основных элементов — объектива и окуляра. Они закреплены в подвижном тубусе, расположенном на металлическом</a:t>
            </a:r>
            <a:endParaRPr lang="ru-RU" dirty="0"/>
          </a:p>
          <a:p>
            <a:r>
              <a:rPr lang="ru-RU" dirty="0"/>
              <a:t>основании</a:t>
            </a:r>
            <a:r>
              <a:rPr lang="ru-RU" dirty="0" smtClean="0"/>
              <a:t>, на котором имеется предметный столик.</a:t>
            </a:r>
            <a:endParaRPr lang="ru-RU" dirty="0"/>
          </a:p>
          <a:p>
            <a:r>
              <a:rPr lang="ru-RU" dirty="0" smtClean="0"/>
              <a:t>2. В  современном микроскопе практически всегда есть осветительная система (в частности, конденсор), макро  -  и микро – винты  для  настройки резкости, система управления положением  конденсора.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28600" y="57150"/>
            <a:ext cx="8077200" cy="446276"/>
          </a:xfrm>
        </p:spPr>
        <p:txBody>
          <a:bodyPr/>
          <a:lstStyle/>
          <a:p>
            <a:r>
              <a:rPr lang="ru-RU" dirty="0" smtClean="0"/>
              <a:t>Видео-измерительные машины</a:t>
            </a:r>
            <a:endParaRPr lang="ru-RU" dirty="0"/>
          </a:p>
        </p:txBody>
      </p:sp>
      <p:sp>
        <p:nvSpPr>
          <p:cNvPr id="2" name="AutoShape 2" descr="https://images.deal.by/281448210_w640_h640_ruchnye-koordinatnye-izmeritelny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9400" y="4395826"/>
            <a:ext cx="327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Видео-измерительная машина </a:t>
            </a:r>
          </a:p>
          <a:p>
            <a:pPr algn="ctr"/>
            <a:r>
              <a:rPr lang="en-US" b="1" dirty="0"/>
              <a:t>KJ-VMC-3020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1297" r="43073" b="17593"/>
          <a:stretch/>
        </p:blipFill>
        <p:spPr bwMode="auto">
          <a:xfrm>
            <a:off x="158544" y="514349"/>
            <a:ext cx="3270456" cy="38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21204" r="35573" b="21204"/>
          <a:stretch/>
        </p:blipFill>
        <p:spPr bwMode="auto">
          <a:xfrm>
            <a:off x="3962400" y="656540"/>
            <a:ext cx="4312848" cy="42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1297" r="43073" b="17593"/>
          <a:stretch/>
        </p:blipFill>
        <p:spPr bwMode="auto">
          <a:xfrm>
            <a:off x="304800" y="438150"/>
            <a:ext cx="3270456" cy="38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15093" r="33178" b="48888"/>
          <a:stretch/>
        </p:blipFill>
        <p:spPr bwMode="auto">
          <a:xfrm>
            <a:off x="3886200" y="666750"/>
            <a:ext cx="4694846" cy="2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A3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4911" y="0"/>
            <a:ext cx="2609088" cy="713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3336" y="2180082"/>
            <a:ext cx="61448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20" dirty="0">
                <a:solidFill>
                  <a:srgbClr val="FFFFFF"/>
                </a:solidFill>
              </a:rPr>
              <a:t>Благодарю</a:t>
            </a:r>
            <a:r>
              <a:rPr sz="4200" spc="-30" dirty="0">
                <a:solidFill>
                  <a:srgbClr val="FFFFFF"/>
                </a:solidFill>
              </a:rPr>
              <a:t> </a:t>
            </a:r>
            <a:r>
              <a:rPr sz="4200" spc="-90" dirty="0">
                <a:solidFill>
                  <a:srgbClr val="FFFFFF"/>
                </a:solidFill>
              </a:rPr>
              <a:t>за</a:t>
            </a:r>
            <a:r>
              <a:rPr sz="4200" spc="-30" dirty="0">
                <a:solidFill>
                  <a:srgbClr val="FFFFFF"/>
                </a:solidFill>
              </a:rPr>
              <a:t> </a:t>
            </a:r>
            <a:r>
              <a:rPr sz="4200" spc="10" dirty="0">
                <a:solidFill>
                  <a:srgbClr val="FFFFFF"/>
                </a:solidFill>
              </a:rPr>
              <a:t>внимание</a:t>
            </a:r>
            <a:endParaRPr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200</Words>
  <Application>Microsoft Office PowerPoint</Application>
  <PresentationFormat>Экран (16:9)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Программа видеоконференции</vt:lpstr>
      <vt:lpstr> Создание новой техники, наукоемких технологий и новых материалов, сдерживается недостаточным уровнем измерительной техники.   Основным инструментом для наблюдения и измерений (качественной  и количественной оценки) сверхмалых объектов являются оптические микроскопы.</vt:lpstr>
      <vt:lpstr>ОПТИЧЕСКИЙ МИКРОСКОП</vt:lpstr>
      <vt:lpstr>Видео-измерительные машины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Образовательно-производственный центр (кластер) машиностроения Самарской области</dc:title>
  <dc:creator>User</dc:creator>
  <cp:lastModifiedBy>USER</cp:lastModifiedBy>
  <cp:revision>72</cp:revision>
  <cp:lastPrinted>2023-03-13T08:19:09Z</cp:lastPrinted>
  <dcterms:created xsi:type="dcterms:W3CDTF">2022-09-27T08:51:22Z</dcterms:created>
  <dcterms:modified xsi:type="dcterms:W3CDTF">2024-03-19T12:29:56Z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2022-09-27T00:00:00Z</vt:filetime>
  </property>
</Properties>
</file>