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9" r:id="rId2"/>
    <p:sldId id="260" r:id="rId3"/>
    <p:sldId id="261" r:id="rId4"/>
    <p:sldId id="262" r:id="rId5"/>
    <p:sldId id="278" r:id="rId6"/>
    <p:sldId id="264" r:id="rId7"/>
    <p:sldId id="27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77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110" d="100"/>
          <a:sy n="110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04DBC-2466-4FBD-A7EB-51F600186C0B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A1DD9-DEE4-427C-A4ED-6C92FB43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1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A78-7A95-4396-8F9B-119F44FE475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357C-D814-464B-8E6C-F69E63E0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A78-7A95-4396-8F9B-119F44FE475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357C-D814-464B-8E6C-F69E63E0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A78-7A95-4396-8F9B-119F44FE475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357C-D814-464B-8E6C-F69E63E0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A78-7A95-4396-8F9B-119F44FE475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357C-D814-464B-8E6C-F69E63E0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A78-7A95-4396-8F9B-119F44FE475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357C-D814-464B-8E6C-F69E63E0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A78-7A95-4396-8F9B-119F44FE475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357C-D814-464B-8E6C-F69E63E0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A78-7A95-4396-8F9B-119F44FE475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357C-D814-464B-8E6C-F69E63E0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A78-7A95-4396-8F9B-119F44FE475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357C-D814-464B-8E6C-F69E63E0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A78-7A95-4396-8F9B-119F44FE475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357C-D814-464B-8E6C-F69E63E0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A78-7A95-4396-8F9B-119F44FE475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357C-D814-464B-8E6C-F69E63E0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A78-7A95-4396-8F9B-119F44FE475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E357C-D814-464B-8E6C-F69E63E0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4A78-7A95-4396-8F9B-119F44FE475C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E357C-D814-464B-8E6C-F69E63E00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chemeClr val="tx2"/>
                </a:solidFill>
                <a:latin typeface="Comic Sans MS" pitchFamily="66" charset="0"/>
              </a:rPr>
              <a:t>ГБПОУ «Тольяттинский медколледж»</a:t>
            </a:r>
            <a:endParaRPr lang="ru-RU" sz="2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90872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mtClean="0">
                <a:solidFill>
                  <a:schemeClr val="tx2"/>
                </a:solidFill>
                <a:latin typeface="Comic Sans MS" pitchFamily="66" charset="0"/>
              </a:rPr>
              <a:t>Дисциплина</a:t>
            </a:r>
            <a:r>
              <a:rPr lang="ru-RU" b="1" i="1" smtClean="0">
                <a:solidFill>
                  <a:schemeClr val="tx2"/>
                </a:solidFill>
              </a:rPr>
              <a:t> «Русский язык»</a:t>
            </a:r>
          </a:p>
          <a:p>
            <a:endParaRPr lang="ru-RU" b="1" i="1" smtClean="0"/>
          </a:p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1988840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smtClean="0">
                <a:solidFill>
                  <a:schemeClr val="accent2"/>
                </a:solidFill>
                <a:latin typeface="Comic Sans MS" pitchFamily="66" charset="0"/>
              </a:rPr>
              <a:t>н/нн во всех частях речи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475656" y="1397388"/>
            <a:ext cx="7524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Специальность: Сестринское дело (базовая подготовка</a:t>
            </a:r>
            <a:r>
              <a:rPr kumimoji="0" lang="ru-RU" sz="16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8" name="Picture 10" descr="https://mtdata.ru/u30/photoFD8C/20730923458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1774997" cy="1224136"/>
          </a:xfrm>
          <a:prstGeom prst="roundRect">
            <a:avLst/>
          </a:prstGeom>
          <a:noFill/>
        </p:spPr>
      </p:pic>
      <p:pic>
        <p:nvPicPr>
          <p:cNvPr id="17420" name="Picture 12" descr="https://foodmall.ru/upload/resize_cache/iblock/b3d/shvkpbuxlu1fxlxmnptxk3ddeq403zm2/1200_1200_140cd750bba9870f18aada2478b24840a/89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08920"/>
            <a:ext cx="1584176" cy="1584176"/>
          </a:xfrm>
          <a:prstGeom prst="roundRect">
            <a:avLst/>
          </a:prstGeom>
          <a:noFill/>
        </p:spPr>
      </p:pic>
      <p:pic>
        <p:nvPicPr>
          <p:cNvPr id="17424" name="Picture 16" descr="https://i.pinimg.com/736x/46/bb/9a/46bb9acfca6b1017a851c903fc8d7b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708920"/>
            <a:ext cx="2208245" cy="1656184"/>
          </a:xfrm>
          <a:prstGeom prst="parallelogram">
            <a:avLst/>
          </a:prstGeom>
          <a:noFill/>
        </p:spPr>
      </p:pic>
      <p:sp>
        <p:nvSpPr>
          <p:cNvPr id="17426" name="AutoShape 18" descr="https://zvukiknig.net/uploads/covers/2021-01-12/bespridannica---aleksandr-ostrovskij-3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 descr="https://cdn1.ozone.ru/s3/multimedia-p/60088945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0" name="AutoShape 22" descr="https://cdn1.ozone.ru/s3/multimedia-p/60088945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2" name="AutoShape 24" descr="https://www.knigi-janzen.de/images/goods/big/094043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34" name="AutoShape 26" descr="https://www.knigi-janzen.de/images/goods/big/094043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6" name="Picture 28" descr="https://p.calameoassets.com/161125142607-61cf10e984e5626ce2c2ded783919564/p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780928"/>
            <a:ext cx="1872208" cy="2646263"/>
          </a:xfrm>
          <a:prstGeom prst="rect">
            <a:avLst/>
          </a:prstGeom>
          <a:noFill/>
        </p:spPr>
      </p:pic>
      <p:pic>
        <p:nvPicPr>
          <p:cNvPr id="17440" name="Picture 32" descr="https://relrus.ru/uploads/posts/2018-02/kartinki-s-maslenicey-2018-yarkie-otkrytki-teplye-pozdravleniya-i-pozhelaniya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509120"/>
            <a:ext cx="1584176" cy="1361401"/>
          </a:xfrm>
          <a:prstGeom prst="round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602128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Comic Sans MS" pitchFamily="66" charset="0"/>
              </a:rPr>
              <a:t>Подготовила преподаватель</a:t>
            </a:r>
          </a:p>
          <a:p>
            <a:pPr algn="ctr"/>
            <a:r>
              <a:rPr lang="ru-RU" sz="1400" b="1" smtClean="0">
                <a:solidFill>
                  <a:schemeClr val="tx2"/>
                </a:solidFill>
                <a:latin typeface="Comic Sans MS" pitchFamily="66" charset="0"/>
              </a:rPr>
              <a:t> русского языка Бушкина О. И. </a:t>
            </a:r>
            <a:endParaRPr lang="ru-RU" sz="1400" b="1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7450" name="Picture 42" descr="https://irecommend.ru/sites/default/files/imagecache/copyright1/user-images/1446945/kaKFNs8Ihxoi8uOCsx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725144"/>
            <a:ext cx="1404156" cy="1872208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292104"/>
            <a:ext cx="8316416" cy="125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r"/>
                <a:tab pos="2970213" algn="ctr"/>
                <a:tab pos="5940425" algn="r"/>
              </a:tabLst>
            </a:pP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Правописание Н, НН в причастиях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причастиях пишется НН, если в них есть приставка (кроме НЕ-):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вылеч</a:t>
            </a: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енн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ый насморк, исправл</a:t>
            </a: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енн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ые ошибки, сд</a:t>
            </a: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анн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ый зачёт.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628800"/>
            <a:ext cx="7776864" cy="1292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2) В причастиях пишется НН, если они образованы от глагола совершенного вида: 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реш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ённ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ая задача, купл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ые вещи, брош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 участок земли.</a:t>
            </a: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996952"/>
            <a:ext cx="7200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3) В причастиях и отглагольных прилагательных 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на 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–ованный: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бал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ованн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ый, цикл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ёванн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 пол. 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accent2"/>
                </a:solidFill>
                <a:latin typeface="Comic Sans MS" pitchFamily="66" charset="0"/>
              </a:rPr>
              <a:t>НО: ков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</a:t>
            </a:r>
            <a:r>
              <a:rPr lang="ru-RU" smtClean="0">
                <a:solidFill>
                  <a:schemeClr val="accent2"/>
                </a:solidFill>
                <a:latin typeface="Comic Sans MS" pitchFamily="66" charset="0"/>
              </a:rPr>
              <a:t>ый, жёв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</a:t>
            </a:r>
            <a:r>
              <a:rPr lang="ru-RU" smtClean="0">
                <a:solidFill>
                  <a:schemeClr val="accent2"/>
                </a:solidFill>
                <a:latin typeface="Comic Sans MS" pitchFamily="66" charset="0"/>
              </a:rPr>
              <a:t>ый.</a:t>
            </a:r>
          </a:p>
          <a:p>
            <a:pPr>
              <a:lnSpc>
                <a:spcPct val="150000"/>
              </a:lnSpc>
            </a:pP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 НО: </a:t>
            </a:r>
            <a:r>
              <a:rPr lang="ru-RU" smtClean="0">
                <a:solidFill>
                  <a:schemeClr val="accent2"/>
                </a:solidFill>
                <a:latin typeface="Comic Sans MS" pitchFamily="66" charset="0"/>
              </a:rPr>
              <a:t>вы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ков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ый, </a:t>
            </a:r>
            <a:r>
              <a:rPr lang="ru-RU" smtClean="0">
                <a:solidFill>
                  <a:schemeClr val="accent2"/>
                </a:solidFill>
                <a:latin typeface="Comic Sans MS" pitchFamily="66" charset="0"/>
              </a:rPr>
              <a:t>из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ж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ёванн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ый,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кованный кузнецом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(+зависимое слово)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жёванный животным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(+зависимое слово)</a:t>
            </a:r>
            <a:endParaRPr lang="ru-RU" b="1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83671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smtClean="0">
                <a:solidFill>
                  <a:schemeClr val="accent2"/>
                </a:solidFill>
                <a:latin typeface="Comic Sans MS" pitchFamily="66" charset="0"/>
              </a:rPr>
              <a:t>IV</a:t>
            </a:r>
            <a:r>
              <a:rPr lang="ru-RU" b="1" i="1" smtClean="0">
                <a:solidFill>
                  <a:schemeClr val="accent2"/>
                </a:solidFill>
                <a:latin typeface="Comic Sans MS" pitchFamily="66" charset="0"/>
              </a:rPr>
              <a:t>. От бесприставочных глаголов несовершенного вида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 образуются прилагательные с Н: 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краш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ый, вар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ён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ый, туш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ён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ый, пуг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ый, беш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ый.</a:t>
            </a:r>
          </a:p>
          <a:p>
            <a:pPr>
              <a:lnSpc>
                <a:spcPct val="150000"/>
              </a:lnSpc>
            </a:pPr>
            <a:r>
              <a:rPr lang="ru-RU" i="1" u="sng" smtClean="0">
                <a:solidFill>
                  <a:schemeClr val="tx2"/>
                </a:solidFill>
                <a:latin typeface="Comic Sans MS" pitchFamily="66" charset="0"/>
              </a:rPr>
              <a:t>Необходимо различать</a:t>
            </a:r>
            <a:r>
              <a:rPr lang="ru-RU" u="sng" smtClean="0">
                <a:solidFill>
                  <a:schemeClr val="tx2"/>
                </a:solidFill>
                <a:latin typeface="Comic Sans MS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 посаж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ён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ый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отец – 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посаж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ые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растения, </a:t>
            </a:r>
          </a:p>
          <a:p>
            <a:pPr>
              <a:lnSpc>
                <a:spcPct val="150000"/>
              </a:lnSpc>
            </a:pP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пис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ая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красавица – 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пис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ая маслом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картина,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назв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ый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брат – 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назв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ый в честь деда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ребёнок,</a:t>
            </a:r>
          </a:p>
          <a:p>
            <a:pPr>
              <a:lnSpc>
                <a:spcPct val="150000"/>
              </a:lnSpc>
            </a:pP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 прид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ое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невесты – 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прид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ые армии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войска.</a:t>
            </a: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3794" name="Picture 2" descr="https://fs00.infourok.ru/images/doc/220/7744/3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2808312" cy="2106234"/>
          </a:xfrm>
          <a:prstGeom prst="rect">
            <a:avLst/>
          </a:prstGeom>
          <a:noFill/>
        </p:spPr>
      </p:pic>
      <p:pic>
        <p:nvPicPr>
          <p:cNvPr id="33796" name="Picture 4" descr="https://fhd.multiurok.ru/8/d/2/8d2ca83d3b7712c495f7af91830dcfabc8949611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437112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08720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smtClean="0">
                <a:solidFill>
                  <a:schemeClr val="tx2"/>
                </a:solidFill>
                <a:latin typeface="Comic Sans MS" pitchFamily="66" charset="0"/>
              </a:rPr>
              <a:t>В краткой форме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chemeClr val="tx2"/>
                </a:solidFill>
                <a:latin typeface="Comic Sans MS" pitchFamily="66" charset="0"/>
              </a:rPr>
              <a:t>необходимо отличать причастия от отглагольных прилагательных</a:t>
            </a:r>
          </a:p>
          <a:p>
            <a:pPr>
              <a:lnSpc>
                <a:spcPct val="150000"/>
              </a:lnSpc>
            </a:pP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в</a:t>
            </a:r>
            <a:r>
              <a:rPr lang="ru-RU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причастиях пишется 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в отглагольных прилагательных чаще всего пишется НН: 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- Дети избалов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 родителями. Дети капризны и избалов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ы.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- Тучи рассе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ян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 ветром. Студенты невнимательны и рассе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янн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ы. 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- Ягоды подавл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 в корзине.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Люди подавл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 и рассе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янн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ы. 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- Поля огранич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 лесополосами. 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Ягоды подавл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 в корзине 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7140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20688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i="1" smtClean="0">
                <a:solidFill>
                  <a:schemeClr val="accent2"/>
                </a:solidFill>
                <a:latin typeface="Comic Sans MS" pitchFamily="66" charset="0"/>
              </a:rPr>
              <a:t>В существительных и наречиях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,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образованных от причастий и отглагольных прилагательных, пишется Н или НН в соответствии с производящей основой: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воспитать – воспит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ик – воспит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о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путать – пут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 ответ – пут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о отвечал – известный пут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ик, запутать – 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за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пут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 – объяснил запут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о,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бесить – беш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 ритм – беш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о вертится, </a:t>
            </a:r>
          </a:p>
          <a:p>
            <a:pPr>
              <a:lnSpc>
                <a:spcPct val="150000"/>
              </a:lnSpc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варить – вар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ён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 – вар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ик. </a:t>
            </a: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1746" name="Picture 2" descr="https://i.mycdn.me/image?id=867610825582&amp;t=50&amp;plc=WEB&amp;tkn=*tgQV1lm3V-veXZoswlzYy8ENJOE&amp;fn=external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2816313" cy="1584176"/>
          </a:xfrm>
          <a:prstGeom prst="roundRect">
            <a:avLst/>
          </a:prstGeom>
          <a:noFill/>
        </p:spPr>
      </p:pic>
      <p:pic>
        <p:nvPicPr>
          <p:cNvPr id="31748" name="Picture 4" descr="http://52.xn--80aadkum9bf.xn--p1ai/wp-content/uploads/2021/05/NPNW0YIJiI2a_1200x0_AybP2us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295" y="2924944"/>
            <a:ext cx="3210705" cy="158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11560" y="1930915"/>
            <a:ext cx="7271792" cy="46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404664"/>
            <a:ext cx="817240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Записать слово по лексическому значению: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работник, хорошо знающий свое дело; 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журнал, в котором есть картинки; 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-студент, выполняющий предъявляемые требования; 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сено, уплотненное под тяжестью;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-зал, оборудованный для хирургического вмешательства;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ребенок, только появившийся на свет; 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 человек, не достигший зрелого возраста.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0724" name="Picture 4" descr="https://avatars.mds.yandex.net/get-zen_doc/1588093/pub_5e01c9b0c05c7100acc1b18f_5e01d6e6e3062c00b20f7e0c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20688"/>
            <a:ext cx="1849525" cy="2376264"/>
          </a:xfrm>
          <a:prstGeom prst="rect">
            <a:avLst/>
          </a:prstGeom>
          <a:noFill/>
        </p:spPr>
      </p:pic>
      <p:sp>
        <p:nvSpPr>
          <p:cNvPr id="30728" name="AutoShape 8" descr="https://images.freeimages.com/images/large-previews/73d/bale-of-hay-13444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images.freeimages.com/images/large-previews/73d/bale-of-hay-13444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2" name="Picture 12" descr="https://get.pxhere.com/photo/landscape-grass-plant-hay-field-meadow-prairie-farming-crop-soil-agriculture-grassland-straw-day-pwpartlycloudy-haymaking-haybales-ecosystem-rural-area-grass-family-173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4509120"/>
            <a:ext cx="2294521" cy="1584176"/>
          </a:xfrm>
          <a:prstGeom prst="roundRect">
            <a:avLst/>
          </a:prstGeom>
          <a:noFill/>
        </p:spPr>
      </p:pic>
      <p:pic>
        <p:nvPicPr>
          <p:cNvPr id="30736" name="Picture 16" descr="http://nmcs.ru/upload/medialibrary/99d/99d5564526a9e867d8ae8c51d0e26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365104"/>
            <a:ext cx="2484274" cy="165618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419" y="0"/>
            <a:ext cx="9197419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12" y="1628800"/>
            <a:ext cx="453650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Выборочный диктант</a:t>
            </a:r>
            <a:endParaRPr kumimoji="0" lang="ru-RU" sz="2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92896"/>
            <a:ext cx="7488832" cy="260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smtClean="0">
                <a:solidFill>
                  <a:schemeClr val="tx2"/>
                </a:solidFill>
                <a:latin typeface="Comic Sans MS" pitchFamily="66" charset="0"/>
              </a:rPr>
              <a:t>Здоровье боль</a:t>
            </a: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н</a:t>
            </a:r>
            <a:r>
              <a:rPr lang="ru-RU" sz="2800" smtClean="0">
                <a:solidFill>
                  <a:schemeClr val="tx2"/>
                </a:solidFill>
                <a:latin typeface="Comic Sans MS" pitchFamily="66" charset="0"/>
              </a:rPr>
              <a:t>ого подорва</a:t>
            </a: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н</a:t>
            </a:r>
            <a:r>
              <a:rPr lang="ru-RU" sz="2800" smtClean="0">
                <a:solidFill>
                  <a:schemeClr val="tx2"/>
                </a:solidFill>
                <a:latin typeface="Comic Sans MS" pitchFamily="66" charset="0"/>
              </a:rPr>
              <a:t>о и </a:t>
            </a:r>
          </a:p>
          <a:p>
            <a:pPr>
              <a:lnSpc>
                <a:spcPct val="150000"/>
              </a:lnSpc>
            </a:pPr>
            <a:r>
              <a:rPr lang="ru-RU" sz="2800" smtClean="0">
                <a:solidFill>
                  <a:schemeClr val="tx2"/>
                </a:solidFill>
                <a:latin typeface="Comic Sans MS" pitchFamily="66" charset="0"/>
              </a:rPr>
              <a:t>потому ему прописа</a:t>
            </a: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н</a:t>
            </a:r>
            <a:r>
              <a:rPr lang="ru-RU" sz="2800" smtClean="0">
                <a:solidFill>
                  <a:schemeClr val="tx2"/>
                </a:solidFill>
                <a:latin typeface="Comic Sans MS" pitchFamily="66" charset="0"/>
              </a:rPr>
              <a:t>ы витами</a:t>
            </a: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нн</a:t>
            </a:r>
            <a:r>
              <a:rPr lang="ru-RU" sz="2800" smtClean="0">
                <a:solidFill>
                  <a:schemeClr val="tx2"/>
                </a:solidFill>
                <a:latin typeface="Comic Sans MS" pitchFamily="66" charset="0"/>
              </a:rPr>
              <a:t>ые чаи, особе</a:t>
            </a: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нн</a:t>
            </a:r>
            <a:r>
              <a:rPr lang="ru-RU" sz="2800" smtClean="0">
                <a:solidFill>
                  <a:schemeClr val="tx2"/>
                </a:solidFill>
                <a:latin typeface="Comic Sans MS" pitchFamily="66" charset="0"/>
              </a:rPr>
              <a:t>о це</a:t>
            </a: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нн</a:t>
            </a:r>
            <a:r>
              <a:rPr lang="ru-RU" sz="2800" smtClean="0">
                <a:solidFill>
                  <a:schemeClr val="tx2"/>
                </a:solidFill>
                <a:latin typeface="Comic Sans MS" pitchFamily="66" charset="0"/>
              </a:rPr>
              <a:t>ые для ослабле</a:t>
            </a: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нн</a:t>
            </a:r>
            <a:r>
              <a:rPr lang="ru-RU" sz="2800" smtClean="0">
                <a:solidFill>
                  <a:schemeClr val="tx2"/>
                </a:solidFill>
                <a:latin typeface="Comic Sans MS" pitchFamily="66" charset="0"/>
              </a:rPr>
              <a:t>ого и обесиле</a:t>
            </a: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нн</a:t>
            </a:r>
            <a:r>
              <a:rPr lang="ru-RU" sz="2800" smtClean="0">
                <a:solidFill>
                  <a:schemeClr val="tx2"/>
                </a:solidFill>
                <a:latin typeface="Comic Sans MS" pitchFamily="66" charset="0"/>
              </a:rPr>
              <a:t>ого болез</a:t>
            </a:r>
            <a:r>
              <a:rPr lang="ru-RU" sz="2800" smtClean="0">
                <a:solidFill>
                  <a:schemeClr val="accent2"/>
                </a:solidFill>
                <a:latin typeface="Comic Sans MS" pitchFamily="66" charset="0"/>
              </a:rPr>
              <a:t>н</a:t>
            </a:r>
            <a:r>
              <a:rPr lang="ru-RU" sz="2800" smtClean="0">
                <a:solidFill>
                  <a:schemeClr val="tx2"/>
                </a:solidFill>
                <a:latin typeface="Comic Sans MS" pitchFamily="66" charset="0"/>
              </a:rPr>
              <a:t>ью организма</a:t>
            </a:r>
            <a:endParaRPr lang="ru-RU" sz="28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5842" name="Picture 2" descr="https://thumbs.dreamstime.com/b/%D0%BF%D0%B0%D1%86%D0%B8%D0%B5%D0%BD%D1%82-2967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2922401" cy="2348880"/>
          </a:xfrm>
          <a:prstGeom prst="roundRect">
            <a:avLst/>
          </a:prstGeom>
          <a:noFill/>
        </p:spPr>
      </p:pic>
      <p:pic>
        <p:nvPicPr>
          <p:cNvPr id="35844" name="Picture 4" descr="https://bipbap.ru/wp-content/uploads/2018/03/vyzd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22176"/>
            <a:ext cx="3024336" cy="1701189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1772816"/>
          <a:ext cx="6095999" cy="2560320"/>
        </p:xfrm>
        <a:graphic>
          <a:graphicData uri="http://schemas.openxmlformats.org/drawingml/2006/table">
            <a:tbl>
              <a:tblPr/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11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55576" y="805934"/>
            <a:ext cx="8028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«Кроссворд» на правописание н, нн</a:t>
            </a:r>
            <a:endParaRPr kumimoji="0" lang="ru-RU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7504" y="548680"/>
            <a:ext cx="36724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Искусств…ое дыхание,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муравьи…ая кислота,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утре…ий обход,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квалификаци….ый экзамен,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ветр...ая оспа,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масл...ые растворы,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овся…ая каша,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пше…ая каша,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слю..ые железы,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клапа..ый аппарат,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спи…ой мозг,</a:t>
            </a:r>
            <a:r>
              <a:rPr kumimoji="0" lang="ru-RU" sz="1600" b="0" i="0" u="none" strike="noStrike" cap="none" normalizeH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деревя… ый протез,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качестве…ое обследование,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исти..ый диагноз,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776" y="18864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Перфокарта</a:t>
            </a:r>
          </a:p>
          <a:p>
            <a:pPr algn="ctr"/>
            <a:endParaRPr lang="ru-RU" sz="2400"/>
          </a:p>
        </p:txBody>
      </p:sp>
      <p:pic>
        <p:nvPicPr>
          <p:cNvPr id="36869" name="Picture 5" descr="https://fsd.kopilkaurokov.ru/up/html/2021/01/15/k_600157e7245b0/img_user_file_600157e7cec87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725144"/>
            <a:ext cx="1824203" cy="1368152"/>
          </a:xfrm>
          <a:prstGeom prst="rect">
            <a:avLst/>
          </a:prstGeom>
          <a:noFill/>
        </p:spPr>
      </p:pic>
      <p:pic>
        <p:nvPicPr>
          <p:cNvPr id="36871" name="Picture 7" descr="http://ajcnews.net/wp-content/uploads/2018/09/2471152456b42d3b320164c8534c1f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16632"/>
            <a:ext cx="1870770" cy="18736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836712"/>
            <a:ext cx="388843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15. сильные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загруди…ые боли,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16.  ране…ый,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17.  полноце…ый уход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18. нерв..ая ткань, 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19. кровенос..ые сосуды, 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20. внутриве..ая инъекция,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21. рва..ая и осложне..ая рана, 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22. кост..ый мозг,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23.  пониже..ое давление 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24. повыше..ое 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25. рентге..ие лучи, 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26. врожде…ый порок сердца,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27.  умстве..ые способности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ru-RU" smtClean="0">
              <a:solidFill>
                <a:schemeClr val="tx2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55576" y="944433"/>
            <a:ext cx="8028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7544" y="174702"/>
            <a:ext cx="5976664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Написать сочинение-миниатюру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на тему «Моя будущая профессия»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 использованием слов: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chemeClr val="tx2"/>
              </a:solidFill>
              <a:latin typeface="Comic Sans MS" pitchFamily="66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Искусстве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ое дыхание, муравьи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ая кислота, утре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ий обход, квалификацио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ый экзамен, ветря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ая оспа, масля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ые растворы, овся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ая каша, пше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ая каша, слю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ые железы, клапа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ый аппарат, спи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ой мозг, деревя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ый протез, качестве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ое обследование, исти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ый диагноз, сильные загруди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ые боли, ране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ый, полноце</a:t>
            </a:r>
            <a:r>
              <a:rPr lang="ru-RU" sz="1600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ый уход, нерв</a:t>
            </a:r>
            <a:r>
              <a:rPr lang="ru-RU" sz="1600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ая ткань, кровенос</a:t>
            </a:r>
            <a:r>
              <a:rPr lang="ru-RU" sz="1600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ые сосуды, внутриве</a:t>
            </a:r>
            <a:r>
              <a:rPr lang="ru-RU" sz="1600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ая инъекция, рва</a:t>
            </a:r>
            <a:r>
              <a:rPr lang="ru-RU" sz="1600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ая и осложне</a:t>
            </a:r>
            <a:r>
              <a:rPr lang="ru-RU" sz="1600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ая рана, кост</a:t>
            </a:r>
            <a:r>
              <a:rPr lang="ru-RU" sz="1600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ый мозг, пониже</a:t>
            </a:r>
            <a:r>
              <a:rPr lang="ru-RU" sz="1600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ое или повыше</a:t>
            </a:r>
            <a:r>
              <a:rPr lang="ru-RU" sz="1600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ое давление, рентге</a:t>
            </a:r>
            <a:r>
              <a:rPr lang="ru-RU" sz="1600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овские лучи, врожде</a:t>
            </a:r>
            <a:r>
              <a:rPr lang="ru-RU" sz="1600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ый порок сердца, умстве</a:t>
            </a:r>
            <a:r>
              <a:rPr lang="ru-RU" sz="1600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lang="ru-RU" sz="16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ые способности.</a:t>
            </a:r>
            <a:endParaRPr lang="ru-RU" sz="1600" smtClean="0">
              <a:solidFill>
                <a:schemeClr val="tx2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7892" name="Picture 4" descr="https://st3.depositphotos.com/2255567/34902/v/950/depositphotos_349026986-stock-illustration-young-doctor-waving-white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728192" cy="337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-146574"/>
            <a:ext cx="6336704" cy="7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Задания по индивидуальным карточкам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Выполнение заданий</a:t>
            </a:r>
            <a:r>
              <a:rPr kumimoji="0" lang="ru-RU" sz="2400" b="1" i="1" u="none" strike="noStrike" cap="none" normalizeH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разного уровня сложности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(на выбор студентов).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u="sng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!!! Оценки выставляются в журнал</a:t>
            </a:r>
            <a:endParaRPr kumimoji="0" lang="ru-RU" sz="2800" b="1" i="1" u="sng" strike="noStrike" cap="none" normalizeH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уровень «отлично» -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задания должны быть выполнены без единой ошибки</a:t>
            </a:r>
            <a:endParaRPr lang="ru-RU" sz="2400" b="1" i="1" smtClean="0">
              <a:solidFill>
                <a:schemeClr val="tx2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i="1" smtClean="0">
              <a:solidFill>
                <a:schemeClr val="tx2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уровень «хорошо» 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допускается 1- 2 ошибки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chemeClr val="tx2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уровень «удовлетворительно»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допускается 1-2-3- оши</a:t>
            </a:r>
            <a:r>
              <a:rPr lang="ru-RU" sz="2000" b="1" i="1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бки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smtClean="0">
              <a:solidFill>
                <a:schemeClr val="tx2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smtClean="0">
              <a:solidFill>
                <a:schemeClr val="tx2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thumbs.dreamstime.com/b/%D1%81%D1%82%D1%83%D0%B4%D0%B5%D0%BD%D1%82-%D0%BC%D0%B5%D0%B4%D0%B8%D0%BA-%D0%B3%D0%BE%D1%82%D0%BE%D0%B2%D0%B8%D0%BB%D1%81%D1%8F-%D0%BA-%D1%8D%D0%BA%D0%B7%D0%B0%D0%BC%D0%B5%D0%BD%D0%B0%D0%BC-%D0%B2-%D1%83%D0%BD%D0%B8%D0%B2%D0%B5%D1%80%D1%81%D0%B8%D1%82%D0%B5%D1%82%D0%B5-%D0%BD%D0%BE%D1%87%D1%8C%D1%8E-166063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917435" cy="1656184"/>
          </a:xfrm>
          <a:prstGeom prst="rect">
            <a:avLst/>
          </a:prstGeom>
          <a:noFill/>
        </p:spPr>
      </p:pic>
      <p:sp>
        <p:nvSpPr>
          <p:cNvPr id="38918" name="AutoShape 6" descr="https://stgmu.ru/userfiles/depts/science_week/woman-doctor-clipar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https://stgmu.ru/userfiles/depts/science_week/woman-doctor-clipar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https://stgmu.ru/userfiles/depts/science_week/woman-doctor-clipar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4" name="AutoShape 12" descr="https://stgmu.ru/userfiles/depts/science_week/woman-doctor-clipar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2124581"/>
            <a:ext cx="78374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  <a:cs typeface="Arial" pitchFamily="34" charset="0"/>
              </a:rPr>
              <a:t>Цели занятия: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отличать отглагольное прилагательное от причастия,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отличать краткие формы прилагательных и причастий от наречий,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аргументировать написание Н, НН в различных частях речи.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1511" name="Picture 7" descr="https://img2.freepng.ru/20180612/jio/kisspng-dr-alvik-online-pharmacy-5b1fc852a48ed0.662229711528809554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25144"/>
            <a:ext cx="1620180" cy="1872208"/>
          </a:xfrm>
          <a:prstGeom prst="rect">
            <a:avLst/>
          </a:prstGeom>
          <a:noFill/>
        </p:spPr>
      </p:pic>
      <p:pic>
        <p:nvPicPr>
          <p:cNvPr id="21513" name="Picture 9" descr="https://fsd.videouroki.net/products/conspekty/rus6k/47-odna-i-dve-bukvy-n-v-suffiksah-prilagatelnyh.files/image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8640"/>
            <a:ext cx="544830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0" descr="https://ds02.infourok.ru/uploads/ex/09bc/0007be63-ff469346/img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533" y="404664"/>
            <a:ext cx="3744416" cy="2808312"/>
          </a:xfrm>
          <a:prstGeom prst="rect">
            <a:avLst/>
          </a:prstGeom>
          <a:noFill/>
        </p:spPr>
      </p:pic>
      <p:sp>
        <p:nvSpPr>
          <p:cNvPr id="22532" name="AutoShape 4" descr="https://uchebnikniga.com/images/books/18419617__0_sr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www.podpisnie.ru/upload/iblock/1ec/nkdoncw2i4iwcz2gy5gyntlqev0y51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20688"/>
            <a:ext cx="2195890" cy="2808312"/>
          </a:xfrm>
          <a:prstGeom prst="rect">
            <a:avLst/>
          </a:prstGeom>
          <a:noFill/>
        </p:spPr>
      </p:pic>
      <p:pic>
        <p:nvPicPr>
          <p:cNvPr id="22536" name="Picture 8" descr="https://i.pinimg.com/originals/53/3b/cc/533bcc3d21d97784d00e176f8fcb1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96952"/>
            <a:ext cx="2324571" cy="3456384"/>
          </a:xfrm>
          <a:prstGeom prst="rect">
            <a:avLst/>
          </a:prstGeom>
          <a:noFill/>
        </p:spPr>
      </p:pic>
      <p:pic>
        <p:nvPicPr>
          <p:cNvPr id="22538" name="Picture 10" descr="http://static.ozone.ru/multimedia/books_covers/10120983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88640"/>
            <a:ext cx="2240249" cy="3024336"/>
          </a:xfrm>
          <a:prstGeom prst="rect">
            <a:avLst/>
          </a:prstGeom>
          <a:noFill/>
        </p:spPr>
      </p:pic>
      <p:pic>
        <p:nvPicPr>
          <p:cNvPr id="11" name="Picture 5" descr="https://ds02.infourok.ru/uploads/ex/002d/0006ca74-f5515726/img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573016"/>
            <a:ext cx="2808312" cy="2106234"/>
          </a:xfrm>
          <a:prstGeom prst="rect">
            <a:avLst/>
          </a:prstGeom>
          <a:noFill/>
        </p:spPr>
      </p:pic>
      <p:pic>
        <p:nvPicPr>
          <p:cNvPr id="12" name="Picture 28" descr="https://p.calameoassets.com/161125142607-61cf10e984e5626ce2c2ded783919564/p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645024"/>
            <a:ext cx="1872208" cy="264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60912" y="847745"/>
            <a:ext cx="68531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Изучение данной темы способствует воспитанию: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уважения к родному языку; 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формирования  потребности в соблюдении речевых норм;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педантизма при заполнении медицинских документов.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483" name="Picture 3" descr="https://rus.rus-kostroma.ru/news/2020/12/21/00_bfbf6727593844b0719c9bdd81586e45!t1608618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2880320" cy="2160240"/>
          </a:xfrm>
          <a:prstGeom prst="rect">
            <a:avLst/>
          </a:prstGeom>
          <a:noFill/>
        </p:spPr>
      </p:pic>
      <p:pic>
        <p:nvPicPr>
          <p:cNvPr id="20493" name="Picture 13" descr="https://cf.ppt-online.org/files/slide/n/nQzB1DZ5lOMUoPpGY4AsH6IREdvV7XLhxuSkey/slide-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01008"/>
            <a:ext cx="355702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11560" y="869183"/>
            <a:ext cx="727179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Избалов….ый женским вниманием принц желает познакомиться с организов….ой, воспит….ой, одар….ой во всех отношениях девушкой, желательно пис…ой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Ветр…ым  неискр…им бесприд…ицам, не приспособл…ым к ведению домашнего хозяйства принцессам и замор…ым жизнью Золушкам,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9462" name="Picture 6" descr="https://proprikol.ru/wp-content/uploads/2020/07/kartinki-zolushka-5-650x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1968202" cy="2749427"/>
          </a:xfrm>
          <a:prstGeom prst="roundRect">
            <a:avLst/>
          </a:prstGeom>
          <a:noFill/>
        </p:spPr>
      </p:pic>
      <p:pic>
        <p:nvPicPr>
          <p:cNvPr id="19464" name="Picture 8" descr="https://pro2-bar-s3-cdn-cf6.myportfolio.com/df6c351550d390cf03ebda8d313f8f3a/094703bf-f9da-48f4-b8ef-a8dffd920b9b_rw_1920.jpg?h=4da8ae59f847a01b5b1817d39f63436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11560" y="453685"/>
            <a:ext cx="72717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ый женским вниманием принц желает познакомиться с организова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ой, воспита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ой, одаре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ой во всех отношениях девушкой, желательно писа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ым  неискре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им бесприда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ицам, не приспособле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ым к ведению домашнего хозяйства принцессам и заморе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ым жизнью Золушкам,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9462" name="Picture 6" descr="https://proprikol.ru/wp-content/uploads/2020/07/kartinki-zolushka-5-650x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1968202" cy="2749427"/>
          </a:xfrm>
          <a:prstGeom prst="roundRect">
            <a:avLst/>
          </a:prstGeom>
          <a:noFill/>
        </p:spPr>
      </p:pic>
      <p:pic>
        <p:nvPicPr>
          <p:cNvPr id="19464" name="Picture 8" descr="https://pro2-bar-s3-cdn-cf6.myportfolio.com/df6c351550d390cf03ebda8d313f8f3a/094703bf-f9da-48f4-b8ef-a8dffd920b9b_rw_1920.jpg?h=4da8ae59f847a01b5b1817d39f63436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1501783"/>
            <a:ext cx="684076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День торжества - ……………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постройки при станции - ………….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обязанности по хозяйству- ……………………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учение об эволюции - ………………………..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изделие из кожи- …………………………. 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день с ветром- ……………………………. 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сок из клюквы- ………………………. 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крыша из соломы- ………………………… 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укус муравья- …………………….. 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рубашка из полотна -</a:t>
            </a:r>
            <a:r>
              <a:rPr kumimoji="0" lang="ru-RU" sz="1400" b="1" i="0" u="none" strike="noStrike" cap="none" normalizeH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…………………….</a:t>
            </a: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чашки из глины - ……………………………. 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трели соловья- ……………………………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дом из дерева - …………………………. </a:t>
            </a: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60648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smtClean="0">
                <a:solidFill>
                  <a:schemeClr val="tx2"/>
                </a:solidFill>
              </a:rPr>
              <a:t>Повторение пройденного материала.</a:t>
            </a:r>
          </a:p>
          <a:p>
            <a:r>
              <a:rPr lang="ru-RU" sz="2800" b="1" smtClean="0">
                <a:solidFill>
                  <a:schemeClr val="tx2"/>
                </a:solidFill>
              </a:rPr>
              <a:t>Заменить виды подчинительной связи.</a:t>
            </a:r>
            <a:endParaRPr lang="ru-RU" sz="2800" b="1">
              <a:solidFill>
                <a:schemeClr val="tx2"/>
              </a:solidFill>
            </a:endParaRPr>
          </a:p>
        </p:txBody>
      </p:sp>
      <p:pic>
        <p:nvPicPr>
          <p:cNvPr id="25603" name="Picture 3" descr="http://www.ssevera.ru/published/publicdata/SSEVMDB/attachments/SC/products_pictures/coffee_uzor-v2_1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48680"/>
            <a:ext cx="936104" cy="936104"/>
          </a:xfrm>
          <a:prstGeom prst="rect">
            <a:avLst/>
          </a:prstGeom>
          <a:noFill/>
        </p:spPr>
      </p:pic>
      <p:pic>
        <p:nvPicPr>
          <p:cNvPr id="25605" name="Picture 5" descr="https://chert-poberi.ru/wp-content/uploads/proga2018/images/201908/igor2-1108192051425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2048228" cy="1152128"/>
          </a:xfrm>
          <a:prstGeom prst="rect">
            <a:avLst/>
          </a:prstGeom>
          <a:noFill/>
        </p:spPr>
      </p:pic>
      <p:pic>
        <p:nvPicPr>
          <p:cNvPr id="25607" name="Picture 7" descr="https://thejigsawpuzzles.com/img-puzzle-6618223-1024/Corfe-Castle-Village-in-Dors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492896"/>
            <a:ext cx="2121434" cy="1437769"/>
          </a:xfrm>
          <a:prstGeom prst="rect">
            <a:avLst/>
          </a:prstGeom>
          <a:noFill/>
        </p:spPr>
      </p:pic>
      <p:pic>
        <p:nvPicPr>
          <p:cNvPr id="25611" name="Picture 11" descr="http://s2.fotokto.ru/photo/full/563/56343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97152"/>
            <a:ext cx="1824203" cy="1368152"/>
          </a:xfrm>
          <a:prstGeom prst="rect">
            <a:avLst/>
          </a:prstGeom>
          <a:noFill/>
        </p:spPr>
      </p:pic>
      <p:pic>
        <p:nvPicPr>
          <p:cNvPr id="25613" name="Picture 13" descr="https://popgun.ru/files/g/89/orig/176251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996952"/>
            <a:ext cx="1868140" cy="1455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1385272"/>
            <a:ext cx="7416824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День торжества -торжестве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ый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постройки при станции -станцио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ый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обязанности по хозяйству- хозяйстве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ый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учение об эволюции - эволюцио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ое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изделие из кожи-кажа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ое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день с ветром- ветре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ый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сок из клюквы- клюкве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ый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крыша из соломы- соломе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ая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укус муравья- муравиьи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ый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рубашка из полотна –</a:t>
            </a:r>
            <a:r>
              <a:rPr kumimoji="0" lang="ru-RU" sz="1400" b="1" i="0" u="none" strike="noStrike" cap="none" normalizeH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полотня</a:t>
            </a:r>
            <a:r>
              <a:rPr kumimoji="0" lang="ru-RU" sz="1400" b="1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400" b="1" i="0" u="none" strike="noStrike" cap="none" normalizeH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ая</a:t>
            </a: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чашки из глины - глиня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ая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трели соловья-соловьи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ые</a:t>
            </a:r>
          </a:p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дом из дерева - деревя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нн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ый</a:t>
            </a: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60648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smtClean="0">
                <a:solidFill>
                  <a:schemeClr val="tx2"/>
                </a:solidFill>
              </a:rPr>
              <a:t>Повторение пройденного материала.</a:t>
            </a:r>
          </a:p>
          <a:p>
            <a:r>
              <a:rPr lang="ru-RU" sz="2800" b="1" smtClean="0">
                <a:solidFill>
                  <a:schemeClr val="tx2"/>
                </a:solidFill>
              </a:rPr>
              <a:t>Заменить виды подчинительной связи.</a:t>
            </a:r>
            <a:endParaRPr lang="ru-RU" sz="2800" b="1">
              <a:solidFill>
                <a:schemeClr val="tx2"/>
              </a:solidFill>
            </a:endParaRPr>
          </a:p>
        </p:txBody>
      </p:sp>
      <p:pic>
        <p:nvPicPr>
          <p:cNvPr id="25603" name="Picture 3" descr="http://www.ssevera.ru/published/publicdata/SSEVMDB/attachments/SC/products_pictures/coffee_uzor-v2_1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48680"/>
            <a:ext cx="936104" cy="936104"/>
          </a:xfrm>
          <a:prstGeom prst="rect">
            <a:avLst/>
          </a:prstGeom>
          <a:noFill/>
        </p:spPr>
      </p:pic>
      <p:pic>
        <p:nvPicPr>
          <p:cNvPr id="25605" name="Picture 5" descr="https://chert-poberi.ru/wp-content/uploads/proga2018/images/201908/igor2-1108192051425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2048228" cy="1152128"/>
          </a:xfrm>
          <a:prstGeom prst="rect">
            <a:avLst/>
          </a:prstGeom>
          <a:noFill/>
        </p:spPr>
      </p:pic>
      <p:pic>
        <p:nvPicPr>
          <p:cNvPr id="25607" name="Picture 7" descr="https://thejigsawpuzzles.com/img-puzzle-6618223-1024/Corfe-Castle-Village-in-Dors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492896"/>
            <a:ext cx="2121434" cy="1437769"/>
          </a:xfrm>
          <a:prstGeom prst="rect">
            <a:avLst/>
          </a:prstGeom>
          <a:noFill/>
        </p:spPr>
      </p:pic>
      <p:pic>
        <p:nvPicPr>
          <p:cNvPr id="25611" name="Picture 11" descr="http://s2.fotokto.ru/photo/full/563/56343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97152"/>
            <a:ext cx="1824203" cy="1368152"/>
          </a:xfrm>
          <a:prstGeom prst="rect">
            <a:avLst/>
          </a:prstGeom>
          <a:noFill/>
        </p:spPr>
      </p:pic>
      <p:pic>
        <p:nvPicPr>
          <p:cNvPr id="25613" name="Picture 13" descr="https://popgun.ru/files/g/89/orig/176251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996952"/>
            <a:ext cx="1868140" cy="1455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0"/>
            <a:ext cx="8604448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30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romanUcPeriod"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Правописание Н и НН в суффиксах отыменных прилагательных </a:t>
            </a:r>
            <a:r>
              <a:rPr kumimoji="0" lang="ru-RU" b="1" u="sng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(образованных от имени существительного)</a:t>
            </a: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1)  НН пишется: в прилагательных, образованных от имен существительных и прилагательных с помощью суффиксов </a:t>
            </a: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-енн-, -онн-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1730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49263" algn="r"/>
                <a:tab pos="2970213" algn="ctr"/>
                <a:tab pos="5940425" algn="r"/>
              </a:tabLst>
            </a:pPr>
            <a:r>
              <a:rPr lang="ru-RU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		             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ОГН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ЕНН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ЫЙ </a:t>
            </a:r>
            <a:r>
              <a:rPr lang="ru-RU" sz="1400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(огонь)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ЛЕКЦИ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ЫЙ (лекция) </a:t>
            </a:r>
          </a:p>
          <a:p>
            <a:pPr lvl="0" indent="1730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49263" algn="r"/>
                <a:tab pos="2970213" algn="ctr"/>
                <a:tab pos="5940425" algn="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lvl="0" indent="1730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49263" algn="r"/>
                <a:tab pos="2970213" algn="ctr"/>
                <a:tab pos="5940425" algn="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132856"/>
            <a:ext cx="84969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2) </a:t>
            </a:r>
            <a:r>
              <a:rPr lang="ru-RU" sz="1400" smtClean="0">
                <a:solidFill>
                  <a:schemeClr val="tx2"/>
                </a:solidFill>
                <a:latin typeface="Comic Sans MS" pitchFamily="66" charset="0"/>
              </a:rPr>
              <a:t>Н пишется:Н пишется в прилагательных, образованных от существительных с помощью суффиксов </a:t>
            </a:r>
            <a:r>
              <a:rPr lang="ru-RU" b="1" i="1" smtClean="0">
                <a:solidFill>
                  <a:schemeClr val="accent2"/>
                </a:solidFill>
                <a:latin typeface="Comic Sans MS" pitchFamily="66" charset="0"/>
              </a:rPr>
              <a:t>-ин-, -ан-,-ян-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.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                        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мыш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ый, гус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ин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ый, вод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ян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ой</a:t>
            </a:r>
          </a:p>
          <a:p>
            <a:r>
              <a:rPr lang="ru-RU" i="1" smtClean="0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Искл. </a:t>
            </a:r>
            <a:r>
              <a:rPr lang="ru-RU" i="1" smtClean="0">
                <a:solidFill>
                  <a:schemeClr val="tx2"/>
                </a:solidFill>
                <a:latin typeface="Comic Sans MS" pitchFamily="66" charset="0"/>
                <a:cs typeface="Arial" pitchFamily="34" charset="0"/>
              </a:rPr>
              <a:t>олов</a:t>
            </a:r>
            <a:r>
              <a:rPr lang="ru-RU" sz="2000" b="1" i="1" smtClean="0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янн</a:t>
            </a:r>
            <a:r>
              <a:rPr lang="ru-RU" i="1" smtClean="0">
                <a:solidFill>
                  <a:schemeClr val="tx2"/>
                </a:solidFill>
                <a:latin typeface="Comic Sans MS" pitchFamily="66" charset="0"/>
                <a:cs typeface="Arial" pitchFamily="34" charset="0"/>
              </a:rPr>
              <a:t>ый, дерев</a:t>
            </a:r>
            <a:r>
              <a:rPr lang="ru-RU" b="1" i="1" smtClean="0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янн</a:t>
            </a:r>
            <a:r>
              <a:rPr lang="ru-RU" i="1" smtClean="0">
                <a:solidFill>
                  <a:schemeClr val="tx2"/>
                </a:solidFill>
                <a:latin typeface="Comic Sans MS" pitchFamily="66" charset="0"/>
                <a:cs typeface="Arial" pitchFamily="34" charset="0"/>
              </a:rPr>
              <a:t>ый, стекл</a:t>
            </a:r>
            <a:r>
              <a:rPr lang="ru-RU" b="1" i="1" smtClean="0">
                <a:solidFill>
                  <a:schemeClr val="accent2"/>
                </a:solidFill>
                <a:latin typeface="Comic Sans MS" pitchFamily="66" charset="0"/>
                <a:cs typeface="Arial" pitchFamily="34" charset="0"/>
              </a:rPr>
              <a:t>янн</a:t>
            </a:r>
            <a:r>
              <a:rPr lang="ru-RU" i="1" smtClean="0">
                <a:solidFill>
                  <a:schemeClr val="tx2"/>
                </a:solidFill>
                <a:latin typeface="Comic Sans MS" pitchFamily="66" charset="0"/>
                <a:cs typeface="Arial" pitchFamily="34" charset="0"/>
              </a:rPr>
              <a:t>ый</a:t>
            </a:r>
            <a:r>
              <a:rPr lang="ru-RU" i="1" smtClean="0"/>
              <a:t/>
            </a:r>
            <a:br>
              <a:rPr lang="ru-RU" i="1" smtClean="0"/>
            </a:b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50100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mtClean="0">
                <a:solidFill>
                  <a:schemeClr val="tx2"/>
                </a:solidFill>
                <a:latin typeface="Comic Sans MS" pitchFamily="66" charset="0"/>
              </a:rPr>
              <a:t>3) </a:t>
            </a:r>
            <a:r>
              <a:rPr lang="ru-RU" sz="1400" smtClean="0">
                <a:solidFill>
                  <a:schemeClr val="tx2"/>
                </a:solidFill>
                <a:latin typeface="Comic Sans MS" pitchFamily="66" charset="0"/>
              </a:rPr>
              <a:t>в прилагательных, образованных от существительных с основой</a:t>
            </a:r>
          </a:p>
          <a:p>
            <a:r>
              <a:rPr lang="ru-RU" sz="1400" smtClean="0">
                <a:solidFill>
                  <a:schemeClr val="tx2"/>
                </a:solidFill>
                <a:latin typeface="Comic Sans MS" pitchFamily="66" charset="0"/>
              </a:rPr>
              <a:t> на -н</a:t>
            </a:r>
            <a:br>
              <a:rPr lang="ru-RU" sz="140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длин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ый, 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туман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ый, 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чугун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</a:t>
            </a:r>
            <a:endParaRPr lang="ru-RU" sz="14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37321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4) –ованный ,- ёванный</a:t>
            </a:r>
          </a:p>
          <a:p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дисциплина - дисциплинир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ованн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</a:t>
            </a:r>
            <a:endParaRPr lang="ru-RU" smtClean="0">
              <a:solidFill>
                <a:schemeClr val="tx2"/>
              </a:solidFill>
            </a:endParaRPr>
          </a:p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365104"/>
            <a:ext cx="76328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!!!</a:t>
            </a:r>
            <a:r>
              <a:rPr lang="ru-RU" sz="1600" b="1" smtClean="0">
                <a:solidFill>
                  <a:schemeClr val="tx2"/>
                </a:solidFill>
                <a:latin typeface="Comic Sans MS" pitchFamily="66" charset="0"/>
              </a:rPr>
              <a:t> юный, синий, зеленый,</a:t>
            </a:r>
          </a:p>
          <a:p>
            <a:r>
              <a:rPr lang="ru-RU" sz="1600" b="1" smtClean="0">
                <a:solidFill>
                  <a:schemeClr val="tx2"/>
                </a:solidFill>
                <a:latin typeface="Comic Sans MS" pitchFamily="66" charset="0"/>
              </a:rPr>
              <a:t> синий, багряный, свиной, фазаний, павлиний, рдяной,</a:t>
            </a:r>
          </a:p>
          <a:p>
            <a:r>
              <a:rPr lang="ru-RU" sz="1600" b="1" smtClean="0">
                <a:solidFill>
                  <a:schemeClr val="tx2"/>
                </a:solidFill>
                <a:latin typeface="Comic Sans MS" pitchFamily="66" charset="0"/>
              </a:rPr>
              <a:t> пьяный, пряный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2/1613642075_15-p-fon-dlya-prezentatsii-poeziya-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5796543" y="-4323098"/>
            <a:ext cx="2951719" cy="79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Избалованный женским вниманием принц желает познакомиться с организованной, воспитанной, одаренной во всех отношениях девушкой, желательно писаной красавицей.</a:t>
            </a:r>
            <a:endParaRPr kumimoji="0" lang="ru-RU" sz="105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1730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970213" algn="ctr"/>
                <a:tab pos="5940425" algn="r"/>
              </a:tabLst>
            </a:pPr>
            <a:r>
              <a:rPr kumimoji="0" lang="ru-RU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Ветреным  неискренним бесприданницам, не приспособленным к ведению домашнего хозяйства принцессам и заморенным жизнью Золушкам просьба не беспокоиться.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0648"/>
            <a:ext cx="842493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II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. Слова - омонимы</a:t>
            </a:r>
          </a:p>
          <a:p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Различаются по значению: </a:t>
            </a:r>
          </a:p>
          <a:p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  ветр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ый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(с ветром) день, человек  </a:t>
            </a:r>
          </a:p>
          <a:p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-  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ветр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ян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ой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(приводимый в движение ветром) двигатель; 							</a:t>
            </a:r>
          </a:p>
          <a:p>
            <a:pPr algn="ctr"/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!!! ВЕТР</a:t>
            </a:r>
            <a:r>
              <a:rPr lang="ru-RU" sz="2000" b="1" smtClean="0">
                <a:solidFill>
                  <a:schemeClr val="accent2"/>
                </a:solidFill>
                <a:latin typeface="Comic Sans MS" pitchFamily="66" charset="0"/>
              </a:rPr>
              <a:t>ЯН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АЯ ОСПА 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(ветрянка)</a:t>
            </a:r>
          </a:p>
          <a:p>
            <a:endParaRPr lang="ru-RU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масл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ый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(пропитанный маслом) каша, блинчик – 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	</a:t>
            </a:r>
          </a:p>
          <a:p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 масл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ян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ый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(из масла, на масле) 						       насос, лампа, краска. </a:t>
            </a:r>
          </a:p>
          <a:p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В этих словах с приставкой пишется НН: 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без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ветр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ый, 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за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масл</a:t>
            </a:r>
            <a:r>
              <a:rPr lang="ru-RU" smtClean="0">
                <a:solidFill>
                  <a:schemeClr val="accent2"/>
                </a:solidFill>
                <a:latin typeface="Comic Sans MS" pitchFamily="66" charset="0"/>
              </a:rPr>
              <a:t>енн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ый.</a:t>
            </a:r>
          </a:p>
          <a:p>
            <a:endParaRPr lang="ru-RU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933056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!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 В кратких прилагательных пишется столько же Н, сколько и в полных: </a:t>
            </a:r>
          </a:p>
          <a:p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зелён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ые деревья – деревья 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зелен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ы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,</a:t>
            </a:r>
          </a:p>
          <a:p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 торжественная 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речь – речь 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торжеств</a:t>
            </a:r>
            <a:r>
              <a:rPr lang="ru-RU" b="1" smtClean="0">
                <a:solidFill>
                  <a:schemeClr val="accent2"/>
                </a:solidFill>
                <a:latin typeface="Comic Sans MS" pitchFamily="66" charset="0"/>
              </a:rPr>
              <a:t>енн</a:t>
            </a:r>
            <a:r>
              <a:rPr lang="ru-RU" b="1" smtClean="0">
                <a:solidFill>
                  <a:schemeClr val="tx2"/>
                </a:solidFill>
                <a:latin typeface="Comic Sans MS" pitchFamily="66" charset="0"/>
              </a:rPr>
              <a:t>а</a:t>
            </a: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. </a:t>
            </a: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1563</Words>
  <Application>Microsoft Office PowerPoint</Application>
  <PresentationFormat>Экран (4:3)</PresentationFormat>
  <Paragraphs>209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mmkab</cp:lastModifiedBy>
  <cp:revision>38</cp:revision>
  <dcterms:created xsi:type="dcterms:W3CDTF">2022-03-15T16:58:18Z</dcterms:created>
  <dcterms:modified xsi:type="dcterms:W3CDTF">2024-01-16T11:01:52Z</dcterms:modified>
</cp:coreProperties>
</file>