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4"/>
  </p:notesMasterIdLst>
  <p:sldIdLst>
    <p:sldId id="258" r:id="rId2"/>
    <p:sldId id="317" r:id="rId3"/>
    <p:sldId id="319" r:id="rId4"/>
    <p:sldId id="320" r:id="rId5"/>
    <p:sldId id="321" r:id="rId6"/>
    <p:sldId id="314" r:id="rId7"/>
    <p:sldId id="262" r:id="rId8"/>
    <p:sldId id="316" r:id="rId9"/>
    <p:sldId id="266" r:id="rId10"/>
    <p:sldId id="279" r:id="rId11"/>
    <p:sldId id="280" r:id="rId12"/>
    <p:sldId id="281" r:id="rId13"/>
    <p:sldId id="282" r:id="rId14"/>
    <p:sldId id="283" r:id="rId15"/>
    <p:sldId id="322" r:id="rId16"/>
    <p:sldId id="323" r:id="rId17"/>
    <p:sldId id="324" r:id="rId18"/>
    <p:sldId id="286" r:id="rId19"/>
    <p:sldId id="26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6" r:id="rId34"/>
    <p:sldId id="307" r:id="rId35"/>
    <p:sldId id="326" r:id="rId36"/>
    <p:sldId id="304" r:id="rId37"/>
    <p:sldId id="328" r:id="rId38"/>
    <p:sldId id="309" r:id="rId39"/>
    <p:sldId id="261" r:id="rId40"/>
    <p:sldId id="329" r:id="rId41"/>
    <p:sldId id="312" r:id="rId42"/>
    <p:sldId id="313" r:id="rId43"/>
  </p:sldIdLst>
  <p:sldSz cx="12192000" cy="6858000"/>
  <p:notesSz cx="6858000" cy="9144000"/>
  <p:embeddedFontLst>
    <p:embeddedFont>
      <p:font typeface="Arial Cyr" panose="020B0604020202020204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Impact" panose="020B0806030902050204" pitchFamily="34" charset="0"/>
      <p:regular r:id="rId55"/>
    </p:embeddedFont>
    <p:embeddedFont>
      <p:font typeface="Montserrat" panose="00000500000000000000" pitchFamily="2" charset="-52"/>
      <p:regular r:id="rId56"/>
      <p:bold r:id="rId57"/>
      <p:italic r:id="rId58"/>
      <p:boldItalic r:id="rId59"/>
    </p:embeddedFont>
    <p:embeddedFont>
      <p:font typeface="Montserrat SemiBold" panose="00000700000000000000" pitchFamily="2" charset="-52"/>
      <p:bold r:id="rId60"/>
      <p:boldItalic r:id="rId6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1" userDrawn="1">
          <p15:clr>
            <a:srgbClr val="A4A3A4"/>
          </p15:clr>
        </p15:guide>
        <p15:guide id="2" pos="7038" userDrawn="1">
          <p15:clr>
            <a:srgbClr val="A4A3A4"/>
          </p15:clr>
        </p15:guide>
        <p15:guide id="3" pos="710" userDrawn="1">
          <p15:clr>
            <a:srgbClr val="A4A3A4"/>
          </p15:clr>
        </p15:guide>
        <p15:guide id="4" pos="44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B52"/>
    <a:srgbClr val="93278F"/>
    <a:srgbClr val="2168EE"/>
    <a:srgbClr val="E6E6E6"/>
    <a:srgbClr val="4681F0"/>
    <a:srgbClr val="407DEF"/>
    <a:srgbClr val="5AC6E8"/>
    <a:srgbClr val="71CDF0"/>
    <a:srgbClr val="8AC640"/>
    <a:srgbClr val="212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360" y="114"/>
      </p:cViewPr>
      <p:guideLst>
        <p:guide orient="horz" pos="1091"/>
        <p:guide pos="7038"/>
        <p:guide pos="710"/>
        <p:guide pos="44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5987841945288848E-2"/>
          <c:y val="3.3457249070631988E-2"/>
          <c:w val="0.80243161094224857"/>
          <c:h val="0.706319702602230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3417949621969082E-3"/>
                  <c:y val="9.8333944816037799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4BB-4160-8B04-6FECD850A5D6}"/>
                </c:ext>
              </c:extLst>
            </c:dLbl>
            <c:numFmt formatCode="0.00" sourceLinked="0"/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2021-2022</c:v>
                </c:pt>
                <c:pt idx="1">
                  <c:v>2022-2023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 formatCode="0.0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BB-4160-8B04-6FECD850A5D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выше среднего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7286221883426749E-2"/>
                  <c:y val="-6.930692483442002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2,275%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4BB-4160-8B04-6FECD850A5D6}"/>
                </c:ext>
              </c:extLst>
            </c:dLbl>
            <c:dLbl>
              <c:idx val="1"/>
              <c:layout>
                <c:manualLayout>
                  <c:x val="-5.1407529282720263E-3"/>
                  <c:y val="-3.330943847072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3,80%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4BB-4160-8B04-6FECD850A5D6}"/>
                </c:ext>
              </c:extLst>
            </c:dLbl>
            <c:dLbl>
              <c:idx val="2"/>
              <c:layout>
                <c:manualLayout>
                  <c:xMode val="edge"/>
                  <c:yMode val="edge"/>
                  <c:x val="0.6063829787234043"/>
                  <c:y val="9.2936802973977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BB-4160-8B04-6FECD850A5D6}"/>
                </c:ext>
              </c:extLst>
            </c:dLbl>
            <c:numFmt formatCode="0.00" sourceLinked="0"/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2021-2022</c:v>
                </c:pt>
                <c:pt idx="1">
                  <c:v>2022-2023</c:v>
                </c:pt>
              </c:strCache>
            </c:strRef>
          </c:cat>
          <c:val>
            <c:numRef>
              <c:f>Sheet1!$B$3:$C$3</c:f>
              <c:numCache>
                <c:formatCode>0.00%</c:formatCode>
                <c:ptCount val="2"/>
                <c:pt idx="0">
                  <c:v>2.2750000000000003E-2</c:v>
                </c:pt>
                <c:pt idx="1">
                  <c:v>3.8000000000000006E-2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BB-4160-8B04-6FECD850A5D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4BB-4160-8B04-6FECD850A5D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04BB-4160-8B04-6FECD850A5D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Sheet1!$B$1:$C$1</c:f>
              <c:strCache>
                <c:ptCount val="2"/>
                <c:pt idx="0">
                  <c:v>2021-2022</c:v>
                </c:pt>
                <c:pt idx="1">
                  <c:v>2022-2023</c:v>
                </c:pt>
              </c:strCache>
            </c:strRef>
          </c:cat>
          <c:val>
            <c:numRef>
              <c:f>Sheet1!$B$4:$C$4</c:f>
              <c:numCache>
                <c:formatCode>0.00%</c:formatCode>
                <c:ptCount val="2"/>
                <c:pt idx="0">
                  <c:v>0.50624999999999998</c:v>
                </c:pt>
                <c:pt idx="1">
                  <c:v>0.62800000000000011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4BB-4160-8B04-6FECD850A5D6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ниже среднего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474139668251099E-2"/>
                  <c:y val="7.29410661073875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FC-4305-978E-22490DBFB3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Sheet1!$B$1:$C$1</c:f>
              <c:strCache>
                <c:ptCount val="2"/>
                <c:pt idx="0">
                  <c:v>2021-2022</c:v>
                </c:pt>
                <c:pt idx="1">
                  <c:v>2022-2023</c:v>
                </c:pt>
              </c:strCache>
            </c:strRef>
          </c:cat>
          <c:val>
            <c:numRef>
              <c:f>Sheet1!$B$5:$C$5</c:f>
              <c:numCache>
                <c:formatCode>0.00%</c:formatCode>
                <c:ptCount val="2"/>
                <c:pt idx="0">
                  <c:v>0.3337500000000001</c:v>
                </c:pt>
                <c:pt idx="1">
                  <c:v>0.2960000000000001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4BB-4160-8B04-6FECD850A5D6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Sheet1!$B$1:$C$1</c:f>
              <c:strCache>
                <c:ptCount val="2"/>
                <c:pt idx="0">
                  <c:v>2021-2022</c:v>
                </c:pt>
                <c:pt idx="1">
                  <c:v>2022-2023</c:v>
                </c:pt>
              </c:strCache>
            </c:strRef>
          </c:cat>
          <c:val>
            <c:numRef>
              <c:f>Sheet1!$B$6:$C$6</c:f>
              <c:numCache>
                <c:formatCode>0.00%</c:formatCode>
                <c:ptCount val="2"/>
                <c:pt idx="0">
                  <c:v>0.13725000000000001</c:v>
                </c:pt>
                <c:pt idx="1">
                  <c:v>3.8000000000000006E-2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4BB-4160-8B04-6FECD850A5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1854120"/>
        <c:axId val="691850200"/>
      </c:barChart>
      <c:catAx>
        <c:axId val="691854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691850200"/>
        <c:crosses val="autoZero"/>
        <c:auto val="1"/>
        <c:lblAlgn val="ctr"/>
        <c:lblOffset val="100"/>
        <c:noMultiLvlLbl val="0"/>
      </c:catAx>
      <c:valAx>
        <c:axId val="69185020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691854120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10638297872340426"/>
          <c:y val="0.83292322252188067"/>
          <c:w val="0.78989629631892277"/>
          <c:h val="0.13894967596549254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8E9E4-4CD1-4E24-B9DD-CACD417E70E9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D1906-9348-4C1E-B08A-6C7DBEDADB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02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58C97-8F9F-CB55-74A1-F2A0BB34E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4B0264-86B8-15FA-AEFA-40C47E2D8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693D82-B6E0-F547-179C-A49B6EE4C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70CD7B-238A-2706-8557-91115704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7861BB-DE97-9B47-90F9-EC1F43650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08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FCB77-3554-658A-937C-7C614F9BF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D0F6F3-798A-C22B-6933-F8423ACA9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D839A0-A89E-3558-EFF2-11BF74E0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D9EC1-540A-5B75-F961-D6C72EE60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62A4-8E1E-530D-4A1A-9388D95F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7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9374FA-94FA-584C-F630-891923161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7C1546-A2C8-5F2D-23B6-93489D39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E2B35C-0D2A-5D28-FC17-B61B9597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F7CFAA-54B7-CFB0-A48E-84386992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57F45-08A3-924F-2FA1-23B2B973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72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1DBB2-8433-56F8-833A-3947E7F4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4952B-C90A-D2FA-3EFA-22BA8146A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0B700A-51E2-6732-2292-2B3030BB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82AB4B-672A-6FAB-A1EA-1EADA5571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1FBDD-7303-0E18-49B9-E1AFF93B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39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C8973-74AF-DBAB-5C0D-F71FBB3D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3CBFAE-ACA2-C446-A631-D12E74D63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2C40E6-AAB8-03BB-B840-20D2B3BD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CAA936-8615-CA79-720F-07B32E22B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0FFFEF-A752-08A6-72FC-0CBDCD56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150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6A109-713A-B9E5-CFB1-1E540B4B5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9B4EB0-A3AE-1366-6DD2-FA79267C9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BBEC16-F291-22F5-950C-ECCBD7F83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B33832-F18B-F365-119A-2D568AA0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54ED5-4336-432F-FFE7-56C62672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80CF1D-1828-A5FF-7730-F3720217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60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F1770-03E8-7CBB-1E72-B057185E3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805EEE-BEA5-2E50-C258-6F9B4C506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A5FDE1-95EA-F54F-1718-C81249D23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B73BF2-FB83-C8B7-8929-2C0C7C255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19FBB0-37CD-98CC-6C37-EC60F15CE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5B909E9-A0E4-5DAF-74B7-B74D27B9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1ACFDB-D816-8A09-46EB-380C90FD7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E84E78-ACE2-4CD4-F34D-21712686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43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D2696-BB7B-30BB-3EA6-D99C9CC6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BDCD17-0408-5825-CD2B-C8808B9E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696679-6927-E32F-5EF6-CE196200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8A2B2A-2459-05B2-AE25-D216E437B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15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974B8A-9D70-1A9F-9964-25148DB6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9F8593-EED4-0872-1FFD-92E1DC42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6B2B6E-DAE2-3335-7AEC-A3874763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28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5384D-B4E5-90A9-19E4-C82B53C9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EE4171-A627-A3A9-B4B1-9FD62D3A3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B332FD-ADBE-7CE6-E675-71C1A47BD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D9C598-CD77-2FB6-9DAD-E94D1E5E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B852F6-4B78-6781-6171-69583513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DDFC9B-1809-AFD6-6000-37B44C083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46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3E687-749F-AF16-DA7B-FD4F5CF5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9EA15F2-9249-8564-72F8-C883214CD2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DE05FE-403D-3575-5D9B-37136FAF1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37C46B-1296-B831-385D-23CE6042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B3515B-F8C6-9DED-BB3D-5A40A94A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E55A3-9218-F705-9B9B-8F92284D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09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C08F3-6025-C1EB-9086-6FCB3CF7F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6637C-B94A-1A87-B2C2-DBB83B30C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EA888E-0B92-61BD-91A2-52C1C2F8C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7188-0867-4909-8817-DBF49B97241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C8083A-DAAC-B5AA-3626-A2D985AC7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A38A9-46BD-F29F-FAEC-47BF17D3E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64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texterra.ru/blog/google-tablitsy-bolshoy-gayd-dlya-novichkov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sk.yandex.ru/i/oPp5MvEGkZXG6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human.snauka.ru/2015/01/9189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135188" y="-4148955"/>
            <a:ext cx="3921623" cy="1219200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5293284" y="3121133"/>
            <a:ext cx="1572358" cy="1572358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1315997" y="361498"/>
            <a:ext cx="104689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Разработка и апробация организационных механизмов наставничества через систему профессионального волонтерства в форме «студент-студент»</a:t>
            </a:r>
          </a:p>
        </p:txBody>
      </p:sp>
      <p:sp>
        <p:nvSpPr>
          <p:cNvPr id="1239" name="TextBox 1238">
            <a:extLst>
              <a:ext uri="{FF2B5EF4-FFF2-40B4-BE49-F238E27FC236}">
                <a16:creationId xmlns:a16="http://schemas.microsoft.com/office/drawing/2014/main" id="{3497B0EF-EAE3-2C9A-2F46-570CAC82FDEA}"/>
              </a:ext>
            </a:extLst>
          </p:cNvPr>
          <p:cNvSpPr txBox="1"/>
          <p:nvPr/>
        </p:nvSpPr>
        <p:spPr>
          <a:xfrm>
            <a:off x="1141746" y="5881427"/>
            <a:ext cx="1083965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Докладчик: Баринова Ю.Ю.</a:t>
            </a:r>
          </a:p>
          <a:p>
            <a:pPr algn="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 заместитель директора по УМ и ИД ГБПОУ «СМГК»</a:t>
            </a:r>
          </a:p>
          <a:p>
            <a:pPr algn="r">
              <a:lnSpc>
                <a:spcPct val="90000"/>
              </a:lnSpc>
            </a:pP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44" name="Google Shape;13573;p70"/>
          <p:cNvSpPr/>
          <p:nvPr/>
        </p:nvSpPr>
        <p:spPr>
          <a:xfrm>
            <a:off x="1755319" y="3486182"/>
            <a:ext cx="863216" cy="84226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21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3573;p70"/>
          <p:cNvSpPr/>
          <p:nvPr/>
        </p:nvSpPr>
        <p:spPr>
          <a:xfrm>
            <a:off x="5642412" y="3486182"/>
            <a:ext cx="863216" cy="84226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21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3573;p70"/>
          <p:cNvSpPr/>
          <p:nvPr/>
        </p:nvSpPr>
        <p:spPr>
          <a:xfrm>
            <a:off x="9546353" y="3486182"/>
            <a:ext cx="863216" cy="84226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21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72BD592-ECE1-40BF-9C3B-FBAAA7AC66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26645" y="3120741"/>
            <a:ext cx="2451515" cy="144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56885" y="3214652"/>
            <a:ext cx="3024517" cy="1257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8E8BE8-7D75-5B0D-6A11-B073EA9DF447}"/>
              </a:ext>
            </a:extLst>
          </p:cNvPr>
          <p:cNvSpPr txBox="1"/>
          <p:nvPr/>
        </p:nvSpPr>
        <p:spPr>
          <a:xfrm>
            <a:off x="2274856" y="4780889"/>
            <a:ext cx="74137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Отчет о работе  РИП 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(сентябрь 2021 г. – декабрь 2023 г.) </a:t>
            </a:r>
          </a:p>
        </p:txBody>
      </p:sp>
    </p:spTree>
    <p:extLst>
      <p:ext uri="{BB962C8B-B14F-4D97-AF65-F5344CB8AC3E}">
        <p14:creationId xmlns:p14="http://schemas.microsoft.com/office/powerpoint/2010/main" val="2138010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>
            <a:off x="1" y="0"/>
            <a:ext cx="2438400" cy="6858000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>
            <a:off x="1650008" y="204149"/>
            <a:ext cx="1572358" cy="1572358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3494928" y="417060"/>
            <a:ext cx="91719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dirty="0">
                <a:latin typeface="Montserrat SemiBold" panose="00000700000000000000" pitchFamily="2" charset="-52"/>
              </a:rPr>
              <a:t>Задачи проекта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0147782">
            <a:off x="-1446731" y="4386140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2" name="Группа 81"/>
          <p:cNvGrpSpPr/>
          <p:nvPr/>
        </p:nvGrpSpPr>
        <p:grpSpPr>
          <a:xfrm>
            <a:off x="10504434" y="695058"/>
            <a:ext cx="1441817" cy="479132"/>
            <a:chOff x="618275" y="5784697"/>
            <a:chExt cx="1441817" cy="479132"/>
          </a:xfrm>
        </p:grpSpPr>
        <p:sp>
          <p:nvSpPr>
            <p:cNvPr id="83" name="Овал 82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0" name="Google Shape;13573;p70"/>
          <p:cNvSpPr/>
          <p:nvPr/>
        </p:nvSpPr>
        <p:spPr>
          <a:xfrm>
            <a:off x="2004579" y="569198"/>
            <a:ext cx="863216" cy="84226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21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707B753-D759-AECB-985E-0F4AAD4AA760}"/>
              </a:ext>
            </a:extLst>
          </p:cNvPr>
          <p:cNvCxnSpPr>
            <a:cxnSpLocks/>
          </p:cNvCxnSpPr>
          <p:nvPr/>
        </p:nvCxnSpPr>
        <p:spPr>
          <a:xfrm rot="10800000" flipH="1">
            <a:off x="2492228" y="2744748"/>
            <a:ext cx="1460276" cy="0"/>
          </a:xfrm>
          <a:prstGeom prst="line">
            <a:avLst/>
          </a:prstGeom>
          <a:ln w="38100" cap="rnd">
            <a:solidFill>
              <a:srgbClr val="2168EE"/>
            </a:solidFill>
            <a:prstDash val="sysDot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2811490" y="2328658"/>
            <a:ext cx="824802" cy="824802"/>
          </a:xfrm>
          <a:prstGeom prst="ellipse">
            <a:avLst/>
          </a:prstGeom>
          <a:solidFill>
            <a:schemeClr val="bg1"/>
          </a:solidFill>
          <a:ln w="1905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2702D-E4BF-D83A-8BE5-6549D6D7F961}"/>
              </a:ext>
            </a:extLst>
          </p:cNvPr>
          <p:cNvSpPr txBox="1"/>
          <p:nvPr/>
        </p:nvSpPr>
        <p:spPr>
          <a:xfrm>
            <a:off x="2592991" y="2430713"/>
            <a:ext cx="125875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400" dirty="0">
                <a:solidFill>
                  <a:srgbClr val="2168EE"/>
                </a:solidFill>
                <a:latin typeface="Montserrat SemiBold" panose="00000700000000000000" pitchFamily="2" charset="-52"/>
              </a:rPr>
              <a:t>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46477" y="2297264"/>
            <a:ext cx="8120360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Montserrat" panose="00000500000000000000" pitchFamily="2" charset="-52"/>
              </a:rPr>
              <a:t>Разработать, апробировать механизм планирования наставнической деятельности по формированию ценностей здорового образа жизни обучающихся профессиональных образовательных организаций </a:t>
            </a:r>
            <a:r>
              <a:rPr lang="ru-RU" sz="2800" dirty="0" err="1">
                <a:latin typeface="Montserrat" panose="00000500000000000000" pitchFamily="2" charset="-52"/>
              </a:rPr>
              <a:t>г.о</a:t>
            </a:r>
            <a:r>
              <a:rPr lang="ru-RU" sz="2800" dirty="0">
                <a:latin typeface="Montserrat" panose="00000500000000000000" pitchFamily="2" charset="-52"/>
              </a:rPr>
              <a:t>. Сызрань, </a:t>
            </a:r>
            <a:r>
              <a:rPr lang="ru-RU" sz="2800" dirty="0" err="1">
                <a:latin typeface="Montserrat" panose="00000500000000000000" pitchFamily="2" charset="-52"/>
              </a:rPr>
              <a:t>г.о</a:t>
            </a:r>
            <a:r>
              <a:rPr lang="ru-RU" sz="2800" dirty="0">
                <a:latin typeface="Montserrat" panose="00000500000000000000" pitchFamily="2" charset="-52"/>
              </a:rPr>
              <a:t>. Октябрьск.</a:t>
            </a:r>
          </a:p>
        </p:txBody>
      </p:sp>
    </p:spTree>
    <p:extLst>
      <p:ext uri="{BB962C8B-B14F-4D97-AF65-F5344CB8AC3E}">
        <p14:creationId xmlns:p14="http://schemas.microsoft.com/office/powerpoint/2010/main" val="861183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>
            <a:off x="1" y="0"/>
            <a:ext cx="2438400" cy="6858000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>
            <a:off x="1650008" y="204149"/>
            <a:ext cx="1572358" cy="1572358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3494928" y="417060"/>
            <a:ext cx="91719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dirty="0">
                <a:latin typeface="Montserrat SemiBold" panose="00000700000000000000" pitchFamily="2" charset="-52"/>
              </a:rPr>
              <a:t>Задачи проекта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0147782">
            <a:off x="-1446731" y="4386140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2" name="Группа 81"/>
          <p:cNvGrpSpPr/>
          <p:nvPr/>
        </p:nvGrpSpPr>
        <p:grpSpPr>
          <a:xfrm>
            <a:off x="10504434" y="695058"/>
            <a:ext cx="1441817" cy="479132"/>
            <a:chOff x="618275" y="5784697"/>
            <a:chExt cx="1441817" cy="479132"/>
          </a:xfrm>
        </p:grpSpPr>
        <p:sp>
          <p:nvSpPr>
            <p:cNvPr id="83" name="Овал 82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0" name="Google Shape;13573;p70"/>
          <p:cNvSpPr/>
          <p:nvPr/>
        </p:nvSpPr>
        <p:spPr>
          <a:xfrm>
            <a:off x="2004579" y="569198"/>
            <a:ext cx="863216" cy="84226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21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707B753-D759-AECB-985E-0F4AAD4AA760}"/>
              </a:ext>
            </a:extLst>
          </p:cNvPr>
          <p:cNvCxnSpPr>
            <a:cxnSpLocks/>
          </p:cNvCxnSpPr>
          <p:nvPr/>
        </p:nvCxnSpPr>
        <p:spPr>
          <a:xfrm rot="10800000" flipH="1">
            <a:off x="2492228" y="2744748"/>
            <a:ext cx="1460276" cy="0"/>
          </a:xfrm>
          <a:prstGeom prst="line">
            <a:avLst/>
          </a:prstGeom>
          <a:ln w="38100" cap="rnd">
            <a:solidFill>
              <a:srgbClr val="2168EE"/>
            </a:solidFill>
            <a:prstDash val="sysDot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2811490" y="2328658"/>
            <a:ext cx="824802" cy="824802"/>
          </a:xfrm>
          <a:prstGeom prst="ellipse">
            <a:avLst/>
          </a:prstGeom>
          <a:solidFill>
            <a:schemeClr val="bg1"/>
          </a:solidFill>
          <a:ln w="1905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2702D-E4BF-D83A-8BE5-6549D6D7F961}"/>
              </a:ext>
            </a:extLst>
          </p:cNvPr>
          <p:cNvSpPr txBox="1"/>
          <p:nvPr/>
        </p:nvSpPr>
        <p:spPr>
          <a:xfrm>
            <a:off x="2592991" y="2430713"/>
            <a:ext cx="125875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400" dirty="0">
                <a:solidFill>
                  <a:srgbClr val="2168EE"/>
                </a:solidFill>
                <a:latin typeface="Montserrat SemiBold" panose="00000700000000000000" pitchFamily="2" charset="-52"/>
              </a:rPr>
              <a:t>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69169" y="2090172"/>
            <a:ext cx="75982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Montserrat" panose="00000500000000000000" pitchFamily="2" charset="-52"/>
              </a:rPr>
              <a:t>Апробировать периодические диагностические исследования по оценке уровня здоровья  с помощи методики академика Г.Л. Апанасенко  и анкетирования по определению факторов здоровья у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1056968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>
            <a:off x="1" y="0"/>
            <a:ext cx="2438400" cy="6858000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>
            <a:off x="1650008" y="204149"/>
            <a:ext cx="1572358" cy="1572358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0147782">
            <a:off x="-1446731" y="4386140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2" name="Группа 81"/>
          <p:cNvGrpSpPr/>
          <p:nvPr/>
        </p:nvGrpSpPr>
        <p:grpSpPr>
          <a:xfrm>
            <a:off x="10504434" y="695058"/>
            <a:ext cx="1441817" cy="479132"/>
            <a:chOff x="618275" y="5784697"/>
            <a:chExt cx="1441817" cy="479132"/>
          </a:xfrm>
        </p:grpSpPr>
        <p:sp>
          <p:nvSpPr>
            <p:cNvPr id="83" name="Овал 82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0" name="Google Shape;13573;p70"/>
          <p:cNvSpPr/>
          <p:nvPr/>
        </p:nvSpPr>
        <p:spPr>
          <a:xfrm>
            <a:off x="2004579" y="569198"/>
            <a:ext cx="863216" cy="84226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21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707B753-D759-AECB-985E-0F4AAD4AA760}"/>
              </a:ext>
            </a:extLst>
          </p:cNvPr>
          <p:cNvCxnSpPr>
            <a:cxnSpLocks/>
          </p:cNvCxnSpPr>
          <p:nvPr/>
        </p:nvCxnSpPr>
        <p:spPr>
          <a:xfrm rot="10800000" flipH="1">
            <a:off x="2492228" y="2744748"/>
            <a:ext cx="1460276" cy="0"/>
          </a:xfrm>
          <a:prstGeom prst="line">
            <a:avLst/>
          </a:prstGeom>
          <a:ln w="38100" cap="rnd">
            <a:solidFill>
              <a:srgbClr val="2168EE"/>
            </a:solidFill>
            <a:prstDash val="sysDot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2811490" y="2328658"/>
            <a:ext cx="824802" cy="824802"/>
          </a:xfrm>
          <a:prstGeom prst="ellipse">
            <a:avLst/>
          </a:prstGeom>
          <a:solidFill>
            <a:schemeClr val="bg1"/>
          </a:solidFill>
          <a:ln w="1905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2702D-E4BF-D83A-8BE5-6549D6D7F961}"/>
              </a:ext>
            </a:extLst>
          </p:cNvPr>
          <p:cNvSpPr txBox="1"/>
          <p:nvPr/>
        </p:nvSpPr>
        <p:spPr>
          <a:xfrm>
            <a:off x="2592991" y="2430713"/>
            <a:ext cx="125875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400" dirty="0">
                <a:solidFill>
                  <a:srgbClr val="2168EE"/>
                </a:solidFill>
                <a:latin typeface="Montserrat SemiBold" panose="00000700000000000000" pitchFamily="2" charset="-52"/>
              </a:rPr>
              <a:t>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69169" y="2090172"/>
            <a:ext cx="80228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Разработать, апробировать комплексную программу информационно-обучающих мероприятий «Школа здоровья» с учетом результатов диагностических исследований с закреплением наставников из числа студентов-медиков.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3576937" y="773350"/>
            <a:ext cx="91719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dirty="0">
                <a:latin typeface="Montserrat SemiBold" panose="00000700000000000000" pitchFamily="2" charset="-52"/>
              </a:rPr>
              <a:t>Задачи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205497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>
            <a:off x="1" y="0"/>
            <a:ext cx="2438400" cy="6858000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>
            <a:off x="1650008" y="204149"/>
            <a:ext cx="1572358" cy="1572358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3494928" y="417060"/>
            <a:ext cx="91719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dirty="0">
                <a:latin typeface="Montserrat SemiBold" panose="00000700000000000000" pitchFamily="2" charset="-52"/>
              </a:rPr>
              <a:t>Задачи проекта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0147782">
            <a:off x="-1446731" y="4386140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2" name="Группа 81"/>
          <p:cNvGrpSpPr/>
          <p:nvPr/>
        </p:nvGrpSpPr>
        <p:grpSpPr>
          <a:xfrm>
            <a:off x="10504434" y="695058"/>
            <a:ext cx="1441817" cy="479132"/>
            <a:chOff x="618275" y="5784697"/>
            <a:chExt cx="1441817" cy="479132"/>
          </a:xfrm>
        </p:grpSpPr>
        <p:sp>
          <p:nvSpPr>
            <p:cNvPr id="83" name="Овал 82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0" name="Google Shape;13573;p70"/>
          <p:cNvSpPr/>
          <p:nvPr/>
        </p:nvSpPr>
        <p:spPr>
          <a:xfrm>
            <a:off x="2004579" y="569198"/>
            <a:ext cx="863216" cy="84226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21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707B753-D759-AECB-985E-0F4AAD4AA760}"/>
              </a:ext>
            </a:extLst>
          </p:cNvPr>
          <p:cNvCxnSpPr>
            <a:cxnSpLocks/>
          </p:cNvCxnSpPr>
          <p:nvPr/>
        </p:nvCxnSpPr>
        <p:spPr>
          <a:xfrm rot="10800000" flipH="1">
            <a:off x="2492228" y="2382798"/>
            <a:ext cx="1460276" cy="0"/>
          </a:xfrm>
          <a:prstGeom prst="line">
            <a:avLst/>
          </a:prstGeom>
          <a:ln w="38100" cap="rnd">
            <a:solidFill>
              <a:srgbClr val="2168EE"/>
            </a:solidFill>
            <a:prstDash val="sysDot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2811490" y="1966708"/>
            <a:ext cx="824802" cy="824802"/>
          </a:xfrm>
          <a:prstGeom prst="ellipse">
            <a:avLst/>
          </a:prstGeom>
          <a:solidFill>
            <a:schemeClr val="bg1"/>
          </a:solidFill>
          <a:ln w="1905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2702D-E4BF-D83A-8BE5-6549D6D7F961}"/>
              </a:ext>
            </a:extLst>
          </p:cNvPr>
          <p:cNvSpPr txBox="1"/>
          <p:nvPr/>
        </p:nvSpPr>
        <p:spPr>
          <a:xfrm>
            <a:off x="2592991" y="2068763"/>
            <a:ext cx="125875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400" dirty="0">
                <a:solidFill>
                  <a:srgbClr val="2168EE"/>
                </a:solidFill>
                <a:latin typeface="Montserrat SemiBold" panose="00000700000000000000" pitchFamily="2" charset="-52"/>
              </a:rPr>
              <a:t>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69169" y="1728222"/>
            <a:ext cx="75982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tabLst>
                <a:tab pos="270510" algn="l"/>
              </a:tabLst>
            </a:pPr>
            <a:r>
              <a:rPr lang="ru-RU" sz="2400" dirty="0">
                <a:latin typeface="Montserrat" panose="00000500000000000000" pitchFamily="2" charset="-52"/>
              </a:rPr>
              <a:t>Проанализировать по итогам апробации результативность формирования готовности к здоровому образу жизни у обучающихся с использованием </a:t>
            </a:r>
            <a:r>
              <a:rPr lang="ru-RU" sz="2400" dirty="0" err="1">
                <a:latin typeface="Montserrat" panose="00000500000000000000" pitchFamily="2" charset="-52"/>
              </a:rPr>
              <a:t>критериально</a:t>
            </a:r>
            <a:r>
              <a:rPr lang="ru-RU" sz="2400" dirty="0">
                <a:latin typeface="Montserrat" panose="00000500000000000000" pitchFamily="2" charset="-52"/>
              </a:rPr>
              <a:t>-оценочного аппарата и динамического наблюдения.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707B753-D759-AECB-985E-0F4AAD4AA760}"/>
              </a:ext>
            </a:extLst>
          </p:cNvPr>
          <p:cNvCxnSpPr>
            <a:cxnSpLocks/>
          </p:cNvCxnSpPr>
          <p:nvPr/>
        </p:nvCxnSpPr>
        <p:spPr>
          <a:xfrm rot="10800000" flipH="1">
            <a:off x="2554303" y="4438373"/>
            <a:ext cx="1460276" cy="0"/>
          </a:xfrm>
          <a:prstGeom prst="line">
            <a:avLst/>
          </a:prstGeom>
          <a:ln w="38100" cap="rnd">
            <a:solidFill>
              <a:srgbClr val="2168EE"/>
            </a:solidFill>
            <a:prstDash val="sysDot"/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2873565" y="4022283"/>
            <a:ext cx="824802" cy="824802"/>
          </a:xfrm>
          <a:prstGeom prst="ellipse">
            <a:avLst/>
          </a:prstGeom>
          <a:solidFill>
            <a:schemeClr val="bg1"/>
          </a:solidFill>
          <a:ln w="1905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62702D-E4BF-D83A-8BE5-6549D6D7F961}"/>
              </a:ext>
            </a:extLst>
          </p:cNvPr>
          <p:cNvSpPr txBox="1"/>
          <p:nvPr/>
        </p:nvSpPr>
        <p:spPr>
          <a:xfrm>
            <a:off x="2655066" y="4124338"/>
            <a:ext cx="125875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400" dirty="0">
                <a:solidFill>
                  <a:srgbClr val="2168EE"/>
                </a:solidFill>
                <a:latin typeface="Montserrat SemiBold" panose="00000700000000000000" pitchFamily="2" charset="-52"/>
              </a:rPr>
              <a:t>5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93319" y="4359612"/>
            <a:ext cx="7652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4763" algn="just">
              <a:tabLst>
                <a:tab pos="270510" algn="l"/>
              </a:tabLst>
            </a:pPr>
            <a:r>
              <a:rPr lang="ru-RU" sz="2400" dirty="0">
                <a:latin typeface="Montserrat" panose="00000500000000000000" pitchFamily="2" charset="-52"/>
              </a:rPr>
              <a:t>Разработать, апробировать механизм административного контроля системы наставничества в форме «студент-студент».</a:t>
            </a:r>
          </a:p>
        </p:txBody>
      </p:sp>
    </p:spTree>
    <p:extLst>
      <p:ext uri="{BB962C8B-B14F-4D97-AF65-F5344CB8AC3E}">
        <p14:creationId xmlns:p14="http://schemas.microsoft.com/office/powerpoint/2010/main" val="376824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946116" y="-4959881"/>
            <a:ext cx="2299768" cy="1219200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2332574" y="41474"/>
            <a:ext cx="75323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>
                <a:latin typeface="Montserrat SemiBold" panose="00000700000000000000" pitchFamily="2" charset="-52"/>
              </a:rPr>
              <a:t>Команда практики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5E629-967B-1528-28D9-D57FCB9F2B88}"/>
              </a:ext>
            </a:extLst>
          </p:cNvPr>
          <p:cNvSpPr txBox="1"/>
          <p:nvPr/>
        </p:nvSpPr>
        <p:spPr>
          <a:xfrm>
            <a:off x="168730" y="3327417"/>
            <a:ext cx="3019713" cy="299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Руководитель проекта</a:t>
            </a:r>
          </a:p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Касымова Л.К., директор государственного бюджетного профессионального образовательного учреждения Самарской области «Сызранский медико-гуманитарный колледж» (ГБПОУ «СМГК»), врач акушер-гинеколог.</a:t>
            </a:r>
          </a:p>
          <a:p>
            <a:pPr algn="ctr">
              <a:lnSpc>
                <a:spcPct val="90000"/>
              </a:lnSpc>
            </a:pPr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123" name="TextBox 1122">
            <a:extLst>
              <a:ext uri="{FF2B5EF4-FFF2-40B4-BE49-F238E27FC236}">
                <a16:creationId xmlns:a16="http://schemas.microsoft.com/office/drawing/2014/main" id="{0162702D-E4BF-D83A-8BE5-6549D6D7F961}"/>
              </a:ext>
            </a:extLst>
          </p:cNvPr>
          <p:cNvSpPr txBox="1"/>
          <p:nvPr/>
        </p:nvSpPr>
        <p:spPr>
          <a:xfrm>
            <a:off x="1442623" y="2018399"/>
            <a:ext cx="12587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>
                <a:solidFill>
                  <a:srgbClr val="93278F"/>
                </a:solidFill>
                <a:latin typeface="Montserrat SemiBold" panose="00000700000000000000" pitchFamily="2" charset="-52"/>
              </a:rPr>
              <a:t>1</a:t>
            </a:r>
          </a:p>
        </p:txBody>
      </p:sp>
      <p:sp>
        <p:nvSpPr>
          <p:cNvPr id="1126" name="TextBox 1125">
            <a:extLst>
              <a:ext uri="{FF2B5EF4-FFF2-40B4-BE49-F238E27FC236}">
                <a16:creationId xmlns:a16="http://schemas.microsoft.com/office/drawing/2014/main" id="{EB80C075-D7E2-AF63-621D-CC94F04CA79F}"/>
              </a:ext>
            </a:extLst>
          </p:cNvPr>
          <p:cNvSpPr txBox="1"/>
          <p:nvPr/>
        </p:nvSpPr>
        <p:spPr>
          <a:xfrm>
            <a:off x="3413480" y="3112884"/>
            <a:ext cx="590952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Исполнители проекта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Куликова Н.А., заместитель директора по учебной работе ГБПОУ «СМГК»;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Баринова Ю.Ю., заместитель директора по учебно-методической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и исследовательской деятельности ГБПОУ «СМГК»;</a:t>
            </a:r>
          </a:p>
          <a:p>
            <a:pPr algn="just"/>
            <a:r>
              <a:rPr lang="ru-RU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Бутузова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Н.Н., заместитель директора по социально-педагогической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работе ГБПОУ «СМГК»;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Брагина Т.М.,  председатель </a:t>
            </a:r>
            <a:r>
              <a:rPr lang="ru-RU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Сызранского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местного отделения Всероссийского общественного движения в сфере здравоохранения «Волонтеры-медики», преподаватель ГБПОУ «СМГК»;</a:t>
            </a:r>
          </a:p>
          <a:p>
            <a:pPr algn="just"/>
            <a:r>
              <a:rPr lang="ru-RU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Биркалова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Т.Н. , секретарь </a:t>
            </a:r>
            <a:r>
              <a:rPr lang="ru-RU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Сызранского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местного отделения Всероссийского общественного движения в сфере здравоохранения «Волонтеры-медики», преподаватель ГБПОУ «СМГК»;</a:t>
            </a:r>
          </a:p>
        </p:txBody>
      </p:sp>
      <p:cxnSp>
        <p:nvCxnSpPr>
          <p:cNvPr id="1142" name="Прямая соединительная линия 1141">
            <a:extLst>
              <a:ext uri="{FF2B5EF4-FFF2-40B4-BE49-F238E27FC236}">
                <a16:creationId xmlns:a16="http://schemas.microsoft.com/office/drawing/2014/main" id="{673062C1-D8DF-8F21-130F-CD2DA7A89ADA}"/>
              </a:ext>
            </a:extLst>
          </p:cNvPr>
          <p:cNvCxnSpPr>
            <a:cxnSpLocks/>
          </p:cNvCxnSpPr>
          <p:nvPr/>
        </p:nvCxnSpPr>
        <p:spPr>
          <a:xfrm>
            <a:off x="3259043" y="2741078"/>
            <a:ext cx="0" cy="4005116"/>
          </a:xfrm>
          <a:prstGeom prst="line">
            <a:avLst/>
          </a:prstGeom>
          <a:ln w="63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44D6BE-00F9-46C7-99F3-980493998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03" y="147771"/>
            <a:ext cx="2049995" cy="309433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A66D35-852F-43F4-8E79-4B4F4266A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39" y="756741"/>
            <a:ext cx="1721543" cy="219304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64327F-04A0-4753-88C6-02D988AD4D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90" y="792673"/>
            <a:ext cx="1720708" cy="219548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FE3C99C-01E3-4D76-86AD-74B4101986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8" y="792673"/>
            <a:ext cx="1703219" cy="218012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43F552E-9F3D-4C77-9D4B-403B1BED9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38" y="346124"/>
            <a:ext cx="1529890" cy="2590382"/>
          </a:xfrm>
          <a:prstGeom prst="rect">
            <a:avLst/>
          </a:prstGeom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673062C1-D8DF-8F21-130F-CD2DA7A89ADA}"/>
              </a:ext>
            </a:extLst>
          </p:cNvPr>
          <p:cNvCxnSpPr>
            <a:cxnSpLocks/>
          </p:cNvCxnSpPr>
          <p:nvPr/>
        </p:nvCxnSpPr>
        <p:spPr>
          <a:xfrm>
            <a:off x="9464209" y="2465399"/>
            <a:ext cx="13235" cy="4021228"/>
          </a:xfrm>
          <a:prstGeom prst="line">
            <a:avLst/>
          </a:prstGeom>
          <a:ln w="63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9677358" y="2993220"/>
            <a:ext cx="1981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Консультанты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 проекта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503489" y="3639551"/>
            <a:ext cx="268851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Завьялова М.П., руководитель межмуниципального отдела </a:t>
            </a:r>
            <a:r>
              <a:rPr lang="ru-RU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г.Сызрань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ГБУЗ "Самарский                               областной центр общественного здоровья и медицинской профилактики".                      Рабочая группа проекта: 32 преподавателя </a:t>
            </a:r>
            <a:r>
              <a:rPr lang="ru-RU" sz="1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Сызранского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 медико-гуманитарного колледжа</a:t>
            </a:r>
          </a:p>
        </p:txBody>
      </p:sp>
    </p:spTree>
    <p:extLst>
      <p:ext uri="{BB962C8B-B14F-4D97-AF65-F5344CB8AC3E}">
        <p14:creationId xmlns:p14="http://schemas.microsoft.com/office/powerpoint/2010/main" val="344212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5.userapi.com/impg/iXlGU6gPpBTaGO0hM98KJoJWQZSoN4586s1s8w/ASzeAegq2WY.jpg?size=1620x2160&amp;quality=95&amp;sign=a189a64db15776eb281468f984663ff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87" y="208703"/>
            <a:ext cx="4922520" cy="656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un9-31.userapi.com/impg/NOnWYnUcLXV3dwvet3RtFZuvSbX34FnXh7tbIw/l8xFtlmfbm4.jpg?size=1620x2160&amp;quality=95&amp;sign=564aca0ae71edcc3c5ba3d287340e3c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07" y="208703"/>
            <a:ext cx="4952999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669925"/>
            <a:ext cx="10557933" cy="854075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Профессиональное волонтерство </a:t>
            </a:r>
          </a:p>
        </p:txBody>
      </p:sp>
    </p:spTree>
    <p:extLst>
      <p:ext uri="{BB962C8B-B14F-4D97-AF65-F5344CB8AC3E}">
        <p14:creationId xmlns:p14="http://schemas.microsoft.com/office/powerpoint/2010/main" val="229080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1" y="203200"/>
            <a:ext cx="12085319" cy="1773186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</a:rPr>
              <a:t>Профессиональное волонтерство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1" y="1756253"/>
            <a:ext cx="5604933" cy="4203700"/>
          </a:xfrm>
          <a:prstGeom prst="rect">
            <a:avLst/>
          </a:prstGeom>
        </p:spPr>
      </p:pic>
      <p:pic>
        <p:nvPicPr>
          <p:cNvPr id="1026" name="Picture 2" descr="https://pnzgu.ru/files/pnzgu.ru/news/2021/aprel/20/1vwit_csro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82" y="1756253"/>
            <a:ext cx="6315418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03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un9-38.userapi.com/impg/nsHUMqaHCJ_IKr2qxNPO6yu7vcmTKqvvQaIS0w/ViwzUAvL71E.jpg?size=1600x981&amp;quality=95&amp;sign=671984915daefd636fd504a55c34c18d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9"/>
          <a:stretch/>
        </p:blipFill>
        <p:spPr bwMode="auto">
          <a:xfrm>
            <a:off x="634999" y="195792"/>
            <a:ext cx="11017811" cy="637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308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Овал 201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1602152" y="3655217"/>
            <a:ext cx="1376836" cy="1376836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Овал 203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5042542" y="3655216"/>
            <a:ext cx="1376836" cy="1376836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Овал 204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8511959" y="3655216"/>
            <a:ext cx="1376836" cy="1376836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9" name="TextBox 1238">
            <a:extLst>
              <a:ext uri="{FF2B5EF4-FFF2-40B4-BE49-F238E27FC236}">
                <a16:creationId xmlns:a16="http://schemas.microsoft.com/office/drawing/2014/main" id="{3497B0EF-EAE3-2C9A-2F46-570CAC82FDEA}"/>
              </a:ext>
            </a:extLst>
          </p:cNvPr>
          <p:cNvSpPr txBox="1"/>
          <p:nvPr/>
        </p:nvSpPr>
        <p:spPr>
          <a:xfrm>
            <a:off x="738705" y="5315636"/>
            <a:ext cx="310372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организационно-аналитический </a:t>
            </a:r>
          </a:p>
          <a:p>
            <a:pPr>
              <a:lnSpc>
                <a:spcPct val="90000"/>
              </a:lnSpc>
            </a:pPr>
            <a:endParaRPr lang="ru-RU" sz="2400" b="1" dirty="0">
              <a:latin typeface="Montserrat" panose="00000500000000000000" pitchFamily="2" charset="-52"/>
            </a:endParaRPr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73C58CF8-3CD7-0389-FFC2-37916E84ECB2}"/>
              </a:ext>
            </a:extLst>
          </p:cNvPr>
          <p:cNvSpPr txBox="1"/>
          <p:nvPr/>
        </p:nvSpPr>
        <p:spPr>
          <a:xfrm>
            <a:off x="4162039" y="5416182"/>
            <a:ext cx="371993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технологический</a:t>
            </a:r>
          </a:p>
        </p:txBody>
      </p:sp>
      <p:sp>
        <p:nvSpPr>
          <p:cNvPr id="1241" name="TextBox 1240">
            <a:extLst>
              <a:ext uri="{FF2B5EF4-FFF2-40B4-BE49-F238E27FC236}">
                <a16:creationId xmlns:a16="http://schemas.microsoft.com/office/drawing/2014/main" id="{4FD842B7-128B-3B3F-A936-5C26AA3EEB76}"/>
              </a:ext>
            </a:extLst>
          </p:cNvPr>
          <p:cNvSpPr txBox="1"/>
          <p:nvPr/>
        </p:nvSpPr>
        <p:spPr>
          <a:xfrm>
            <a:off x="7359608" y="5315636"/>
            <a:ext cx="37249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результативно-аналитический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5857013" y="521934"/>
            <a:ext cx="480130" cy="12192002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EB4331-5BDB-2830-1463-A0261FA53262}"/>
              </a:ext>
            </a:extLst>
          </p:cNvPr>
          <p:cNvSpPr txBox="1"/>
          <p:nvPr/>
        </p:nvSpPr>
        <p:spPr>
          <a:xfrm>
            <a:off x="661779" y="1959769"/>
            <a:ext cx="11244471" cy="1737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latin typeface="Montserrat" panose="00000500000000000000" pitchFamily="2" charset="-52"/>
              </a:rPr>
              <a:t>Этапы выстроены в логике реализации Проекта.</a:t>
            </a:r>
          </a:p>
          <a:p>
            <a:pPr indent="0" algn="just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latin typeface="Montserrat" panose="00000500000000000000" pitchFamily="2" charset="-52"/>
              </a:rPr>
              <a:t>Ежегодно будет расширяться группа обучающихся, вовлеченных в Проект.</a:t>
            </a:r>
            <a:r>
              <a:rPr lang="en-US" sz="2400" dirty="0">
                <a:latin typeface="Montserrat" panose="00000500000000000000" pitchFamily="2" charset="-52"/>
              </a:rPr>
              <a:t> </a:t>
            </a:r>
            <a:r>
              <a:rPr lang="ru-RU" sz="2400" dirty="0">
                <a:latin typeface="Montserrat" panose="00000500000000000000" pitchFamily="2" charset="-52"/>
              </a:rPr>
              <a:t>Проект включает три этапа: </a:t>
            </a:r>
          </a:p>
          <a:p>
            <a:pPr>
              <a:lnSpc>
                <a:spcPct val="90000"/>
              </a:lnSpc>
            </a:pPr>
            <a:endParaRPr lang="ru-RU" sz="2400" dirty="0">
              <a:latin typeface="Montserrat" panose="00000500000000000000" pitchFamily="2" charset="-52"/>
            </a:endParaRPr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9012421">
            <a:off x="10308946" y="-2137454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6" name="Группа 205"/>
          <p:cNvGrpSpPr/>
          <p:nvPr/>
        </p:nvGrpSpPr>
        <p:grpSpPr>
          <a:xfrm>
            <a:off x="10276074" y="512956"/>
            <a:ext cx="1441817" cy="479132"/>
            <a:chOff x="618275" y="5784697"/>
            <a:chExt cx="1441817" cy="479132"/>
          </a:xfrm>
        </p:grpSpPr>
        <p:sp>
          <p:nvSpPr>
            <p:cNvPr id="207" name="Овал 206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4" name="Google Shape;13573;p70"/>
          <p:cNvSpPr/>
          <p:nvPr/>
        </p:nvSpPr>
        <p:spPr>
          <a:xfrm>
            <a:off x="1924452" y="3967354"/>
            <a:ext cx="732236" cy="71446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21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13573;p70"/>
          <p:cNvSpPr/>
          <p:nvPr/>
        </p:nvSpPr>
        <p:spPr>
          <a:xfrm>
            <a:off x="5364842" y="3967354"/>
            <a:ext cx="732236" cy="71446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21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13573;p70"/>
          <p:cNvSpPr/>
          <p:nvPr/>
        </p:nvSpPr>
        <p:spPr>
          <a:xfrm>
            <a:off x="8834259" y="3967354"/>
            <a:ext cx="732236" cy="71446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21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515986" y="254416"/>
            <a:ext cx="933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dirty="0">
                <a:latin typeface="Montserrat SemiBold" panose="00000700000000000000" pitchFamily="2" charset="-52"/>
              </a:rPr>
              <a:t>Проект реализуется с сентября 2021 года по настоящее время  и проводится поэтапно</a:t>
            </a:r>
          </a:p>
        </p:txBody>
      </p:sp>
    </p:spTree>
    <p:extLst>
      <p:ext uri="{BB962C8B-B14F-4D97-AF65-F5344CB8AC3E}">
        <p14:creationId xmlns:p14="http://schemas.microsoft.com/office/powerpoint/2010/main" val="2086820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0A92FD-455B-8443-B780-DD066E0AB451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340FC2-D1A3-415E-E0BD-CA61D7CCD0ED}"/>
              </a:ext>
            </a:extLst>
          </p:cNvPr>
          <p:cNvSpPr txBox="1"/>
          <p:nvPr/>
        </p:nvSpPr>
        <p:spPr>
          <a:xfrm>
            <a:off x="937452" y="216275"/>
            <a:ext cx="10549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 dirty="0">
                <a:latin typeface="Montserrat SemiBold" panose="00000700000000000000" pitchFamily="2" charset="-52"/>
              </a:rPr>
              <a:t>Описание проекта</a:t>
            </a:r>
            <a:endParaRPr lang="ru-RU" sz="3600" dirty="0">
              <a:latin typeface="Montserrat SemiBold" panose="00000700000000000000" pitchFamily="2" charset="-52"/>
            </a:endParaRPr>
          </a:p>
          <a:p>
            <a:pPr algn="ctr">
              <a:defRPr/>
            </a:pPr>
            <a:endParaRPr lang="ru-RU" sz="3600" dirty="0">
              <a:latin typeface="Montserrat SemiBold" panose="00000700000000000000" pitchFamily="2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EB766E8-B6C5-A93E-7A1F-AE4D8407775E}"/>
              </a:ext>
            </a:extLst>
          </p:cNvPr>
          <p:cNvSpPr txBox="1"/>
          <p:nvPr/>
        </p:nvSpPr>
        <p:spPr>
          <a:xfrm>
            <a:off x="1048318" y="898781"/>
            <a:ext cx="106529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Montserrat" panose="00000500000000000000" pitchFamily="2" charset="-52"/>
              </a:rPr>
              <a:t>Проведена работа с администрациями профессиональных образовательных организаций </a:t>
            </a:r>
            <a:r>
              <a:rPr lang="ru-RU" sz="2800" dirty="0" err="1">
                <a:latin typeface="Montserrat" panose="00000500000000000000" pitchFamily="2" charset="-52"/>
              </a:rPr>
              <a:t>г.о</a:t>
            </a:r>
            <a:r>
              <a:rPr lang="ru-RU" sz="2800" dirty="0">
                <a:latin typeface="Montserrat" panose="00000500000000000000" pitchFamily="2" charset="-52"/>
              </a:rPr>
              <a:t>. Сызрань, </a:t>
            </a:r>
            <a:r>
              <a:rPr lang="ru-RU" sz="2800" dirty="0" err="1">
                <a:latin typeface="Montserrat" panose="00000500000000000000" pitchFamily="2" charset="-52"/>
              </a:rPr>
              <a:t>г.о</a:t>
            </a:r>
            <a:r>
              <a:rPr lang="ru-RU" sz="2800" dirty="0">
                <a:latin typeface="Montserrat" panose="00000500000000000000" pitchFamily="2" charset="-52"/>
              </a:rPr>
              <a:t>. Октябрьск по официальному поддержанию намерений сотрудничать в рамках Проекта. Были определены ответственные от ПОО по работе РИП (начало сентября 2021 г.), заключены соглашения о совместной деятельности в рамках РИП, подготовлена локальная нормативная документация  по реализации РИП.</a:t>
            </a:r>
          </a:p>
          <a:p>
            <a:pPr>
              <a:lnSpc>
                <a:spcPct val="90000"/>
              </a:lnSpc>
            </a:pPr>
            <a:endParaRPr lang="ru-RU" sz="2800" dirty="0">
              <a:latin typeface="Montserrat" panose="000005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1BC2C4-EED5-7FE9-8CE2-1B2FD056D5DC}"/>
              </a:ext>
            </a:extLst>
          </p:cNvPr>
          <p:cNvSpPr txBox="1"/>
          <p:nvPr/>
        </p:nvSpPr>
        <p:spPr>
          <a:xfrm>
            <a:off x="937452" y="4713823"/>
            <a:ext cx="10652927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dirty="0">
                <a:latin typeface="Montserrat" panose="00000500000000000000" pitchFamily="2" charset="-52"/>
              </a:rPr>
              <a:t> Ответственными от ПОО самостоятельно определены для участия в РИП обучающиеся в качестве наставляемых.</a:t>
            </a:r>
          </a:p>
          <a:p>
            <a:pPr algn="just">
              <a:spcAft>
                <a:spcPts val="800"/>
              </a:spcAft>
            </a:pPr>
            <a:endParaRPr lang="ru-RU" sz="2400" dirty="0">
              <a:latin typeface="Montserrat" panose="00000500000000000000" pitchFamily="2" charset="-52"/>
            </a:endParaRPr>
          </a:p>
          <a:p>
            <a:pPr algn="just">
              <a:spcAft>
                <a:spcPts val="800"/>
              </a:spcAft>
            </a:pPr>
            <a:r>
              <a:rPr lang="ru-RU" sz="2400" dirty="0">
                <a:latin typeface="Montserrat" panose="00000500000000000000" pitchFamily="2" charset="-52"/>
              </a:rPr>
              <a:t>Отобраны ГБПОУ «СМГК» наставники из числа обучающихся волонтеров-медиков ГБПОУ «СМГК».</a:t>
            </a:r>
          </a:p>
        </p:txBody>
      </p:sp>
    </p:spTree>
    <p:extLst>
      <p:ext uri="{BB962C8B-B14F-4D97-AF65-F5344CB8AC3E}">
        <p14:creationId xmlns:p14="http://schemas.microsoft.com/office/powerpoint/2010/main" val="1582042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407" y="682678"/>
            <a:ext cx="11762014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Наставничество – </a:t>
            </a:r>
            <a:r>
              <a:rPr lang="ru-RU" dirty="0"/>
              <a:t>это универсальная технология передачи опыта, знаний, формирования навыков, компетенций, </a:t>
            </a:r>
            <a:r>
              <a:rPr lang="ru-RU" dirty="0" err="1"/>
              <a:t>метакомпетенций</a:t>
            </a:r>
            <a:r>
              <a:rPr lang="ru-RU" dirty="0"/>
              <a:t> и ценностей.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9"/>
          <a:stretch/>
        </p:blipFill>
        <p:spPr>
          <a:xfrm>
            <a:off x="2610714" y="2008241"/>
            <a:ext cx="6301274" cy="464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2349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0A92FD-455B-8443-B780-DD066E0AB451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EB766E8-B6C5-A93E-7A1F-AE4D8407775E}"/>
              </a:ext>
            </a:extLst>
          </p:cNvPr>
          <p:cNvSpPr txBox="1"/>
          <p:nvPr/>
        </p:nvSpPr>
        <p:spPr>
          <a:xfrm>
            <a:off x="1226292" y="1349527"/>
            <a:ext cx="10652927" cy="4750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dirty="0">
                <a:latin typeface="Montserrat" panose="00000500000000000000" pitchFamily="2" charset="-52"/>
              </a:rPr>
              <a:t>Была разработана документация в электронной форме по персонализированному учету наставников из числа обучающихся – медиков Сызранского медико-гуманитарного колледжа и наставляемых из числа обучающихся профессиональных образовательных организаций </a:t>
            </a:r>
            <a:r>
              <a:rPr lang="ru-RU" sz="2400" dirty="0" err="1">
                <a:latin typeface="Montserrat" panose="00000500000000000000" pitchFamily="2" charset="-52"/>
              </a:rPr>
              <a:t>г.о</a:t>
            </a:r>
            <a:r>
              <a:rPr lang="ru-RU" sz="2400" dirty="0">
                <a:latin typeface="Montserrat" panose="00000500000000000000" pitchFamily="2" charset="-52"/>
              </a:rPr>
              <a:t>. Сызрань, </a:t>
            </a:r>
            <a:r>
              <a:rPr lang="ru-RU" sz="2400" dirty="0" err="1">
                <a:latin typeface="Montserrat" panose="00000500000000000000" pitchFamily="2" charset="-52"/>
              </a:rPr>
              <a:t>г.о</a:t>
            </a:r>
            <a:r>
              <a:rPr lang="ru-RU" sz="2400" dirty="0">
                <a:latin typeface="Montserrat" panose="00000500000000000000" pitchFamily="2" charset="-52"/>
              </a:rPr>
              <a:t>. Октябрьск в форме </a:t>
            </a:r>
            <a:r>
              <a:rPr lang="ru-RU" sz="2400" dirty="0">
                <a:latin typeface="Montserrat" panose="00000500000000000000" pitchFamily="2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электронной  таблицы с  доступом для ответственных от ПОО.</a:t>
            </a:r>
            <a:endParaRPr lang="ru-RU" sz="2400" dirty="0">
              <a:latin typeface="Montserrat" panose="00000500000000000000" pitchFamily="2" charset="-52"/>
            </a:endParaRPr>
          </a:p>
          <a:p>
            <a:pPr algn="just">
              <a:spcAft>
                <a:spcPts val="800"/>
              </a:spcAft>
            </a:pPr>
            <a:r>
              <a:rPr lang="ru-RU" sz="2400" dirty="0">
                <a:latin typeface="Montserrat" panose="00000500000000000000" pitchFamily="2" charset="-52"/>
              </a:rPr>
              <a:t>Все участники РИП внесены в электронную </a:t>
            </a:r>
          </a:p>
          <a:p>
            <a:pPr algn="just">
              <a:spcAft>
                <a:spcPts val="800"/>
              </a:spcAft>
            </a:pPr>
            <a:r>
              <a:rPr lang="ru-RU" sz="2400" dirty="0">
                <a:latin typeface="Montserrat" panose="00000500000000000000" pitchFamily="2" charset="-52"/>
              </a:rPr>
              <a:t>форму. Ссылка :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RU" sz="2400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just">
              <a:spcAft>
                <a:spcPts val="800"/>
              </a:spcAft>
            </a:pPr>
            <a:endParaRPr lang="ru-RU" sz="2400" dirty="0">
              <a:latin typeface="Montserrat" panose="00000500000000000000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1929B8-B142-4E19-888A-9CF8EF52F9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95338" y="3724536"/>
            <a:ext cx="3283881" cy="2400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7C8F9D-A9D0-1119-72E6-CD9F34C79C22}"/>
              </a:ext>
            </a:extLst>
          </p:cNvPr>
          <p:cNvSpPr txBox="1"/>
          <p:nvPr/>
        </p:nvSpPr>
        <p:spPr>
          <a:xfrm>
            <a:off x="821151" y="434389"/>
            <a:ext cx="10549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 dirty="0">
                <a:latin typeface="Montserrat SemiBold" panose="00000700000000000000" pitchFamily="2" charset="-52"/>
              </a:rPr>
              <a:t>Описание проекта</a:t>
            </a:r>
            <a:endParaRPr lang="ru-RU" sz="3600" dirty="0">
              <a:latin typeface="Montserrat SemiBold" panose="000007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B32EE-E228-83D3-989F-998D52F662F5}"/>
              </a:ext>
            </a:extLst>
          </p:cNvPr>
          <p:cNvSpPr txBox="1"/>
          <p:nvPr/>
        </p:nvSpPr>
        <p:spPr>
          <a:xfrm>
            <a:off x="2913888" y="5714503"/>
            <a:ext cx="6096000" cy="385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ru-RU" sz="1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https://disk.yandex.ru/i/oPp5MvEGkZXG6w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480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0A92FD-455B-8443-B780-DD066E0AB451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EB766E8-B6C5-A93E-7A1F-AE4D8407775E}"/>
              </a:ext>
            </a:extLst>
          </p:cNvPr>
          <p:cNvSpPr txBox="1"/>
          <p:nvPr/>
        </p:nvSpPr>
        <p:spPr>
          <a:xfrm>
            <a:off x="1177122" y="1704985"/>
            <a:ext cx="106529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Montserrat" panose="00000500000000000000" pitchFamily="2" charset="-52"/>
              </a:rPr>
              <a:t>	Была разработан анкета по определению факторов здоровья и каждый обучающийся-наставляемый проходил анкетирование по ссылке.</a:t>
            </a:r>
          </a:p>
          <a:p>
            <a:pPr algn="just"/>
            <a:r>
              <a:rPr lang="ru-RU" sz="2400" dirty="0">
                <a:latin typeface="Montserrat" panose="00000500000000000000" pitchFamily="2" charset="-52"/>
              </a:rPr>
              <a:t>	Результаты анкетирования были внесены в электронную форму по персонализированному учету. </a:t>
            </a:r>
          </a:p>
          <a:p>
            <a:pPr algn="just"/>
            <a:r>
              <a:rPr lang="ru-RU" sz="2400" dirty="0">
                <a:latin typeface="Montserrat" panose="00000500000000000000" pitchFamily="2" charset="-52"/>
              </a:rPr>
              <a:t>По результатам анкетирования были подготовлены аналитические справки по каждому ПОО.</a:t>
            </a:r>
          </a:p>
          <a:p>
            <a:pPr algn="just"/>
            <a:endParaRPr lang="ru-RU" sz="2400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just"/>
            <a:endParaRPr lang="ru-RU" sz="2400" dirty="0">
              <a:latin typeface="Montserrat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8C09F4-1B46-4BE9-9C7F-82EF25E913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0448" y="4839118"/>
            <a:ext cx="3267902" cy="17346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463467-34BC-4666-A3EC-4AA346B6C2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8020" y="4431528"/>
            <a:ext cx="3134883" cy="2426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EBEB6C-E0A4-4E83-BA7B-B16780FF96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7619"/>
          <a:stretch/>
        </p:blipFill>
        <p:spPr>
          <a:xfrm>
            <a:off x="8498605" y="4431528"/>
            <a:ext cx="3095196" cy="2350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5EF76E-FBA2-A1A5-6B60-E5B58A0CD5A6}"/>
              </a:ext>
            </a:extLst>
          </p:cNvPr>
          <p:cNvSpPr txBox="1"/>
          <p:nvPr/>
        </p:nvSpPr>
        <p:spPr>
          <a:xfrm>
            <a:off x="3958421" y="654521"/>
            <a:ext cx="10549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b="1" dirty="0">
                <a:latin typeface="Montserrat SemiBold" panose="00000700000000000000" pitchFamily="2" charset="-52"/>
              </a:rPr>
              <a:t>Описание проекта</a:t>
            </a:r>
            <a:endParaRPr lang="ru-RU" sz="3600" dirty="0">
              <a:latin typeface="Montserrat SemiBold" panose="00000700000000000000" pitchFamily="2" charset="-52"/>
            </a:endParaRPr>
          </a:p>
          <a:p>
            <a:pPr algn="ctr">
              <a:defRPr/>
            </a:pPr>
            <a:endParaRPr lang="ru-RU" sz="3600" dirty="0"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77708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0A92FD-455B-8443-B780-DD066E0AB451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EB766E8-B6C5-A93E-7A1F-AE4D8407775E}"/>
              </a:ext>
            </a:extLst>
          </p:cNvPr>
          <p:cNvSpPr txBox="1"/>
          <p:nvPr/>
        </p:nvSpPr>
        <p:spPr>
          <a:xfrm>
            <a:off x="1177122" y="1704985"/>
            <a:ext cx="10652927" cy="349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000" dirty="0">
                <a:latin typeface="Montserrat" panose="00000500000000000000" pitchFamily="2" charset="-52"/>
              </a:rPr>
              <a:t>	Ежегодно в каждом ПОО у обучающихся-наставляемых проведена диагностика уровня здоровья с помощью методики Г.Л. Апанасенко. У обучающихся определяются следующие показатели: рост, вес, ЖЕЛ, динамометрия кисти, АД, ЧСС, время восстановления ЧСС после 20 приседаний. Показатели были </a:t>
            </a:r>
            <a:r>
              <a:rPr lang="ru-RU" sz="2000" dirty="0" err="1">
                <a:latin typeface="Montserrat" panose="00000500000000000000" pitchFamily="2" charset="-52"/>
              </a:rPr>
              <a:t>проранжированы</a:t>
            </a:r>
            <a:r>
              <a:rPr lang="ru-RU" sz="2000" dirty="0">
                <a:latin typeface="Montserrat" panose="00000500000000000000" pitchFamily="2" charset="-52"/>
              </a:rPr>
              <a:t>, каждому рангу был присвоен соответствующий балл. </a:t>
            </a:r>
          </a:p>
          <a:p>
            <a:pPr algn="just">
              <a:spcAft>
                <a:spcPts val="800"/>
              </a:spcAft>
            </a:pPr>
            <a:r>
              <a:rPr lang="ru-RU" sz="2000" dirty="0">
                <a:latin typeface="Montserrat" panose="00000500000000000000" pitchFamily="2" charset="-52"/>
              </a:rPr>
              <a:t>	По результатам экспресс-скрининга были подготовлены аналитические справки по каждому ПОО.</a:t>
            </a:r>
          </a:p>
          <a:p>
            <a:pPr algn="just"/>
            <a:endParaRPr lang="ru-RU" sz="2400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just"/>
            <a:endParaRPr lang="ru-RU" sz="2400" dirty="0"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48FCEC-4EE3-8798-9C9E-449656E7D4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02" y="4541972"/>
            <a:ext cx="2706834" cy="20301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1C9CD7-F614-C9E5-087C-5E0CD4EDA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16" y="4541971"/>
            <a:ext cx="2706834" cy="20301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F33853-F6EA-1197-F613-3EF9BE712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16" y="4541971"/>
            <a:ext cx="2627084" cy="20871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BCF7A0-0A43-4FEB-BF48-03C007E57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70" y="4541971"/>
            <a:ext cx="1533634" cy="19811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FD46E0-9212-9952-D971-C39F4C170F33}"/>
              </a:ext>
            </a:extLst>
          </p:cNvPr>
          <p:cNvSpPr txBox="1"/>
          <p:nvPr/>
        </p:nvSpPr>
        <p:spPr>
          <a:xfrm>
            <a:off x="821151" y="434389"/>
            <a:ext cx="10549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 dirty="0">
                <a:latin typeface="Montserrat SemiBold" panose="00000700000000000000" pitchFamily="2" charset="-52"/>
              </a:rPr>
              <a:t>Описание проекта</a:t>
            </a:r>
            <a:endParaRPr lang="ru-RU" sz="3600" dirty="0">
              <a:latin typeface="Montserrat SemiBold" panose="00000700000000000000" pitchFamily="2" charset="-52"/>
            </a:endParaRPr>
          </a:p>
          <a:p>
            <a:pPr algn="ctr">
              <a:defRPr/>
            </a:pPr>
            <a:endParaRPr lang="ru-RU" sz="3600" dirty="0"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4356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0A92FD-455B-8443-B780-DD066E0AB451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EF1E1-782A-4F59-82FD-C68D12C2700A}"/>
              </a:ext>
            </a:extLst>
          </p:cNvPr>
          <p:cNvSpPr txBox="1"/>
          <p:nvPr/>
        </p:nvSpPr>
        <p:spPr>
          <a:xfrm>
            <a:off x="1040681" y="1769167"/>
            <a:ext cx="11088182" cy="5596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000" dirty="0">
                <a:latin typeface="Montserrat" panose="00000500000000000000" pitchFamily="2" charset="-52"/>
              </a:rPr>
              <a:t>	На основании результатов диагностических исследований сотрудниками ГБПОУ «СМГК» разработана и реализуется программа информационно-обучающих мероприятий «Школа здоровья».</a:t>
            </a:r>
          </a:p>
          <a:p>
            <a:pPr indent="228600" algn="just">
              <a:spcAft>
                <a:spcPts val="1000"/>
              </a:spcAft>
            </a:pPr>
            <a:r>
              <a:rPr lang="ru-RU" sz="2000" dirty="0">
                <a:latin typeface="Montserrat" panose="00000500000000000000" pitchFamily="2" charset="-52"/>
              </a:rPr>
              <a:t>Модули программы  для первого курса :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dirty="0">
                <a:latin typeface="Montserrat" panose="00000500000000000000" pitchFamily="2" charset="-52"/>
              </a:rPr>
              <a:t>«Электронные сигареты, кальян: вред и профилактика», «СНЮС. Мифы и реальность»;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dirty="0">
                <a:latin typeface="Montserrat" panose="00000500000000000000" pitchFamily="2" charset="-52"/>
              </a:rPr>
              <a:t>«О профилактике употребления наркотических веществ»;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dirty="0">
                <a:latin typeface="Montserrat" panose="00000500000000000000" pitchFamily="2" charset="-52"/>
              </a:rPr>
              <a:t>«Пиво и </a:t>
            </a:r>
            <a:r>
              <a:rPr lang="ru-RU" sz="2000" dirty="0" err="1">
                <a:latin typeface="Montserrat" panose="00000500000000000000" pitchFamily="2" charset="-52"/>
              </a:rPr>
              <a:t>энерготоники</a:t>
            </a:r>
            <a:r>
              <a:rPr lang="ru-RU" sz="2000" dirty="0">
                <a:latin typeface="Montserrat" panose="00000500000000000000" pitchFamily="2" charset="-52"/>
              </a:rPr>
              <a:t>. Вред употребления»;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dirty="0">
                <a:latin typeface="Montserrat" panose="00000500000000000000" pitchFamily="2" charset="-52"/>
              </a:rPr>
              <a:t>«Вакцинация: за и против»;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dirty="0">
                <a:latin typeface="Montserrat" panose="00000500000000000000" pitchFamily="2" charset="-52"/>
              </a:rPr>
              <a:t> «Здоровое питание», «Алиментарно-зависимые факторы</a:t>
            </a:r>
          </a:p>
          <a:p>
            <a:pPr lvl="0"/>
            <a:r>
              <a:rPr lang="ru-RU" sz="2000" dirty="0">
                <a:latin typeface="Montserrat" panose="00000500000000000000" pitchFamily="2" charset="-52"/>
              </a:rPr>
              <a:t> сердечно-сосудистых заболеваний», </a:t>
            </a:r>
            <a:br>
              <a:rPr lang="ru-RU" sz="2000" dirty="0">
                <a:latin typeface="Montserrat" panose="00000500000000000000" pitchFamily="2" charset="-52"/>
              </a:rPr>
            </a:br>
            <a:r>
              <a:rPr lang="ru-RU" sz="2000" dirty="0">
                <a:latin typeface="Montserrat" panose="00000500000000000000" pitchFamily="2" charset="-52"/>
              </a:rPr>
              <a:t>«Избыточная масса тела и здоровье»;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dirty="0">
                <a:latin typeface="Montserrat" panose="00000500000000000000" pitchFamily="2" charset="-52"/>
              </a:rPr>
              <a:t>«Культура движений»;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dirty="0">
                <a:latin typeface="Montserrat" panose="00000500000000000000" pitchFamily="2" charset="-52"/>
              </a:rPr>
              <a:t> «Профилактика социально-значимых заболеваний».</a:t>
            </a:r>
          </a:p>
          <a:p>
            <a:pPr marL="457200" algn="just"/>
            <a:r>
              <a:rPr lang="ru-RU" sz="2000" dirty="0">
                <a:latin typeface="Montserrat" panose="00000500000000000000" pitchFamily="2" charset="-52"/>
              </a:rPr>
              <a:t> </a:t>
            </a:r>
          </a:p>
          <a:p>
            <a:pPr algn="just">
              <a:spcAft>
                <a:spcPts val="800"/>
              </a:spcAft>
            </a:pPr>
            <a:endParaRPr lang="ru-RU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just">
              <a:spcAft>
                <a:spcPts val="800"/>
              </a:spcAft>
            </a:pPr>
            <a:endParaRPr lang="ru-RU" sz="18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AA39DC-FAE2-49CC-96F2-817A7756B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575" y="294341"/>
            <a:ext cx="1966432" cy="14748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C27A35-FF89-4E15-86EF-05A940F34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4022090"/>
            <a:ext cx="1945680" cy="2594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42EE4-57EF-FB0E-3D26-793090BC4D8F}"/>
              </a:ext>
            </a:extLst>
          </p:cNvPr>
          <p:cNvSpPr txBox="1"/>
          <p:nvPr/>
        </p:nvSpPr>
        <p:spPr>
          <a:xfrm>
            <a:off x="468726" y="616075"/>
            <a:ext cx="1054969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400" b="1" dirty="0">
                <a:latin typeface="Montserrat SemiBold" panose="00000700000000000000" pitchFamily="2" charset="-52"/>
              </a:rPr>
              <a:t>Описание проекта</a:t>
            </a:r>
            <a:endParaRPr lang="ru-RU" sz="4400" dirty="0">
              <a:latin typeface="Montserrat SemiBold" panose="00000700000000000000" pitchFamily="2" charset="-52"/>
            </a:endParaRPr>
          </a:p>
          <a:p>
            <a:pPr algn="ctr">
              <a:defRPr/>
            </a:pPr>
            <a:endParaRPr lang="ru-RU" sz="5400" dirty="0"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40642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0A92FD-455B-8443-B780-DD066E0AB451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655BF3-44BF-4C98-B239-0B8587570B67}"/>
              </a:ext>
            </a:extLst>
          </p:cNvPr>
          <p:cNvSpPr txBox="1"/>
          <p:nvPr/>
        </p:nvSpPr>
        <p:spPr>
          <a:xfrm>
            <a:off x="937452" y="1390372"/>
            <a:ext cx="112545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ru-RU" dirty="0">
                <a:latin typeface="Montserrat" panose="00000500000000000000" pitchFamily="2" charset="-52"/>
              </a:rPr>
              <a:t>Проведенные мероприятия: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изучение видеоматериалов «О профилактике употребления наркотических веществ», «Вакцинация от гриппа», онлайн-челлендж «Я против наркотиков, а ты?»;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онлайн-классные часы с представлением своего опыта «Почему стоит быть волонтером»;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онлайн-обучающий семинар «Профилактика ВИЧ/СПИДа»;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урок ЗОЖ «Полезные и вредные привычки», просветительское мероприятие «Мифы и факты о витаминах»;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4B56FE-4657-4B52-ADD9-6C7F66F5E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14" y="4704835"/>
            <a:ext cx="3361186" cy="18906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33E4D5-4075-4CA1-81CE-83CA4F85F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92" y="5209267"/>
            <a:ext cx="2348098" cy="13208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85710F1-9387-4814-8F6A-6A754E4B5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968" y="220729"/>
            <a:ext cx="1627232" cy="144135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F037E1-E318-4035-8F64-987498C540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872" y="5143837"/>
            <a:ext cx="2061620" cy="15462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833E4D5-4075-4CA1-81CE-83CA4F85F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53" y="5274697"/>
            <a:ext cx="2348098" cy="1320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EDF5E9-D8AA-CCC9-77E3-28C5C3F9D4E3}"/>
              </a:ext>
            </a:extLst>
          </p:cNvPr>
          <p:cNvSpPr txBox="1"/>
          <p:nvPr/>
        </p:nvSpPr>
        <p:spPr>
          <a:xfrm>
            <a:off x="1075151" y="419643"/>
            <a:ext cx="10549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000" b="1" dirty="0">
                <a:latin typeface="Montserrat SemiBold" panose="00000700000000000000" pitchFamily="2" charset="-52"/>
              </a:rPr>
              <a:t>Описание проекта</a:t>
            </a:r>
            <a:endParaRPr lang="ru-RU" sz="4000" dirty="0">
              <a:latin typeface="Montserrat SemiBold" panose="000007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E18F74-E5BB-5851-10C0-C268BFF40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591" y="3693231"/>
            <a:ext cx="2132352" cy="14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37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0A92FD-455B-8443-B780-DD066E0AB451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789BF-A6F0-47A0-B33B-B8BAD7E19959}"/>
              </a:ext>
            </a:extLst>
          </p:cNvPr>
          <p:cNvSpPr txBox="1"/>
          <p:nvPr/>
        </p:nvSpPr>
        <p:spPr>
          <a:xfrm>
            <a:off x="821151" y="1037673"/>
            <a:ext cx="11026079" cy="628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   </a:t>
            </a:r>
            <a:r>
              <a:rPr lang="ru-RU" b="1" u="sng" dirty="0">
                <a:latin typeface="Montserrat" panose="00000500000000000000" pitchFamily="2" charset="-52"/>
              </a:rPr>
              <a:t>Проведенные мероприятия: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правила «6 шагов к стройности»;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err="1">
                <a:latin typeface="Montserrat" panose="00000500000000000000" pitchFamily="2" charset="-52"/>
              </a:rPr>
              <a:t>онлайн-серия</a:t>
            </a:r>
            <a:r>
              <a:rPr lang="ru-RU" dirty="0">
                <a:latin typeface="Montserrat" panose="00000500000000000000" pitchFamily="2" charset="-52"/>
              </a:rPr>
              <a:t> «Здоровое питание»;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презентация «Лечебно-охранительный режим»;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«Какая должна быть постель у больного»: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презентация «Уход за больным»;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>
                <a:latin typeface="Montserrat" panose="00000500000000000000" pitchFamily="2" charset="-52"/>
              </a:rPr>
              <a:t>видеолекция</a:t>
            </a:r>
            <a:r>
              <a:rPr lang="ru-RU" dirty="0">
                <a:latin typeface="Montserrat" panose="00000500000000000000" pitchFamily="2" charset="-52"/>
              </a:rPr>
              <a:t> «Профилактика ВИЧ/СПИДа»;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алгоритм «Гигиеническая обработка рук»;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алгоритм «Оказание первой помощи по обмороке» 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Инородное тело мягких тканей. Первая помощь.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Неотложная помощь при тепловом ударе.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Лекция "Неотложная помощь при ожогах».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Неотложная помощь при кровотечении 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Наложение артериального жгута.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Десмургия. Повязки на голову.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>
              <a:latin typeface="Montserrat" panose="00000500000000000000" pitchFamily="2" charset="-52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Курс «Стрессоустойчивость»;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Montserrat" panose="00000500000000000000" pitchFamily="2" charset="-52"/>
              </a:rPr>
              <a:t>Курс «Эффективные </a:t>
            </a:r>
            <a:endParaRPr lang="en-US" dirty="0">
              <a:latin typeface="Montserrat" panose="00000500000000000000" pitchFamily="2" charset="-52"/>
            </a:endParaRPr>
          </a:p>
          <a:p>
            <a:pPr algn="just"/>
            <a:r>
              <a:rPr lang="en-US" dirty="0">
                <a:latin typeface="Montserrat" panose="00000500000000000000" pitchFamily="2" charset="-52"/>
              </a:rPr>
              <a:t>        </a:t>
            </a:r>
            <a:r>
              <a:rPr lang="ru-RU" dirty="0">
                <a:latin typeface="Montserrat" panose="00000500000000000000" pitchFamily="2" charset="-52"/>
              </a:rPr>
              <a:t>коммуникации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>
              <a:latin typeface="Montserrat" panose="00000500000000000000" pitchFamily="2" charset="-52"/>
            </a:endParaRPr>
          </a:p>
          <a:p>
            <a:pPr algn="just"/>
            <a:endParaRPr lang="ru-RU" dirty="0">
              <a:latin typeface="Montserrat" panose="00000500000000000000" pitchFamily="2" charset="-52"/>
            </a:endParaRPr>
          </a:p>
          <a:p>
            <a:pPr algn="just"/>
            <a:endParaRPr lang="ru-RU" dirty="0"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CC9156-C68B-4CB9-8230-D5332270AE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78222" y="2353909"/>
            <a:ext cx="1985309" cy="14677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8E27D3-2CBD-27EA-701B-8266563F6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668" y="3922596"/>
            <a:ext cx="3241863" cy="14968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22D142-14B3-36D2-2CF0-3D568989EC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2"/>
          <a:stretch/>
        </p:blipFill>
        <p:spPr>
          <a:xfrm>
            <a:off x="9448965" y="5491283"/>
            <a:ext cx="2514566" cy="12798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094D4C-CDC0-C396-2191-9670074B455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2599" y="886434"/>
            <a:ext cx="1388155" cy="10843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61783AF-6506-472A-A686-2FC7C54896D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29013" y="2336393"/>
            <a:ext cx="1985309" cy="19791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4991A92-A711-49DE-92A7-9CB18DF3772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71814" y="5518084"/>
            <a:ext cx="1995246" cy="1361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D92EAD-C608-5871-432A-39FAFE29C7B1}"/>
              </a:ext>
            </a:extLst>
          </p:cNvPr>
          <p:cNvSpPr txBox="1"/>
          <p:nvPr/>
        </p:nvSpPr>
        <p:spPr>
          <a:xfrm>
            <a:off x="937452" y="185284"/>
            <a:ext cx="10549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 dirty="0">
                <a:latin typeface="Montserrat SemiBold" panose="00000700000000000000" pitchFamily="2" charset="-52"/>
              </a:rPr>
              <a:t>Описание проекта</a:t>
            </a:r>
            <a:endParaRPr lang="ru-RU" sz="3600" dirty="0">
              <a:latin typeface="Montserrat SemiBold" panose="00000700000000000000" pitchFamily="2" charset="-52"/>
            </a:endParaRPr>
          </a:p>
          <a:p>
            <a:pPr algn="ctr">
              <a:defRPr/>
            </a:pPr>
            <a:endParaRPr lang="ru-RU" sz="3600" dirty="0">
              <a:latin typeface="Montserrat SemiBold" panose="000007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EE6A0E-B503-E5A0-6E39-6EF85177E7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218" y="5231092"/>
            <a:ext cx="2369250" cy="16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01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0A92FD-455B-8443-B780-DD066E0AB451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3C09D5-5FFE-45C3-967E-62ACE99D70FB}"/>
              </a:ext>
            </a:extLst>
          </p:cNvPr>
          <p:cNvSpPr txBox="1"/>
          <p:nvPr/>
        </p:nvSpPr>
        <p:spPr>
          <a:xfrm>
            <a:off x="1078657" y="1616150"/>
            <a:ext cx="1040849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Montserrat" panose="00000500000000000000" pitchFamily="2" charset="-52"/>
              </a:rPr>
              <a:t>	В</a:t>
            </a:r>
            <a:r>
              <a:rPr lang="ru-RU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ru-RU" sz="2400" dirty="0">
                <a:latin typeface="Montserrat" panose="00000500000000000000" pitchFamily="2" charset="-52"/>
              </a:rPr>
              <a:t>конце каждого месяца ответственные от ПОО предоставляли справки с фотоотчетами по участию обучающихся- наставляемых.</a:t>
            </a:r>
          </a:p>
          <a:p>
            <a:pPr algn="just"/>
            <a:r>
              <a:rPr lang="ru-RU" sz="2400" dirty="0">
                <a:latin typeface="Montserrat" panose="00000500000000000000" pitchFamily="2" charset="-52"/>
              </a:rPr>
              <a:t>	В мае 2022г., 2023г. было организовано и проведено анкетирование обучающихся – наставляемых, волонтеров-наставников, ответственных от ПОО  и проведен анализ по итогам апробации результативности формирования готовности к здоровому образу жизни.</a:t>
            </a:r>
          </a:p>
          <a:p>
            <a:pPr algn="just"/>
            <a:r>
              <a:rPr lang="ru-RU" sz="2400" dirty="0">
                <a:latin typeface="Montserrat" panose="00000500000000000000" pitchFamily="2" charset="-52"/>
              </a:rPr>
              <a:t>	В мае  2024 г. будет проанализирован механизм административного контроля  текущих и промежуточных результатов системы наставничества в форме «студент-студент» с учетом предложений ответственных от ПОО.</a:t>
            </a:r>
          </a:p>
          <a:p>
            <a:pPr>
              <a:spcAft>
                <a:spcPts val="800"/>
              </a:spcAft>
            </a:pPr>
            <a:r>
              <a:rPr lang="ru-RU" sz="2400" dirty="0">
                <a:latin typeface="Montserrat" panose="00000500000000000000" pitchFamily="2" charset="-52"/>
              </a:rPr>
              <a:t> 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334FE7-A990-46C3-8ADD-369E819A48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917013" y="201613"/>
            <a:ext cx="2051720" cy="1212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4DB5A6-2342-6E4D-BE7D-A9090854F667}"/>
              </a:ext>
            </a:extLst>
          </p:cNvPr>
          <p:cNvSpPr txBox="1"/>
          <p:nvPr/>
        </p:nvSpPr>
        <p:spPr>
          <a:xfrm>
            <a:off x="821151" y="434389"/>
            <a:ext cx="10549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 dirty="0">
                <a:latin typeface="Montserrat SemiBold" panose="00000700000000000000" pitchFamily="2" charset="-52"/>
              </a:rPr>
              <a:t>Описание проекта</a:t>
            </a:r>
            <a:endParaRPr lang="ru-RU" sz="3600" dirty="0">
              <a:latin typeface="Montserrat SemiBold" panose="00000700000000000000" pitchFamily="2" charset="-52"/>
            </a:endParaRPr>
          </a:p>
          <a:p>
            <a:pPr algn="ctr">
              <a:defRPr/>
            </a:pPr>
            <a:endParaRPr lang="ru-RU" sz="3600" dirty="0"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56755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725905" y="121598"/>
            <a:ext cx="917190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latin typeface="Montserrat SemiBold" panose="00000700000000000000" pitchFamily="2" charset="-52"/>
              </a:rPr>
              <a:t>Степень достижения поставленных задач, результатов работы </a:t>
            </a:r>
            <a:br>
              <a:rPr lang="ru-RU" sz="3200" dirty="0">
                <a:latin typeface="Montserrat SemiBold" panose="00000700000000000000" pitchFamily="2" charset="-52"/>
              </a:rPr>
            </a:br>
            <a:r>
              <a:rPr lang="ru-RU" sz="3200" dirty="0">
                <a:latin typeface="Montserrat SemiBold" panose="00000700000000000000" pitchFamily="2" charset="-52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5855936" y="532722"/>
            <a:ext cx="480130" cy="12192002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9012421">
            <a:off x="10308946" y="-2137454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6" name="Группа 205"/>
          <p:cNvGrpSpPr/>
          <p:nvPr/>
        </p:nvGrpSpPr>
        <p:grpSpPr>
          <a:xfrm>
            <a:off x="10276074" y="512956"/>
            <a:ext cx="1441817" cy="479132"/>
            <a:chOff x="618275" y="5784697"/>
            <a:chExt cx="1441817" cy="479132"/>
          </a:xfrm>
        </p:grpSpPr>
        <p:sp>
          <p:nvSpPr>
            <p:cNvPr id="207" name="Овал 206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34349"/>
              </p:ext>
            </p:extLst>
          </p:nvPr>
        </p:nvGraphicFramePr>
        <p:xfrm>
          <a:off x="221897" y="1566746"/>
          <a:ext cx="11495994" cy="48137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1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6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905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6854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57246" marR="5724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ПРИМЕЧАНИЕ</a:t>
                      </a:r>
                    </a:p>
                  </a:txBody>
                  <a:tcPr marL="57246" marR="5724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8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Результат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Результат по достижению планового показателя по итогам реализации работы РИП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 marL="57246" marR="5724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7513"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Система наставничества через профессиональное волонтерство в форме «студент-студент»  работоспособна.  </a:t>
                      </a:r>
                    </a:p>
                  </a:txBody>
                  <a:tcPr marL="57246" marR="5724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rgbClr val="93278F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выполнен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По итогам опроса ответственных работников ПОО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г.о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 Сызрань,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г.о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 Октябрьск за второй года реализации РИП: Целевая модель наставничества содержит системный подход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1400" b="1" kern="1200" dirty="0">
                          <a:solidFill>
                            <a:srgbClr val="93278F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91,7%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(от 5 до 10 баллов).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- Административный контроль при реализации Проекта в вашей ПОО  осуществляется в полном объеме -10 баллов- </a:t>
                      </a:r>
                      <a:r>
                        <a:rPr lang="ru-RU" sz="1400" b="1" kern="1200" dirty="0">
                          <a:solidFill>
                            <a:srgbClr val="93278F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96%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(от 8 до 10 баллов).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- Реализация «Школы здоровья» направлена на достижение желаемого конечного результата – </a:t>
                      </a:r>
                      <a:r>
                        <a:rPr lang="ru-RU" sz="1400" b="1" kern="1200" dirty="0">
                          <a:solidFill>
                            <a:srgbClr val="93278F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91,31%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(8-10 баллов).</a:t>
                      </a:r>
                    </a:p>
                    <a:p>
                      <a:pPr marL="0" indent="-17145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Практическая значимость для личности наставляемого-студента имеется - </a:t>
                      </a:r>
                      <a:r>
                        <a:rPr lang="ru-RU" sz="1400" b="1" kern="1200" dirty="0">
                          <a:solidFill>
                            <a:srgbClr val="93278F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92%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(8-10 баллов).</a:t>
                      </a:r>
                    </a:p>
                    <a:p>
                      <a:pPr marL="0" indent="-171450" algn="l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endParaRPr lang="ru-RU" sz="1400" kern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57246" marR="5724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074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725905" y="121598"/>
            <a:ext cx="917190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latin typeface="Montserrat SemiBold" panose="00000700000000000000" pitchFamily="2" charset="-52"/>
              </a:rPr>
              <a:t>Степень достижения поставленных задач, результатов работы </a:t>
            </a:r>
            <a:br>
              <a:rPr lang="ru-RU" sz="3200" dirty="0">
                <a:latin typeface="Montserrat SemiBold" panose="00000700000000000000" pitchFamily="2" charset="-52"/>
              </a:rPr>
            </a:br>
            <a:r>
              <a:rPr lang="ru-RU" sz="3200" dirty="0">
                <a:latin typeface="Montserrat SemiBold" panose="00000700000000000000" pitchFamily="2" charset="-52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5855936" y="532722"/>
            <a:ext cx="480130" cy="12192002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9012421">
            <a:off x="10308946" y="-2137454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6" name="Группа 205"/>
          <p:cNvGrpSpPr/>
          <p:nvPr/>
        </p:nvGrpSpPr>
        <p:grpSpPr>
          <a:xfrm>
            <a:off x="10276074" y="512956"/>
            <a:ext cx="1441817" cy="479132"/>
            <a:chOff x="618275" y="5784697"/>
            <a:chExt cx="1441817" cy="479132"/>
          </a:xfrm>
        </p:grpSpPr>
        <p:sp>
          <p:nvSpPr>
            <p:cNvPr id="207" name="Овал 206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4" name="Объект 3">
            <a:extLst>
              <a:ext uri="{FF2B5EF4-FFF2-40B4-BE49-F238E27FC236}">
                <a16:creationId xmlns:a16="http://schemas.microsoft.com/office/drawing/2014/main" id="{B29543AA-F265-FAF6-D3EB-29B5D668BA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1389686"/>
              </p:ext>
            </p:extLst>
          </p:nvPr>
        </p:nvGraphicFramePr>
        <p:xfrm>
          <a:off x="137152" y="1543526"/>
          <a:ext cx="11580739" cy="4536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637">
                  <a:extLst>
                    <a:ext uri="{9D8B030D-6E8A-4147-A177-3AD203B41FA5}">
                      <a16:colId xmlns:a16="http://schemas.microsoft.com/office/drawing/2014/main" val="3345809250"/>
                    </a:ext>
                  </a:extLst>
                </a:gridCol>
                <a:gridCol w="2671854">
                  <a:extLst>
                    <a:ext uri="{9D8B030D-6E8A-4147-A177-3AD203B41FA5}">
                      <a16:colId xmlns:a16="http://schemas.microsoft.com/office/drawing/2014/main" val="1445997312"/>
                    </a:ext>
                  </a:extLst>
                </a:gridCol>
                <a:gridCol w="3396343">
                  <a:extLst>
                    <a:ext uri="{9D8B030D-6E8A-4147-A177-3AD203B41FA5}">
                      <a16:colId xmlns:a16="http://schemas.microsoft.com/office/drawing/2014/main" val="3567954595"/>
                    </a:ext>
                  </a:extLst>
                </a:gridCol>
                <a:gridCol w="3667905">
                  <a:extLst>
                    <a:ext uri="{9D8B030D-6E8A-4147-A177-3AD203B41FA5}">
                      <a16:colId xmlns:a16="http://schemas.microsoft.com/office/drawing/2014/main" val="696696159"/>
                    </a:ext>
                  </a:extLst>
                </a:gridCol>
              </a:tblGrid>
              <a:tr h="75026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57246" marR="5724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ПРИМЕЧАНИЕ</a:t>
                      </a:r>
                    </a:p>
                  </a:txBody>
                  <a:tcPr marL="57246" marR="57246" marT="0" marB="0"/>
                </a:tc>
                <a:extLst>
                  <a:ext uri="{0D108BD9-81ED-4DB2-BD59-A6C34878D82A}">
                    <a16:rowId xmlns:a16="http://schemas.microsoft.com/office/drawing/2014/main" val="300036865"/>
                  </a:ext>
                </a:extLst>
              </a:tr>
              <a:tr h="1303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Результат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Результат по достижению планового показателя по итогам реализации работы РИП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 marL="57246" marR="57246" marT="0" marB="0"/>
                </a:tc>
                <a:extLst>
                  <a:ext uri="{0D108BD9-81ED-4DB2-BD59-A6C34878D82A}">
                    <a16:rowId xmlns:a16="http://schemas.microsoft.com/office/drawing/2014/main" val="2332796035"/>
                  </a:ext>
                </a:extLst>
              </a:tr>
              <a:tr h="24828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количество человек, принявших участие в мероприятиях Проекта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Наставников обучающихся-медиков -</a:t>
                      </a:r>
                      <a:r>
                        <a:rPr lang="ru-RU" sz="1400" b="1" kern="1200" dirty="0">
                          <a:solidFill>
                            <a:srgbClr val="93278F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600 человек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Наставляемых -</a:t>
                      </a:r>
                      <a:r>
                        <a:rPr lang="ru-RU" sz="1400" b="1" kern="1200" dirty="0">
                          <a:solidFill>
                            <a:srgbClr val="93278F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2500 обучающихся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ПОО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г.о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 Сызрань,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г.о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 Октябрьск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Наставников обучающихся-медиков -</a:t>
                      </a:r>
                      <a:r>
                        <a:rPr lang="ru-RU" sz="1400" b="1" kern="1200" dirty="0">
                          <a:solidFill>
                            <a:srgbClr val="93278F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400 человек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Наставляемых -</a:t>
                      </a:r>
                      <a:r>
                        <a:rPr lang="ru-RU" sz="1400" b="1" kern="1200" dirty="0">
                          <a:solidFill>
                            <a:srgbClr val="93278F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1800 обучающихся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ПОО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г.о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 Сызрань,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г.о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 Октябрьск </a:t>
                      </a:r>
                      <a:r>
                        <a:rPr lang="ru-RU" sz="1400" b="1" kern="1200" dirty="0">
                          <a:solidFill>
                            <a:srgbClr val="93278F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(44%)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Планируется поэтапное увеличение наставников и наставляемых по годам обучения в рамках реализации Проекта</a:t>
                      </a:r>
                    </a:p>
                  </a:txBody>
                  <a:tcPr marL="57246" marR="57246" marT="0" marB="0"/>
                </a:tc>
                <a:extLst>
                  <a:ext uri="{0D108BD9-81ED-4DB2-BD59-A6C34878D82A}">
                    <a16:rowId xmlns:a16="http://schemas.microsoft.com/office/drawing/2014/main" val="2704687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069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725905" y="121598"/>
            <a:ext cx="917190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latin typeface="Montserrat SemiBold" panose="00000700000000000000" pitchFamily="2" charset="-52"/>
              </a:rPr>
              <a:t>Степень достижения поставленных задач, результатов работы </a:t>
            </a:r>
            <a:br>
              <a:rPr lang="ru-RU" sz="3200" dirty="0">
                <a:latin typeface="Montserrat SemiBold" panose="00000700000000000000" pitchFamily="2" charset="-52"/>
              </a:rPr>
            </a:br>
            <a:r>
              <a:rPr lang="ru-RU" sz="3200" dirty="0">
                <a:latin typeface="Montserrat SemiBold" panose="00000700000000000000" pitchFamily="2" charset="-52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5855936" y="532722"/>
            <a:ext cx="480130" cy="12192002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9012421">
            <a:off x="10308946" y="-2137454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6" name="Группа 205"/>
          <p:cNvGrpSpPr/>
          <p:nvPr/>
        </p:nvGrpSpPr>
        <p:grpSpPr>
          <a:xfrm>
            <a:off x="10276074" y="512956"/>
            <a:ext cx="1441817" cy="479132"/>
            <a:chOff x="618275" y="5784697"/>
            <a:chExt cx="1441817" cy="479132"/>
          </a:xfrm>
        </p:grpSpPr>
        <p:sp>
          <p:nvSpPr>
            <p:cNvPr id="207" name="Овал 206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Объект 2">
            <a:extLst>
              <a:ext uri="{FF2B5EF4-FFF2-40B4-BE49-F238E27FC236}">
                <a16:creationId xmlns:a16="http://schemas.microsoft.com/office/drawing/2014/main" id="{5F9A26AF-00BC-FC39-8092-1D4C628355AE}"/>
              </a:ext>
            </a:extLst>
          </p:cNvPr>
          <p:cNvSpPr txBox="1">
            <a:spLocks/>
          </p:cNvSpPr>
          <p:nvPr/>
        </p:nvSpPr>
        <p:spPr>
          <a:xfrm>
            <a:off x="137152" y="1543526"/>
            <a:ext cx="1205485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000" dirty="0">
                <a:solidFill>
                  <a:srgbClr val="002060"/>
                </a:solidFill>
                <a:latin typeface="Impact" panose="020B0806030902050204" pitchFamily="34" charset="0"/>
              </a:rPr>
              <a:t>          </a:t>
            </a:r>
            <a:r>
              <a:rPr lang="ru-RU" sz="16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Анализ по итогам апробации результативности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6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формирования готовности к здоровому образу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6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жизни у обучающихся  проводился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6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с использованием </a:t>
            </a:r>
            <a:r>
              <a:rPr lang="ru-RU" sz="1600" b="1" dirty="0" err="1">
                <a:latin typeface="Montserrat" panose="00000500000000000000" pitchFamily="2" charset="-52"/>
                <a:ea typeface="Times New Roman" panose="02020603050405020304" pitchFamily="18" charset="0"/>
              </a:rPr>
              <a:t>критериально</a:t>
            </a:r>
            <a:r>
              <a:rPr lang="ru-RU" sz="16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-оценочного аппарата 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latin typeface="Montserrat" panose="00000500000000000000" pitchFamily="2" charset="-52"/>
                <a:ea typeface="Times New Roman" panose="02020603050405020304" pitchFamily="18" charset="0"/>
              </a:rPr>
              <a:t>  Оценка эффективности проводимых мероприятий,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latin typeface="Montserrat" panose="00000500000000000000" pitchFamily="2" charset="-52"/>
                <a:ea typeface="Times New Roman" panose="02020603050405020304" pitchFamily="18" charset="0"/>
              </a:rPr>
              <a:t>оценена по следующим параметрам: </a:t>
            </a: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latin typeface="Montserrat" panose="00000500000000000000" pitchFamily="2" charset="-52"/>
                <a:ea typeface="Times New Roman" panose="02020603050405020304" pitchFamily="18" charset="0"/>
              </a:rPr>
              <a:t>уровень информированности по проблеме; </a:t>
            </a:r>
          </a:p>
          <a:p>
            <a:pPr indent="-285750" algn="l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latin typeface="Montserrat" panose="00000500000000000000" pitchFamily="2" charset="-52"/>
                <a:ea typeface="Times New Roman" panose="02020603050405020304" pitchFamily="18" charset="0"/>
              </a:rPr>
              <a:t>самооценка влияния информации на формирование умений и навыков ЗОЖ;</a:t>
            </a: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latin typeface="Montserrat" panose="00000500000000000000" pitchFamily="2" charset="-52"/>
                <a:ea typeface="Times New Roman" panose="02020603050405020304" pitchFamily="18" charset="0"/>
              </a:rPr>
              <a:t>качество сформированности навыков ЗОЖ.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6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В рамках РИП были выделены компоненты с критериями</a:t>
            </a:r>
            <a:r>
              <a:rPr lang="ru-RU" sz="1600" dirty="0">
                <a:latin typeface="Montserrat" panose="00000500000000000000" pitchFamily="2" charset="-52"/>
                <a:ea typeface="Times New Roman" panose="02020603050405020304" pitchFamily="18" charset="0"/>
              </a:rPr>
              <a:t>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ru-RU" sz="1200" dirty="0"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2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Содержательно-операционный компонент  </a:t>
            </a:r>
            <a:r>
              <a:rPr lang="ru-RU" sz="1200" dirty="0">
                <a:latin typeface="Montserrat" panose="00000500000000000000" pitchFamily="2" charset="-52"/>
                <a:ea typeface="Times New Roman" panose="02020603050405020304" pitchFamily="18" charset="0"/>
              </a:rPr>
              <a:t>рассматривает наличие у обучающегося системы знаний о личном и общественном здоровье, путях его сохранения, о культуре здоровья.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Montserrat" panose="00000500000000000000" pitchFamily="2" charset="-52"/>
                <a:ea typeface="Times New Roman" panose="02020603050405020304" pitchFamily="18" charset="0"/>
              </a:rPr>
              <a:t>Критерии содержательно-операционного компонента ЗОЖ обучающихся отражаются в совокупности следующих компонентов: </a:t>
            </a:r>
          </a:p>
          <a:p>
            <a:pPr indent="449580" algn="l"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Montserrat" panose="00000500000000000000" pitchFamily="2" charset="-52"/>
                <a:ea typeface="Times New Roman" panose="02020603050405020304" pitchFamily="18" charset="0"/>
              </a:rPr>
              <a:t>постоянная динамика показателей уровня физической подготовленности; </a:t>
            </a:r>
          </a:p>
          <a:p>
            <a:pPr indent="449580" algn="l"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Montserrat" panose="00000500000000000000" pitchFamily="2" charset="-52"/>
                <a:ea typeface="Times New Roman" panose="02020603050405020304" pitchFamily="18" charset="0"/>
              </a:rPr>
              <a:t>удовлетворенность физическим состоянием;</a:t>
            </a:r>
          </a:p>
          <a:p>
            <a:pPr indent="449580" algn="l">
              <a:lnSpc>
                <a:spcPct val="110000"/>
              </a:lnSpc>
              <a:spcBef>
                <a:spcPts val="0"/>
              </a:spcBef>
            </a:pPr>
            <a:r>
              <a:rPr lang="ru-RU" sz="1200" dirty="0">
                <a:latin typeface="Montserrat" panose="00000500000000000000" pitchFamily="2" charset="-52"/>
                <a:ea typeface="Times New Roman" panose="02020603050405020304" pitchFamily="18" charset="0"/>
              </a:rPr>
              <a:t>желание укреплять и совершенствовать свое здоровье;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ru-RU" sz="1200" b="1" dirty="0"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2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Информационно-познавательный компонент </a:t>
            </a:r>
            <a:r>
              <a:rPr lang="ru-RU" sz="1200" dirty="0">
                <a:latin typeface="Montserrat" panose="00000500000000000000" pitchFamily="2" charset="-52"/>
                <a:ea typeface="Times New Roman" panose="02020603050405020304" pitchFamily="18" charset="0"/>
              </a:rPr>
              <a:t>ЗОЖ является приобретение обучающимися знаний, умений их практического использования в процессе жизнедеятельности для обеспечения успеха в сохранении и укреплении индивидуального здоровья.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800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indent="449580" algn="just">
              <a:lnSpc>
                <a:spcPct val="100000"/>
              </a:lnSpc>
              <a:spcBef>
                <a:spcPts val="0"/>
              </a:spcBef>
            </a:pPr>
            <a:endParaRPr lang="ru-RU" sz="8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65A6C84A-9594-4562-3CF1-9C97E6924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825137"/>
              </p:ext>
            </p:extLst>
          </p:nvPr>
        </p:nvGraphicFramePr>
        <p:xfrm>
          <a:off x="7704702" y="1418457"/>
          <a:ext cx="3592203" cy="1933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4718">
                  <a:extLst>
                    <a:ext uri="{9D8B030D-6E8A-4147-A177-3AD203B41FA5}">
                      <a16:colId xmlns:a16="http://schemas.microsoft.com/office/drawing/2014/main" val="1672119741"/>
                    </a:ext>
                  </a:extLst>
                </a:gridCol>
                <a:gridCol w="1967485">
                  <a:extLst>
                    <a:ext uri="{9D8B030D-6E8A-4147-A177-3AD203B41FA5}">
                      <a16:colId xmlns:a16="http://schemas.microsoft.com/office/drawing/2014/main" val="11160662"/>
                    </a:ext>
                  </a:extLst>
                </a:gridCol>
              </a:tblGrid>
              <a:tr h="26825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33466" marR="3346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6" marR="33466" marT="0" marB="0"/>
                </a:tc>
                <a:extLst>
                  <a:ext uri="{0D108BD9-81ED-4DB2-BD59-A6C34878D82A}">
                    <a16:rowId xmlns:a16="http://schemas.microsoft.com/office/drawing/2014/main" val="3998016719"/>
                  </a:ext>
                </a:extLst>
              </a:tr>
              <a:tr h="2067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Impact" panose="020B0806030902050204" pitchFamily="34" charset="0"/>
                        </a:rPr>
                        <a:t>Результат</a:t>
                      </a:r>
                      <a:endParaRPr lang="ru-RU" sz="1400" b="0" dirty="0"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6" marR="334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Показатели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6" marR="33466" marT="0" marB="0"/>
                </a:tc>
                <a:extLst>
                  <a:ext uri="{0D108BD9-81ED-4DB2-BD59-A6C34878D82A}">
                    <a16:rowId xmlns:a16="http://schemas.microsoft.com/office/drawing/2014/main" val="2079126874"/>
                  </a:ext>
                </a:extLst>
              </a:tr>
              <a:tr h="1457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Impact" panose="020B0806030902050204" pitchFamily="34" charset="0"/>
                        </a:rPr>
                        <a:t>уровень информированности обучающихся по вопросам факторов здоровья</a:t>
                      </a:r>
                      <a:endParaRPr lang="ru-RU" sz="1400" b="0" dirty="0"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6" marR="334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уровень информированности повысится и  составит </a:t>
                      </a:r>
                      <a:r>
                        <a:rPr lang="ru-RU" sz="14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</a:rPr>
                        <a:t>не менее 70%</a:t>
                      </a:r>
                      <a:endParaRPr lang="ru-RU" sz="1400" b="0" dirty="0">
                        <a:solidFill>
                          <a:srgbClr val="FF000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6" marR="33466" marT="0" marB="0"/>
                </a:tc>
                <a:extLst>
                  <a:ext uri="{0D108BD9-81ED-4DB2-BD59-A6C34878D82A}">
                    <a16:rowId xmlns:a16="http://schemas.microsoft.com/office/drawing/2014/main" val="395928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33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322966" y="1200329"/>
            <a:ext cx="11869034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dirty="0">
                <a:latin typeface="Montserrat SemiBold" panose="00000700000000000000" pitchFamily="2" charset="-52"/>
              </a:rPr>
              <a:t>РЕГИОНАЛЬНОЙ ИНОВАЦИОННОЙ ПЛОЩАДКОЙ</a:t>
            </a:r>
          </a:p>
          <a:p>
            <a:pPr algn="ctr">
              <a:lnSpc>
                <a:spcPct val="90000"/>
              </a:lnSpc>
            </a:pPr>
            <a:r>
              <a:rPr lang="ru-RU" sz="3600" dirty="0">
                <a:latin typeface="Montserrat SemiBold" panose="00000700000000000000" pitchFamily="2" charset="-52"/>
              </a:rPr>
              <a:t> </a:t>
            </a:r>
            <a:r>
              <a:rPr lang="ru-RU" sz="3200" dirty="0">
                <a:latin typeface="Montserrat SemiBold" panose="00000700000000000000" pitchFamily="2" charset="-52"/>
              </a:rPr>
              <a:t>«Разработка и апробация организационных механизмов наставничества через систему профессионального волонтерства в форме </a:t>
            </a:r>
            <a:r>
              <a:rPr lang="ru-RU" sz="3200" b="1" dirty="0">
                <a:latin typeface="Montserrat SemiBold" panose="00000700000000000000" pitchFamily="2" charset="-52"/>
              </a:rPr>
              <a:t>«студент-студент»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2BD592-ECE1-40BF-9C3B-FBAAA7AC66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623" y="4010869"/>
            <a:ext cx="3636470" cy="2149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99623" y="0"/>
            <a:ext cx="10972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latin typeface="Montserrat SemiBold" panose="00000700000000000000" pitchFamily="2" charset="-52"/>
              </a:rPr>
              <a:t>Сызранский</a:t>
            </a:r>
            <a:r>
              <a:rPr lang="ru-RU" sz="3600" dirty="0">
                <a:latin typeface="Montserrat SemiBold" panose="00000700000000000000" pitchFamily="2" charset="-52"/>
              </a:rPr>
              <a:t> медико-гуманитарный колледж уже третий год является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4861884" y="4700502"/>
            <a:ext cx="1572358" cy="1572358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Google Shape;13573;p70"/>
          <p:cNvSpPr/>
          <p:nvPr/>
        </p:nvSpPr>
        <p:spPr>
          <a:xfrm>
            <a:off x="5232782" y="5085763"/>
            <a:ext cx="863216" cy="84226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21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2BD592-ECE1-40BF-9C3B-FBAAA7AC66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623" y="4010869"/>
            <a:ext cx="3636470" cy="2149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6154" y="4029117"/>
            <a:ext cx="5125846" cy="21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15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725905" y="121598"/>
            <a:ext cx="917190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latin typeface="Montserrat SemiBold" panose="00000700000000000000" pitchFamily="2" charset="-52"/>
              </a:rPr>
              <a:t>Степень достижения поставленных задач, результатов работы </a:t>
            </a:r>
            <a:br>
              <a:rPr lang="ru-RU" sz="3200" dirty="0">
                <a:latin typeface="Montserrat SemiBold" panose="00000700000000000000" pitchFamily="2" charset="-52"/>
              </a:rPr>
            </a:br>
            <a:r>
              <a:rPr lang="ru-RU" sz="3200" dirty="0">
                <a:latin typeface="Montserrat SemiBold" panose="00000700000000000000" pitchFamily="2" charset="-52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5855936" y="532722"/>
            <a:ext cx="480130" cy="12192002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9012421">
            <a:off x="10308946" y="-2137454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6" name="Группа 205"/>
          <p:cNvGrpSpPr/>
          <p:nvPr/>
        </p:nvGrpSpPr>
        <p:grpSpPr>
          <a:xfrm>
            <a:off x="10276074" y="512956"/>
            <a:ext cx="1441817" cy="479132"/>
            <a:chOff x="618275" y="5784697"/>
            <a:chExt cx="1441817" cy="479132"/>
          </a:xfrm>
        </p:grpSpPr>
        <p:sp>
          <p:nvSpPr>
            <p:cNvPr id="207" name="Овал 206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Объект 2">
            <a:extLst>
              <a:ext uri="{FF2B5EF4-FFF2-40B4-BE49-F238E27FC236}">
                <a16:creationId xmlns:a16="http://schemas.microsoft.com/office/drawing/2014/main" id="{0665E1DA-6833-74BA-115D-55DAD7FAA8D5}"/>
              </a:ext>
            </a:extLst>
          </p:cNvPr>
          <p:cNvSpPr txBox="1">
            <a:spLocks/>
          </p:cNvSpPr>
          <p:nvPr/>
        </p:nvSpPr>
        <p:spPr>
          <a:xfrm>
            <a:off x="277586" y="1789444"/>
            <a:ext cx="11050953" cy="4291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ru-RU" sz="1700" dirty="0">
                <a:latin typeface="Montserrat" panose="00000500000000000000" pitchFamily="2" charset="-52"/>
                <a:ea typeface="Times New Roman" panose="02020603050405020304" pitchFamily="18" charset="0"/>
              </a:rPr>
              <a:t>Критерии информационно-познавательного компонента ЗОЖ проявляются через совокупность следующих показателей: постоянное приобретение  системы физкультурно-оздоровительных знаний; знание основ культуры здоровья и основ теории и методики физической культуры; знание способов преодоления вредных привычек и формирования здорового образа жизни.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endParaRPr lang="ru-RU" sz="1700" b="1" dirty="0"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ru-RU" sz="17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Творческо-</a:t>
            </a:r>
            <a:r>
              <a:rPr lang="ru-RU" sz="1700" b="1" dirty="0" err="1">
                <a:latin typeface="Montserrat" panose="00000500000000000000" pitchFamily="2" charset="-52"/>
                <a:ea typeface="Times New Roman" panose="02020603050405020304" pitchFamily="18" charset="0"/>
              </a:rPr>
              <a:t>деятельностный</a:t>
            </a:r>
            <a:r>
              <a:rPr lang="ru-RU" sz="17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 компонент </a:t>
            </a:r>
            <a:r>
              <a:rPr lang="ru-RU" sz="1700" dirty="0">
                <a:latin typeface="Montserrat" panose="00000500000000000000" pitchFamily="2" charset="-52"/>
                <a:ea typeface="Times New Roman" panose="02020603050405020304" pitchFamily="18" charset="0"/>
              </a:rPr>
              <a:t>ЗОЖ состоит в умении ставить субъективно принятую цель деятельности, в соответствии с целью создать модель значимых условий, составить программу действий, упорядочить их, средства, способы, оценить ее результаты как конечные, так и промежуточные, сопоставить их с заданными субъективными критериями успешности деятельности, на основе оценки осуществлять необходимые коррективы.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ru-RU" sz="1700" dirty="0">
                <a:latin typeface="Montserrat" panose="00000500000000000000" pitchFamily="2" charset="-52"/>
                <a:ea typeface="Times New Roman" panose="02020603050405020304" pitchFamily="18" charset="0"/>
              </a:rPr>
              <a:t>Критерии творческо-</a:t>
            </a:r>
            <a:r>
              <a:rPr lang="ru-RU" sz="1700" dirty="0" err="1">
                <a:latin typeface="Montserrat" panose="00000500000000000000" pitchFamily="2" charset="-52"/>
                <a:ea typeface="Times New Roman" panose="02020603050405020304" pitchFamily="18" charset="0"/>
              </a:rPr>
              <a:t>деятельностного</a:t>
            </a:r>
            <a:r>
              <a:rPr lang="ru-RU" sz="1700" dirty="0">
                <a:latin typeface="Montserrat" panose="00000500000000000000" pitchFamily="2" charset="-52"/>
                <a:ea typeface="Times New Roman" panose="02020603050405020304" pitchFamily="18" charset="0"/>
              </a:rPr>
              <a:t> компонента ЗОЖ представлены следующими показателями: 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ru-RU" sz="1700" dirty="0">
                <a:latin typeface="Montserrat" panose="00000500000000000000" pitchFamily="2" charset="-52"/>
                <a:ea typeface="Times New Roman" panose="02020603050405020304" pitchFamily="18" charset="0"/>
              </a:rPr>
              <a:t>- уровень мотивации к физкультурно-оздоровительной деятельности;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ru-RU" sz="1700" dirty="0">
                <a:latin typeface="Montserrat" panose="00000500000000000000" pitchFamily="2" charset="-52"/>
                <a:ea typeface="Times New Roman" panose="02020603050405020304" pitchFamily="18" charset="0"/>
              </a:rPr>
              <a:t>- наличие совокупности знаний ЗОЖ, умений и навыков и творческое их применение в своей жизнедеятельности.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ru-RU" sz="1700" dirty="0">
                <a:latin typeface="Montserrat" panose="00000500000000000000" pitchFamily="2" charset="-52"/>
                <a:ea typeface="Times New Roman" panose="02020603050405020304" pitchFamily="18" charset="0"/>
              </a:rPr>
              <a:t>Целостный критерий отражает общее представление о ЗОЖ, интегрирует другие критерии и </a:t>
            </a:r>
            <a:r>
              <a:rPr lang="ru-RU" sz="1700" dirty="0" err="1">
                <a:latin typeface="Montserrat" panose="00000500000000000000" pitchFamily="2" charset="-52"/>
                <a:ea typeface="Times New Roman" panose="02020603050405020304" pitchFamily="18" charset="0"/>
              </a:rPr>
              <a:t>взаимосвязывает</a:t>
            </a:r>
            <a:r>
              <a:rPr lang="ru-RU" sz="1700" dirty="0">
                <a:latin typeface="Montserrat" panose="00000500000000000000" pitchFamily="2" charset="-52"/>
                <a:ea typeface="Times New Roman" panose="02020603050405020304" pitchFamily="18" charset="0"/>
              </a:rPr>
              <a:t> их.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sz="23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Базовые компоненты, на основе которых и строится ведение здорового образа жизни: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sz="23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1.Рациональное питание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sz="23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2.Физическая активность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sz="23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3.Общая гигиена организма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sz="23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4. Закаливание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sz="23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5. Отказ от вредных привычек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400" dirty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400" dirty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21283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5855936" y="532722"/>
            <a:ext cx="480130" cy="12192002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9012421">
            <a:off x="10308946" y="-2137454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6" name="Группа 205"/>
          <p:cNvGrpSpPr/>
          <p:nvPr/>
        </p:nvGrpSpPr>
        <p:grpSpPr>
          <a:xfrm>
            <a:off x="10276074" y="512956"/>
            <a:ext cx="1441817" cy="479132"/>
            <a:chOff x="618275" y="5784697"/>
            <a:chExt cx="1441817" cy="479132"/>
          </a:xfrm>
        </p:grpSpPr>
        <p:sp>
          <p:nvSpPr>
            <p:cNvPr id="207" name="Овал 206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206830" y="0"/>
            <a:ext cx="117892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500" dirty="0">
                <a:latin typeface="Montserrat SemiBold" panose="00000700000000000000" pitchFamily="2" charset="-52"/>
              </a:rPr>
              <a:t>Степень достижения поставленных задач, результатов работы</a:t>
            </a:r>
          </a:p>
          <a:p>
            <a:pPr algn="ctr">
              <a:lnSpc>
                <a:spcPct val="90000"/>
              </a:lnSpc>
            </a:pPr>
            <a:r>
              <a:rPr lang="ru-RU" sz="2500" dirty="0">
                <a:latin typeface="Montserrat SemiBold" panose="00000700000000000000" pitchFamily="2" charset="-52"/>
              </a:rPr>
              <a:t> 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2D171F65-932E-985F-7ABC-5BC5E89CA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787101"/>
              </p:ext>
            </p:extLst>
          </p:nvPr>
        </p:nvGraphicFramePr>
        <p:xfrm>
          <a:off x="1" y="821872"/>
          <a:ext cx="12192000" cy="6265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3132">
                  <a:extLst>
                    <a:ext uri="{9D8B030D-6E8A-4147-A177-3AD203B41FA5}">
                      <a16:colId xmlns:a16="http://schemas.microsoft.com/office/drawing/2014/main" val="1757420458"/>
                    </a:ext>
                  </a:extLst>
                </a:gridCol>
                <a:gridCol w="1273132">
                  <a:extLst>
                    <a:ext uri="{9D8B030D-6E8A-4147-A177-3AD203B41FA5}">
                      <a16:colId xmlns:a16="http://schemas.microsoft.com/office/drawing/2014/main" val="3951265445"/>
                    </a:ext>
                  </a:extLst>
                </a:gridCol>
                <a:gridCol w="1728461">
                  <a:extLst>
                    <a:ext uri="{9D8B030D-6E8A-4147-A177-3AD203B41FA5}">
                      <a16:colId xmlns:a16="http://schemas.microsoft.com/office/drawing/2014/main" val="2881648164"/>
                    </a:ext>
                  </a:extLst>
                </a:gridCol>
                <a:gridCol w="7917275">
                  <a:extLst>
                    <a:ext uri="{9D8B030D-6E8A-4147-A177-3AD203B41FA5}">
                      <a16:colId xmlns:a16="http://schemas.microsoft.com/office/drawing/2014/main" val="3234312194"/>
                    </a:ext>
                  </a:extLst>
                </a:gridCol>
              </a:tblGrid>
              <a:tr h="33028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57246" marR="5724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marL="57246" marR="57246" marT="0" marB="0"/>
                </a:tc>
                <a:extLst>
                  <a:ext uri="{0D108BD9-81ED-4DB2-BD59-A6C34878D82A}">
                    <a16:rowId xmlns:a16="http://schemas.microsoft.com/office/drawing/2014/main" val="3233706442"/>
                  </a:ext>
                </a:extLst>
              </a:tr>
              <a:tr h="1134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Результат</a:t>
                      </a:r>
                      <a:endParaRPr lang="ru-RU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6" marR="334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Показатели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6" marR="334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Результат по достижению планового показателя по итогам работы РИП</a:t>
                      </a:r>
                      <a:endParaRPr lang="ru-RU" sz="12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6" marR="334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</a:rPr>
                        <a:t>Факторы здоровья - критериям ЗОЖ (результаты опроса наставляемых):</a:t>
                      </a:r>
                    </a:p>
                  </a:txBody>
                  <a:tcPr marL="33466" marR="33466" marT="0" marB="0"/>
                </a:tc>
                <a:extLst>
                  <a:ext uri="{0D108BD9-81ED-4DB2-BD59-A6C34878D82A}">
                    <a16:rowId xmlns:a16="http://schemas.microsoft.com/office/drawing/2014/main" val="3780269914"/>
                  </a:ext>
                </a:extLst>
              </a:tr>
              <a:tr h="4800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Impact" panose="020B0806030902050204" pitchFamily="34" charset="0"/>
                        </a:rPr>
                        <a:t>уровень информированности обучающихся по вопросам факторов здоровья</a:t>
                      </a:r>
                      <a:endParaRPr lang="ru-RU" sz="1400" b="0" dirty="0"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6" marR="334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уровень информированности повысится и  составит </a:t>
                      </a:r>
                      <a:r>
                        <a:rPr lang="ru-RU" sz="14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</a:rPr>
                        <a:t>не менее 70%</a:t>
                      </a:r>
                      <a:endParaRPr lang="ru-RU" sz="1400" b="0" dirty="0">
                        <a:solidFill>
                          <a:srgbClr val="FF000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6" marR="334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По результату опроса наставляемых-обучающихся по изучению готовности к ЗОЖ в конце второго года реализации Проекта: </a:t>
                      </a:r>
                      <a:r>
                        <a:rPr lang="ru-RU" sz="14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</a:rPr>
                        <a:t>75,5%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- узнали новое после проведенных мероприятий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 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6" marR="334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FF000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FF000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FF000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FF000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33466" marR="33466" marT="0" marB="0"/>
                </a:tc>
                <a:extLst>
                  <a:ext uri="{0D108BD9-81ED-4DB2-BD59-A6C34878D82A}">
                    <a16:rowId xmlns:a16="http://schemas.microsoft.com/office/drawing/2014/main" val="3530952746"/>
                  </a:ext>
                </a:extLst>
              </a:tr>
            </a:tbl>
          </a:graphicData>
        </a:graphic>
      </p:graphicFrame>
      <p:graphicFrame>
        <p:nvGraphicFramePr>
          <p:cNvPr id="16" name="Таблица 8">
            <a:extLst>
              <a:ext uri="{FF2B5EF4-FFF2-40B4-BE49-F238E27FC236}">
                <a16:creationId xmlns:a16="http://schemas.microsoft.com/office/drawing/2014/main" id="{11A89095-5D6B-18AE-4B66-EDBB6CBB4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801658"/>
              </p:ext>
            </p:extLst>
          </p:nvPr>
        </p:nvGraphicFramePr>
        <p:xfrm>
          <a:off x="4295602" y="1428109"/>
          <a:ext cx="7606573" cy="547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3158">
                  <a:extLst>
                    <a:ext uri="{9D8B030D-6E8A-4147-A177-3AD203B41FA5}">
                      <a16:colId xmlns:a16="http://schemas.microsoft.com/office/drawing/2014/main" val="1958693608"/>
                    </a:ext>
                  </a:extLst>
                </a:gridCol>
                <a:gridCol w="1888713">
                  <a:extLst>
                    <a:ext uri="{9D8B030D-6E8A-4147-A177-3AD203B41FA5}">
                      <a16:colId xmlns:a16="http://schemas.microsoft.com/office/drawing/2014/main" val="653538794"/>
                    </a:ext>
                  </a:extLst>
                </a:gridCol>
                <a:gridCol w="2094702">
                  <a:extLst>
                    <a:ext uri="{9D8B030D-6E8A-4147-A177-3AD203B41FA5}">
                      <a16:colId xmlns:a16="http://schemas.microsoft.com/office/drawing/2014/main" val="20276952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3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1. Рациональное питание 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2021-2022 уч.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2022-2023 уч.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971378"/>
                  </a:ext>
                </a:extLst>
              </a:tr>
              <a:tr h="299787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питаются 3 или более раз в день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54,9%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69,7%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289364"/>
                  </a:ext>
                </a:extLst>
              </a:tr>
              <a:tr h="389723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злоупотребление жирной (острой, соленой, мучной и т.п.) пищей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20,1%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21,03%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868047"/>
                  </a:ext>
                </a:extLst>
              </a:tr>
              <a:tr h="299787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достаточность в  рационе овощей и фруктов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85,3%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93,54%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603044"/>
                  </a:ext>
                </a:extLst>
              </a:tr>
              <a:tr h="284798">
                <a:tc>
                  <a:txBody>
                    <a:bodyPr/>
                    <a:lstStyle/>
                    <a:p>
                      <a:r>
                        <a:rPr lang="ru-RU" sz="13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2. Физическая активность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2021-2022 уч. год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2022-2023 уч. год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119855"/>
                  </a:ext>
                </a:extLst>
              </a:tr>
              <a:tr h="389723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занимаются спортом регулярно, посещаю спортивную секцию, спортзал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44,7%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50,43%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089001"/>
                  </a:ext>
                </a:extLst>
              </a:tr>
              <a:tr h="389723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занимаются физической культурой, делаю зарядку почти каждый день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8328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15,3%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26,43%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083856"/>
                  </a:ext>
                </a:extLst>
              </a:tr>
              <a:tr h="284798">
                <a:tc>
                  <a:txBody>
                    <a:bodyPr/>
                    <a:lstStyle/>
                    <a:p>
                      <a:r>
                        <a:rPr lang="ru-RU" sz="13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3. Общая гигиена организма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2021-2022 уч. год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2022-2023 уч. год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535095"/>
                  </a:ext>
                </a:extLst>
              </a:tr>
              <a:tr h="299787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следят за своим здоровьем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69,6%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68,3%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349439"/>
                  </a:ext>
                </a:extLst>
              </a:tr>
              <a:tr h="299787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используют системы оздоровления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46,7%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46,03%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505076"/>
                  </a:ext>
                </a:extLst>
              </a:tr>
              <a:tr h="389723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почти всегда  при заболевании обращаются  за медицинской помощью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38,4%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39,57%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04226"/>
                  </a:ext>
                </a:extLst>
              </a:tr>
              <a:tr h="299787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интересуются информацией о ЗОЖ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8328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57,9%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66,1%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327022"/>
                  </a:ext>
                </a:extLst>
              </a:tr>
              <a:tr h="284798">
                <a:tc>
                  <a:txBody>
                    <a:bodyPr/>
                    <a:lstStyle/>
                    <a:p>
                      <a:r>
                        <a:rPr lang="ru-RU" sz="13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4 Закаливание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2021-2022 уч. год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2022-2023 уч. год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90890"/>
                  </a:ext>
                </a:extLst>
              </a:tr>
              <a:tr h="299787">
                <a:tc>
                  <a:txBody>
                    <a:bodyPr/>
                    <a:lstStyle/>
                    <a:p>
                      <a:pPr marL="0" marR="0" lvl="0" indent="0" algn="l" defTabSz="88328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занимаются закаливанием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8328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47,08%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51,93%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673125"/>
                  </a:ext>
                </a:extLst>
              </a:tr>
              <a:tr h="277222">
                <a:tc>
                  <a:txBody>
                    <a:bodyPr/>
                    <a:lstStyle/>
                    <a:p>
                      <a:r>
                        <a:rPr lang="ru-RU" sz="13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5. Отказ от вредных привычек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2021-2022 уч. год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2022-2023 уч. год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285164"/>
                  </a:ext>
                </a:extLst>
              </a:tr>
              <a:tr h="284798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не курят</a:t>
                      </a:r>
                      <a:endParaRPr lang="ru-RU" sz="10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8328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75,9%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92,07%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48311"/>
                  </a:ext>
                </a:extLst>
              </a:tr>
              <a:tr h="284798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не употребляют алкоголь</a:t>
                      </a:r>
                      <a:endParaRPr lang="ru-RU" sz="10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8328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87,1%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95,33%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014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964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5855936" y="532722"/>
            <a:ext cx="480130" cy="12192002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9012421">
            <a:off x="10308946" y="-2137454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6" name="Группа 205"/>
          <p:cNvGrpSpPr/>
          <p:nvPr/>
        </p:nvGrpSpPr>
        <p:grpSpPr>
          <a:xfrm>
            <a:off x="10276074" y="512956"/>
            <a:ext cx="1441817" cy="479132"/>
            <a:chOff x="618275" y="5784697"/>
            <a:chExt cx="1441817" cy="479132"/>
          </a:xfrm>
        </p:grpSpPr>
        <p:sp>
          <p:nvSpPr>
            <p:cNvPr id="207" name="Овал 206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725905" y="121598"/>
            <a:ext cx="1146609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latin typeface="Montserrat SemiBold" panose="00000700000000000000" pitchFamily="2" charset="-52"/>
              </a:rPr>
              <a:t>Степень достижения поставленных задач, результатов работы</a:t>
            </a:r>
          </a:p>
        </p:txBody>
      </p:sp>
      <p:graphicFrame>
        <p:nvGraphicFramePr>
          <p:cNvPr id="17" name="Объект 3">
            <a:extLst>
              <a:ext uri="{FF2B5EF4-FFF2-40B4-BE49-F238E27FC236}">
                <a16:creationId xmlns:a16="http://schemas.microsoft.com/office/drawing/2014/main" id="{235ABAAE-6DCD-DBE3-1CC8-1D98BFC404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2694842"/>
              </p:ext>
            </p:extLst>
          </p:nvPr>
        </p:nvGraphicFramePr>
        <p:xfrm>
          <a:off x="725905" y="1203319"/>
          <a:ext cx="9794746" cy="3888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0155">
                  <a:extLst>
                    <a:ext uri="{9D8B030D-6E8A-4147-A177-3AD203B41FA5}">
                      <a16:colId xmlns:a16="http://schemas.microsoft.com/office/drawing/2014/main" val="1754347808"/>
                    </a:ext>
                  </a:extLst>
                </a:gridCol>
                <a:gridCol w="1889302">
                  <a:extLst>
                    <a:ext uri="{9D8B030D-6E8A-4147-A177-3AD203B41FA5}">
                      <a16:colId xmlns:a16="http://schemas.microsoft.com/office/drawing/2014/main" val="3868770707"/>
                    </a:ext>
                  </a:extLst>
                </a:gridCol>
                <a:gridCol w="4909853">
                  <a:extLst>
                    <a:ext uri="{9D8B030D-6E8A-4147-A177-3AD203B41FA5}">
                      <a16:colId xmlns:a16="http://schemas.microsoft.com/office/drawing/2014/main" val="2360337322"/>
                    </a:ext>
                  </a:extLst>
                </a:gridCol>
                <a:gridCol w="1435436">
                  <a:extLst>
                    <a:ext uri="{9D8B030D-6E8A-4147-A177-3AD203B41FA5}">
                      <a16:colId xmlns:a16="http://schemas.microsoft.com/office/drawing/2014/main" val="2922358783"/>
                    </a:ext>
                  </a:extLst>
                </a:gridCol>
              </a:tblGrid>
              <a:tr h="57606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57246" marR="5724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marL="57246" marR="57246" marT="0" marB="0"/>
                </a:tc>
                <a:extLst>
                  <a:ext uri="{0D108BD9-81ED-4DB2-BD59-A6C34878D82A}">
                    <a16:rowId xmlns:a16="http://schemas.microsoft.com/office/drawing/2014/main" val="4080113608"/>
                  </a:ext>
                </a:extLst>
              </a:tr>
              <a:tr h="11000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/>
                          <a:latin typeface="Impact" panose="020B0806030902050204" pitchFamily="34" charset="0"/>
                        </a:rPr>
                        <a:t>Результат</a:t>
                      </a:r>
                      <a:endParaRPr lang="ru-RU" sz="1800" b="0" dirty="0"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Показатели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Результат по достижению планового показателя по итогам реализации работы РИП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0" dirty="0"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/>
                </a:tc>
                <a:extLst>
                  <a:ext uri="{0D108BD9-81ED-4DB2-BD59-A6C34878D82A}">
                    <a16:rowId xmlns:a16="http://schemas.microsoft.com/office/drawing/2014/main" val="3310583918"/>
                  </a:ext>
                </a:extLst>
              </a:tr>
              <a:tr h="2212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/>
                          <a:latin typeface="Impact" panose="020B0806030902050204" pitchFamily="34" charset="0"/>
                        </a:rPr>
                        <a:t>доля обучающихся, приверженных здоровому образу жизни</a:t>
                      </a:r>
                      <a:endParaRPr lang="ru-RU" sz="1800" b="0" dirty="0"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</a:rPr>
                        <a:t>60%</a:t>
                      </a:r>
                      <a:endParaRPr lang="ru-RU" sz="1800" b="0" dirty="0">
                        <a:solidFill>
                          <a:srgbClr val="FF000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По результату опроса наставляемых-обучающихся по изучению готовности к ЗОЖ в конце второго года реализации Проекта: </a:t>
                      </a:r>
                      <a:r>
                        <a:rPr lang="ru-RU" sz="18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</a:rPr>
                        <a:t>60%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-изменили свои мысли или действия  по приверженности к здоровому образу жизни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/>
                          <a:latin typeface="Impact" panose="020B0806030902050204" pitchFamily="34" charset="0"/>
                        </a:rPr>
                        <a:t> </a:t>
                      </a:r>
                      <a:endParaRPr lang="ru-RU" sz="1800" b="0" dirty="0"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/>
                </a:tc>
                <a:extLst>
                  <a:ext uri="{0D108BD9-81ED-4DB2-BD59-A6C34878D82A}">
                    <a16:rowId xmlns:a16="http://schemas.microsoft.com/office/drawing/2014/main" val="2649783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365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5855936" y="532722"/>
            <a:ext cx="480130" cy="12192002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9012421">
            <a:off x="10308946" y="-2137454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6" name="Группа 205"/>
          <p:cNvGrpSpPr/>
          <p:nvPr/>
        </p:nvGrpSpPr>
        <p:grpSpPr>
          <a:xfrm>
            <a:off x="10276074" y="512956"/>
            <a:ext cx="1441817" cy="479132"/>
            <a:chOff x="618275" y="5784697"/>
            <a:chExt cx="1441817" cy="479132"/>
          </a:xfrm>
        </p:grpSpPr>
        <p:sp>
          <p:nvSpPr>
            <p:cNvPr id="207" name="Овал 206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725905" y="121598"/>
            <a:ext cx="1146609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latin typeface="Montserrat SemiBold" panose="00000700000000000000" pitchFamily="2" charset="-52"/>
              </a:rPr>
              <a:t>Степень достижения поставленных задач, результатов работы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5389C93D-36CE-BBD1-3024-15E8CF0BC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605073"/>
              </p:ext>
            </p:extLst>
          </p:nvPr>
        </p:nvGraphicFramePr>
        <p:xfrm>
          <a:off x="650559" y="1606075"/>
          <a:ext cx="10556916" cy="4179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557">
                  <a:extLst>
                    <a:ext uri="{9D8B030D-6E8A-4147-A177-3AD203B41FA5}">
                      <a16:colId xmlns:a16="http://schemas.microsoft.com/office/drawing/2014/main" val="3926571945"/>
                    </a:ext>
                  </a:extLst>
                </a:gridCol>
                <a:gridCol w="2036315">
                  <a:extLst>
                    <a:ext uri="{9D8B030D-6E8A-4147-A177-3AD203B41FA5}">
                      <a16:colId xmlns:a16="http://schemas.microsoft.com/office/drawing/2014/main" val="216546078"/>
                    </a:ext>
                  </a:extLst>
                </a:gridCol>
                <a:gridCol w="2715326">
                  <a:extLst>
                    <a:ext uri="{9D8B030D-6E8A-4147-A177-3AD203B41FA5}">
                      <a16:colId xmlns:a16="http://schemas.microsoft.com/office/drawing/2014/main" val="2265349845"/>
                    </a:ext>
                  </a:extLst>
                </a:gridCol>
                <a:gridCol w="4123718">
                  <a:extLst>
                    <a:ext uri="{9D8B030D-6E8A-4147-A177-3AD203B41FA5}">
                      <a16:colId xmlns:a16="http://schemas.microsoft.com/office/drawing/2014/main" val="4245889418"/>
                    </a:ext>
                  </a:extLst>
                </a:gridCol>
              </a:tblGrid>
              <a:tr h="54292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57246" marR="5724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marL="57246" marR="57246" marT="0" marB="0"/>
                </a:tc>
                <a:extLst>
                  <a:ext uri="{0D108BD9-81ED-4DB2-BD59-A6C34878D82A}">
                    <a16:rowId xmlns:a16="http://schemas.microsoft.com/office/drawing/2014/main" val="698929607"/>
                  </a:ext>
                </a:extLst>
              </a:tr>
              <a:tr h="978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/>
                          <a:latin typeface="Impact" panose="020B0806030902050204" pitchFamily="34" charset="0"/>
                        </a:rPr>
                        <a:t>Результат</a:t>
                      </a:r>
                      <a:endParaRPr lang="ru-RU" sz="1800" b="0" dirty="0"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329" marR="19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Показатели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329" marR="19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Результат по достижению планового показателя по итогам реализации работы РИП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329" marR="19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Примечание: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329" marR="19329" marT="0" marB="0"/>
                </a:tc>
                <a:extLst>
                  <a:ext uri="{0D108BD9-81ED-4DB2-BD59-A6C34878D82A}">
                    <a16:rowId xmlns:a16="http://schemas.microsoft.com/office/drawing/2014/main" val="4053572828"/>
                  </a:ext>
                </a:extLst>
              </a:tr>
              <a:tr h="26036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/>
                          <a:latin typeface="Impact" panose="020B0806030902050204" pitchFamily="34" charset="0"/>
                        </a:rPr>
                        <a:t>уровень удовлетворенности наставляемых участием в Проекте</a:t>
                      </a:r>
                      <a:endParaRPr lang="ru-RU" sz="1800" b="0" dirty="0"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329" marR="19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</a:rPr>
                        <a:t>85%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обучающихся удовлетворены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329" marR="193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По результату опроса наставляемых-обучающихся по изучению готовности к ЗОЖ в конце </a:t>
                      </a:r>
                      <a:r>
                        <a:rPr lang="ru-RU" sz="1800" b="0" dirty="0" err="1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пвторого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 года реализации Проекта: </a:t>
                      </a:r>
                      <a:r>
                        <a:rPr lang="ru-RU" sz="18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</a:rPr>
                        <a:t>85% 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респондентов удовлетворены участием в Проекте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329" marR="1932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Планируется поэтапное увеличение наставников и наставляемых по годам обучения в рамках реализации Проекта.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329" marR="19329" marT="0" marB="0"/>
                </a:tc>
                <a:extLst>
                  <a:ext uri="{0D108BD9-81ED-4DB2-BD59-A6C34878D82A}">
                    <a16:rowId xmlns:a16="http://schemas.microsoft.com/office/drawing/2014/main" val="854513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549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5855936" y="532722"/>
            <a:ext cx="480130" cy="12192002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9012421">
            <a:off x="10308946" y="-2137454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6" name="Группа 205"/>
          <p:cNvGrpSpPr/>
          <p:nvPr/>
        </p:nvGrpSpPr>
        <p:grpSpPr>
          <a:xfrm>
            <a:off x="10276074" y="512956"/>
            <a:ext cx="1441817" cy="479132"/>
            <a:chOff x="618275" y="5784697"/>
            <a:chExt cx="1441817" cy="479132"/>
          </a:xfrm>
        </p:grpSpPr>
        <p:sp>
          <p:nvSpPr>
            <p:cNvPr id="207" name="Овал 206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725905" y="121598"/>
            <a:ext cx="1146609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latin typeface="Montserrat SemiBold" panose="00000700000000000000" pitchFamily="2" charset="-52"/>
              </a:rPr>
              <a:t>Степень достижения поставленных задач, результатов работы</a:t>
            </a:r>
          </a:p>
        </p:txBody>
      </p:sp>
      <p:graphicFrame>
        <p:nvGraphicFramePr>
          <p:cNvPr id="14" name="Объект 3">
            <a:extLst>
              <a:ext uri="{FF2B5EF4-FFF2-40B4-BE49-F238E27FC236}">
                <a16:creationId xmlns:a16="http://schemas.microsoft.com/office/drawing/2014/main" id="{2D29D6A3-AE3D-EDA6-61FA-BAAAEAD5D2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8643405"/>
              </p:ext>
            </p:extLst>
          </p:nvPr>
        </p:nvGraphicFramePr>
        <p:xfrm>
          <a:off x="179512" y="1124745"/>
          <a:ext cx="11821988" cy="4396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1536">
                  <a:extLst>
                    <a:ext uri="{9D8B030D-6E8A-4147-A177-3AD203B41FA5}">
                      <a16:colId xmlns:a16="http://schemas.microsoft.com/office/drawing/2014/main" val="1272704058"/>
                    </a:ext>
                  </a:extLst>
                </a:gridCol>
                <a:gridCol w="1820081">
                  <a:extLst>
                    <a:ext uri="{9D8B030D-6E8A-4147-A177-3AD203B41FA5}">
                      <a16:colId xmlns:a16="http://schemas.microsoft.com/office/drawing/2014/main" val="361430517"/>
                    </a:ext>
                  </a:extLst>
                </a:gridCol>
                <a:gridCol w="3935185">
                  <a:extLst>
                    <a:ext uri="{9D8B030D-6E8A-4147-A177-3AD203B41FA5}">
                      <a16:colId xmlns:a16="http://schemas.microsoft.com/office/drawing/2014/main" val="3575701774"/>
                    </a:ext>
                  </a:extLst>
                </a:gridCol>
                <a:gridCol w="3935186">
                  <a:extLst>
                    <a:ext uri="{9D8B030D-6E8A-4147-A177-3AD203B41FA5}">
                      <a16:colId xmlns:a16="http://schemas.microsoft.com/office/drawing/2014/main" val="1972143946"/>
                    </a:ext>
                  </a:extLst>
                </a:gridCol>
              </a:tblGrid>
              <a:tr h="26389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57246" marR="5724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marL="57246" marR="57246" marT="0" marB="0"/>
                </a:tc>
                <a:extLst>
                  <a:ext uri="{0D108BD9-81ED-4DB2-BD59-A6C34878D82A}">
                    <a16:rowId xmlns:a16="http://schemas.microsoft.com/office/drawing/2014/main" val="2948743287"/>
                  </a:ext>
                </a:extLst>
              </a:tr>
              <a:tr h="9705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/>
                          <a:latin typeface="Impact" panose="020B0806030902050204" pitchFamily="34" charset="0"/>
                        </a:rPr>
                        <a:t>Результат</a:t>
                      </a:r>
                      <a:endParaRPr lang="ru-RU" sz="1800" b="0" dirty="0"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59" marR="17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Показатели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59" marR="17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Результат по достижению планового показателя по итогам реализации первого года работы РИП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59" marR="17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Примечание: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59" marR="17559" marT="0" marB="0"/>
                </a:tc>
                <a:extLst>
                  <a:ext uri="{0D108BD9-81ED-4DB2-BD59-A6C34878D82A}">
                    <a16:rowId xmlns:a16="http://schemas.microsoft.com/office/drawing/2014/main" val="1653132957"/>
                  </a:ext>
                </a:extLst>
              </a:tr>
              <a:tr h="3158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effectLst/>
                          <a:latin typeface="Impact" panose="020B0806030902050204" pitchFamily="34" charset="0"/>
                        </a:rPr>
                        <a:t>уровень удовлетворенности наставников участием в Проекте</a:t>
                      </a:r>
                      <a:endParaRPr lang="ru-RU" sz="1800" b="0" dirty="0"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59" marR="17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</a:rPr>
                        <a:t>85%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обучающихся удовлетворены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59" marR="17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По результату опроса наставляемых-обучающихся по изучению готовности к ЗОЖ в конце второго года реализации Проекта: </a:t>
                      </a:r>
                      <a:r>
                        <a:rPr lang="ru-RU" sz="18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</a:rPr>
                        <a:t>85% 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респондентов удовлетворены участием в Проекте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59" marR="175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Планируется поэтапное увеличение наставников и наставляемых по годам обучения в рамках реализации Проекта.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59" marR="17559" marT="0" marB="0"/>
                </a:tc>
                <a:extLst>
                  <a:ext uri="{0D108BD9-81ED-4DB2-BD59-A6C34878D82A}">
                    <a16:rowId xmlns:a16="http://schemas.microsoft.com/office/drawing/2014/main" val="1516083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761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221" y="1905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Montserrat SemiBold" panose="00000700000000000000" pitchFamily="2" charset="-52"/>
                <a:ea typeface="+mn-ea"/>
                <a:cs typeface="+mn-cs"/>
              </a:rPr>
              <a:t>Результаты экспресс-скрининга уровня здоровья обучающихся задействованных в РИП, в 2021-2022 уч. году и 2022-2023 уч. году</a:t>
            </a:r>
          </a:p>
        </p:txBody>
      </p:sp>
      <p:graphicFrame>
        <p:nvGraphicFramePr>
          <p:cNvPr id="4" name="Диаграмма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687651"/>
              </p:ext>
            </p:extLst>
          </p:nvPr>
        </p:nvGraphicFramePr>
        <p:xfrm>
          <a:off x="0" y="1516073"/>
          <a:ext cx="11785599" cy="5223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1752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5855936" y="532722"/>
            <a:ext cx="480130" cy="12192002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9012421">
            <a:off x="10308946" y="-2137454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6" name="Группа 205"/>
          <p:cNvGrpSpPr/>
          <p:nvPr/>
        </p:nvGrpSpPr>
        <p:grpSpPr>
          <a:xfrm>
            <a:off x="10276074" y="512956"/>
            <a:ext cx="1441817" cy="479132"/>
            <a:chOff x="618275" y="5784697"/>
            <a:chExt cx="1441817" cy="479132"/>
          </a:xfrm>
        </p:grpSpPr>
        <p:sp>
          <p:nvSpPr>
            <p:cNvPr id="207" name="Овал 206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725905" y="121598"/>
            <a:ext cx="1146609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latin typeface="Montserrat SemiBold" panose="00000700000000000000" pitchFamily="2" charset="-52"/>
              </a:rPr>
              <a:t>Степень достижения поставленных задач, результатов работы</a:t>
            </a:r>
          </a:p>
        </p:txBody>
      </p:sp>
      <p:graphicFrame>
        <p:nvGraphicFramePr>
          <p:cNvPr id="14" name="Объект 3">
            <a:extLst>
              <a:ext uri="{FF2B5EF4-FFF2-40B4-BE49-F238E27FC236}">
                <a16:creationId xmlns:a16="http://schemas.microsoft.com/office/drawing/2014/main" id="{583E7D4A-D59B-9B11-14F9-7B3C08716D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9575364"/>
              </p:ext>
            </p:extLst>
          </p:nvPr>
        </p:nvGraphicFramePr>
        <p:xfrm>
          <a:off x="355153" y="1268760"/>
          <a:ext cx="11613690" cy="3846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9884">
                  <a:extLst>
                    <a:ext uri="{9D8B030D-6E8A-4147-A177-3AD203B41FA5}">
                      <a16:colId xmlns:a16="http://schemas.microsoft.com/office/drawing/2014/main" val="1102679663"/>
                    </a:ext>
                  </a:extLst>
                </a:gridCol>
                <a:gridCol w="2240158">
                  <a:extLst>
                    <a:ext uri="{9D8B030D-6E8A-4147-A177-3AD203B41FA5}">
                      <a16:colId xmlns:a16="http://schemas.microsoft.com/office/drawing/2014/main" val="1610262829"/>
                    </a:ext>
                  </a:extLst>
                </a:gridCol>
                <a:gridCol w="5950962">
                  <a:extLst>
                    <a:ext uri="{9D8B030D-6E8A-4147-A177-3AD203B41FA5}">
                      <a16:colId xmlns:a16="http://schemas.microsoft.com/office/drawing/2014/main" val="4192049457"/>
                    </a:ext>
                  </a:extLst>
                </a:gridCol>
                <a:gridCol w="1572686">
                  <a:extLst>
                    <a:ext uri="{9D8B030D-6E8A-4147-A177-3AD203B41FA5}">
                      <a16:colId xmlns:a16="http://schemas.microsoft.com/office/drawing/2014/main" val="1067157822"/>
                    </a:ext>
                  </a:extLst>
                </a:gridCol>
              </a:tblGrid>
              <a:tr h="64807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57246" marR="5724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57246" marR="57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marL="57246" marR="57246" marT="0" marB="0"/>
                </a:tc>
                <a:extLst>
                  <a:ext uri="{0D108BD9-81ED-4DB2-BD59-A6C34878D82A}">
                    <a16:rowId xmlns:a16="http://schemas.microsoft.com/office/drawing/2014/main" val="2488689999"/>
                  </a:ext>
                </a:extLst>
              </a:tr>
              <a:tr h="5621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Результат</a:t>
                      </a:r>
                      <a:endParaRPr lang="ru-RU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08" marR="24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Показатели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08" marR="24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Результат по достижению планового показателя по итогам реализации работы РИП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08" marR="24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08" marR="24808" marT="0" marB="0"/>
                </a:tc>
                <a:extLst>
                  <a:ext uri="{0D108BD9-81ED-4DB2-BD59-A6C34878D82A}">
                    <a16:rowId xmlns:a16="http://schemas.microsoft.com/office/drawing/2014/main" val="4267410178"/>
                  </a:ext>
                </a:extLst>
              </a:tr>
              <a:tr h="2636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Доля обучающихся с «безопасным уровнем здоровья»  после реализации Проекта</a:t>
                      </a:r>
                      <a:endParaRPr lang="ru-RU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08" marR="24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не менее </a:t>
                      </a:r>
                      <a:r>
                        <a:rPr lang="ru-RU" sz="14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</a:rPr>
                        <a:t>50% 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от количества обучающихся, прошедших измерение уровня здоровья по методике академика </a:t>
                      </a:r>
                      <a:r>
                        <a:rPr lang="ru-RU" sz="1400" b="0" dirty="0" err="1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Г.Л.Апанасенко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08" marR="24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По результатам экспресс-скрининга уровня здоровья у обучающихся-наставляемых, участвующих в РИП: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08" marR="24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 </a:t>
                      </a:r>
                      <a:endParaRPr lang="ru-RU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anose="020B08060309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08" marR="24808" marT="0" marB="0"/>
                </a:tc>
                <a:extLst>
                  <a:ext uri="{0D108BD9-81ED-4DB2-BD59-A6C34878D82A}">
                    <a16:rowId xmlns:a16="http://schemas.microsoft.com/office/drawing/2014/main" val="2813557061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0107D9-6F29-4AFB-6A92-59D1403C22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02035" y="4379508"/>
            <a:ext cx="2705795" cy="189826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765DE4-4FD4-FBBE-7C80-F70B84D4E6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712" y="4201477"/>
            <a:ext cx="2604126" cy="19474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C3034BD-00CA-DE1F-D8FC-07C7F91687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5069" y="4201477"/>
            <a:ext cx="3575125" cy="2187181"/>
          </a:xfrm>
          <a:prstGeom prst="rect">
            <a:avLst/>
          </a:prstGeom>
        </p:spPr>
      </p:pic>
      <p:graphicFrame>
        <p:nvGraphicFramePr>
          <p:cNvPr id="19" name="Таблица 8">
            <a:extLst>
              <a:ext uri="{FF2B5EF4-FFF2-40B4-BE49-F238E27FC236}">
                <a16:creationId xmlns:a16="http://schemas.microsoft.com/office/drawing/2014/main" id="{AED76536-AA79-12F0-3A46-82B4DCFC1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652361"/>
              </p:ext>
            </p:extLst>
          </p:nvPr>
        </p:nvGraphicFramePr>
        <p:xfrm>
          <a:off x="4631128" y="3113353"/>
          <a:ext cx="5322249" cy="102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090">
                  <a:extLst>
                    <a:ext uri="{9D8B030D-6E8A-4147-A177-3AD203B41FA5}">
                      <a16:colId xmlns:a16="http://schemas.microsoft.com/office/drawing/2014/main" val="1958693608"/>
                    </a:ext>
                  </a:extLst>
                </a:gridCol>
                <a:gridCol w="1321515">
                  <a:extLst>
                    <a:ext uri="{9D8B030D-6E8A-4147-A177-3AD203B41FA5}">
                      <a16:colId xmlns:a16="http://schemas.microsoft.com/office/drawing/2014/main" val="653538794"/>
                    </a:ext>
                  </a:extLst>
                </a:gridCol>
                <a:gridCol w="1465644">
                  <a:extLst>
                    <a:ext uri="{9D8B030D-6E8A-4147-A177-3AD203B41FA5}">
                      <a16:colId xmlns:a16="http://schemas.microsoft.com/office/drawing/2014/main" val="2027695248"/>
                    </a:ext>
                  </a:extLst>
                </a:gridCol>
              </a:tblGrid>
              <a:tr h="202825">
                <a:tc>
                  <a:txBody>
                    <a:bodyPr/>
                    <a:lstStyle/>
                    <a:p>
                      <a:r>
                        <a:rPr lang="ru-RU" sz="13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Уровень здоровья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2021-2022 уч.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2022-2023 уч.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971378"/>
                  </a:ext>
                </a:extLst>
              </a:tr>
              <a:tr h="299787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Impact" panose="020B0806030902050204" pitchFamily="34" charset="0"/>
                        </a:rPr>
                        <a:t>выявлен «безопасный уровень» соматического здоровья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</a:rPr>
                        <a:t>52,9%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FF0000"/>
                          </a:solidFill>
                          <a:effectLst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66,6%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289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8184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600" y="437092"/>
            <a:ext cx="6276596" cy="4351338"/>
          </a:xfrm>
        </p:spPr>
        <p:txBody>
          <a:bodyPr>
            <a:noAutofit/>
          </a:bodyPr>
          <a:lstStyle/>
          <a:p>
            <a:r>
              <a:rPr lang="ru-RU" sz="2500" dirty="0">
                <a:latin typeface="Montserrat SemiBold" panose="00000700000000000000" pitchFamily="2" charset="-52"/>
              </a:rPr>
              <a:t>Анализируя продукты Проекта, хочется отметить, что имеются брошюры, буклеты по вопросам здорового образа жизни. Разработаны сценарии, методические разработки проведения информационно-обучающих мероприятий. </a:t>
            </a:r>
            <a:endParaRPr lang="en-US" sz="2500" dirty="0">
              <a:latin typeface="Montserrat SemiBold" panose="00000700000000000000" pitchFamily="2" charset="-52"/>
            </a:endParaRPr>
          </a:p>
          <a:p>
            <a:endParaRPr lang="ru-RU" sz="2500" dirty="0">
              <a:latin typeface="Montserrat SemiBold" panose="00000700000000000000" pitchFamily="2" charset="-52"/>
            </a:endParaRPr>
          </a:p>
          <a:p>
            <a:r>
              <a:rPr lang="ru-RU" sz="2500" dirty="0">
                <a:latin typeface="Montserrat SemiBold" panose="00000700000000000000" pitchFamily="2" charset="-52"/>
              </a:rPr>
              <a:t>По итогам 2022-2023 учебного года они обобщены в виде методических рекомендаций и презентаций по проведению «Школы здоровья». </a:t>
            </a:r>
          </a:p>
          <a:p>
            <a:pPr algn="ctr"/>
            <a:endParaRPr lang="ru-RU" sz="25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CF7A0-0A43-4FEB-BF48-03C007E576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3"/>
          <a:stretch/>
        </p:blipFill>
        <p:spPr>
          <a:xfrm>
            <a:off x="8682924" y="132028"/>
            <a:ext cx="3509076" cy="3491706"/>
          </a:xfrm>
          <a:prstGeom prst="rect">
            <a:avLst/>
          </a:prstGeom>
        </p:spPr>
      </p:pic>
      <p:pic>
        <p:nvPicPr>
          <p:cNvPr id="5" name="Picture 6" descr="https://sun9-58.userapi.com/impg/XaZy44xMoGpIgJS4GCAlLXWIvoVMVBPbGL2Lpw/4fZHQbmMyME.jpg?size=1196x1600&amp;quality=96&amp;sign=9a55a5466b8ba94e9cdf8311adf8d738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/>
          <a:stretch/>
        </p:blipFill>
        <p:spPr bwMode="auto">
          <a:xfrm>
            <a:off x="6559415" y="2814617"/>
            <a:ext cx="3480956" cy="394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643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0A92FD-455B-8443-B780-DD066E0AB451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340FC2-D1A3-415E-E0BD-CA61D7CCD0ED}"/>
              </a:ext>
            </a:extLst>
          </p:cNvPr>
          <p:cNvSpPr txBox="1"/>
          <p:nvPr/>
        </p:nvSpPr>
        <p:spPr>
          <a:xfrm>
            <a:off x="1168862" y="329191"/>
            <a:ext cx="917190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Montserrat SemiBold" panose="00000700000000000000" pitchFamily="2" charset="-52"/>
              </a:rPr>
              <a:t>Значимость полученных результатов и эффектов для образовательной практики и достижения основного результата</a:t>
            </a:r>
          </a:p>
        </p:txBody>
      </p:sp>
      <p:grpSp>
        <p:nvGrpSpPr>
          <p:cNvPr id="60" name="Группа 59"/>
          <p:cNvGrpSpPr/>
          <p:nvPr/>
        </p:nvGrpSpPr>
        <p:grpSpPr>
          <a:xfrm>
            <a:off x="10385376" y="539540"/>
            <a:ext cx="1441817" cy="479132"/>
            <a:chOff x="618275" y="5784697"/>
            <a:chExt cx="1441817" cy="479132"/>
          </a:xfrm>
        </p:grpSpPr>
        <p:sp>
          <p:nvSpPr>
            <p:cNvPr id="65" name="Овал 64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Объект 2">
            <a:extLst>
              <a:ext uri="{FF2B5EF4-FFF2-40B4-BE49-F238E27FC236}">
                <a16:creationId xmlns:a16="http://schemas.microsoft.com/office/drawing/2014/main" id="{EABFB7BD-FD45-A2F0-03C9-97AB2B35A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886" y="2506662"/>
            <a:ext cx="10202877" cy="4351338"/>
          </a:xfrm>
        </p:spPr>
        <p:txBody>
          <a:bodyPr>
            <a:noAutofit/>
          </a:bodyPr>
          <a:lstStyle/>
          <a:p>
            <a:pPr marL="0" lvl="0" indent="-342900">
              <a:buFont typeface="+mj-lt"/>
              <a:buAutoNum type="arabicPeriod"/>
            </a:pPr>
            <a:r>
              <a:rPr lang="ru-RU" sz="2400" dirty="0">
                <a:latin typeface="Montserrat" panose="00000500000000000000" pitchFamily="2" charset="-52"/>
              </a:rPr>
              <a:t>Считаем, что система наставничества через профессиональное волонтерство в форме «студент-студент» работоспособна и имеет инновационный характер. </a:t>
            </a:r>
          </a:p>
          <a:p>
            <a:pPr marL="0" lvl="0" indent="-342900"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latin typeface="Montserrat" panose="00000500000000000000" pitchFamily="2" charset="-52"/>
              </a:rPr>
              <a:t>Апробированный организационный механизм наставничества через систему профессионального волонтерства в форме «студент-студент»,  дает уже положительный результат, выявленный по итогам диагностических и опросных методов для формирования ценностей здорового образа жизни обучающихся профессиональных образовательных организаций </a:t>
            </a:r>
            <a:r>
              <a:rPr lang="ru-RU" sz="2400" dirty="0" err="1">
                <a:latin typeface="Montserrat" panose="00000500000000000000" pitchFamily="2" charset="-52"/>
              </a:rPr>
              <a:t>г.о</a:t>
            </a:r>
            <a:r>
              <a:rPr lang="ru-RU" sz="2400" dirty="0">
                <a:latin typeface="Montserrat" panose="00000500000000000000" pitchFamily="2" charset="-52"/>
              </a:rPr>
              <a:t>. Сызрань, </a:t>
            </a:r>
            <a:r>
              <a:rPr lang="ru-RU" sz="2400" dirty="0" err="1">
                <a:latin typeface="Montserrat" panose="00000500000000000000" pitchFamily="2" charset="-52"/>
              </a:rPr>
              <a:t>г.о</a:t>
            </a:r>
            <a:r>
              <a:rPr lang="ru-RU" sz="2400" dirty="0">
                <a:latin typeface="Montserrat" panose="00000500000000000000" pitchFamily="2" charset="-52"/>
              </a:rPr>
              <a:t>. Октябрьск.</a:t>
            </a:r>
          </a:p>
          <a:p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4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B00534-FBCA-D1FE-D492-20ED87A9B24A}"/>
              </a:ext>
            </a:extLst>
          </p:cNvPr>
          <p:cNvSpPr txBox="1"/>
          <p:nvPr/>
        </p:nvSpPr>
        <p:spPr>
          <a:xfrm>
            <a:off x="325337" y="1225077"/>
            <a:ext cx="117088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 настоящее время актуализирована роль наставника, который способен стать для наставляемого человеком, который окажет комплексную поддержку на пути социализации и взросления,      в поиске индивидуальных жизненных целей и путей их достижения, в раскрытии потенциала и возможностей саморазвития гражданина.</a:t>
            </a:r>
          </a:p>
          <a:p>
            <a:pPr algn="ctr">
              <a:lnSpc>
                <a:spcPct val="90000"/>
              </a:lnSpc>
            </a:pPr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3AF122-FCD4-7AB6-1718-D50C44CB47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62307" y="4627755"/>
            <a:ext cx="3371850" cy="19335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2DD8CA9-B898-BDA2-EB56-AEB240C71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008" y="4682902"/>
            <a:ext cx="2520280" cy="18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68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F0F8E535-23CE-3800-98C2-655008826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576" y="220161"/>
            <a:ext cx="11440885" cy="2246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/>
            <a:r>
              <a:rPr lang="ru-RU" sz="2800" dirty="0"/>
              <a:t>Данный проект позволяет последовательно решать задачи по формированию здорового образа жизни на протяжении всех лет обучения в колледже, формируя ответственное поведение,  целостное представление о всевозможных последствиях вредных привычек, пагубно влияющих на организм, и зависимостей у подростков.</a:t>
            </a:r>
            <a:r>
              <a:rPr lang="ru-RU" sz="25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</a:p>
        </p:txBody>
      </p:sp>
      <p:pic>
        <p:nvPicPr>
          <p:cNvPr id="24" name="Picture 2" descr="https://sun9-24.userapi.com/impg/iLsnoDY7lvyfB8jolk9HJLjOpEU94TzIu_-o5w/DMFDHLeCusc.jpg?size=1600x1196&amp;quality=96&amp;sign=b1ece47900fad528634eac01116222ef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9"/>
          <a:stretch/>
        </p:blipFill>
        <p:spPr bwMode="auto">
          <a:xfrm>
            <a:off x="2057964" y="2466930"/>
            <a:ext cx="7968108" cy="422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165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c7b8e1958fc73f601b055825a39fb302&amp;ref=rim&amp;n=33&amp;w=375&amp;h=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92" y="2679679"/>
            <a:ext cx="7072416" cy="282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6968" y="422014"/>
            <a:ext cx="90219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5400" dirty="0">
                <a:solidFill>
                  <a:srgbClr val="0070C0"/>
                </a:solidFill>
                <a:latin typeface="Impact" pitchFamily="34" charset="0"/>
                <a:cs typeface="Times New Roman" pitchFamily="18" charset="0"/>
              </a:rPr>
              <a:t>Мы всегда открыты для сотрудничества </a:t>
            </a:r>
          </a:p>
        </p:txBody>
      </p:sp>
    </p:spTree>
    <p:extLst>
      <p:ext uri="{BB962C8B-B14F-4D97-AF65-F5344CB8AC3E}">
        <p14:creationId xmlns:p14="http://schemas.microsoft.com/office/powerpoint/2010/main" val="4127749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0A92FD-455B-8443-B780-DD066E0AB451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93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340FC2-D1A3-415E-E0BD-CA61D7CCD0ED}"/>
              </a:ext>
            </a:extLst>
          </p:cNvPr>
          <p:cNvSpPr txBox="1"/>
          <p:nvPr/>
        </p:nvSpPr>
        <p:spPr>
          <a:xfrm>
            <a:off x="1168400" y="329318"/>
            <a:ext cx="1057075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>
                <a:latin typeface="Montserrat SemiBold" panose="00000700000000000000" pitchFamily="2" charset="-52"/>
              </a:rPr>
              <a:t>Информация о работе РИП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EB766E8-B6C5-A93E-7A1F-AE4D8407775E}"/>
              </a:ext>
            </a:extLst>
          </p:cNvPr>
          <p:cNvSpPr txBox="1"/>
          <p:nvPr/>
        </p:nvSpPr>
        <p:spPr>
          <a:xfrm>
            <a:off x="937452" y="1338670"/>
            <a:ext cx="1080169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rgbClr val="002060"/>
                </a:solidFill>
              </a:rPr>
              <a:t>Региональная инновационная площадка</a:t>
            </a:r>
          </a:p>
          <a:p>
            <a:pPr>
              <a:defRPr/>
            </a:pPr>
            <a:r>
              <a:rPr lang="ru-RU" sz="4000" dirty="0">
                <a:solidFill>
                  <a:srgbClr val="002060"/>
                </a:solidFill>
              </a:rPr>
              <a:t>на сайте ГБПОУ «СМГК» </a:t>
            </a:r>
            <a:r>
              <a:rPr lang="en-US" sz="2400" dirty="0">
                <a:solidFill>
                  <a:srgbClr val="002060"/>
                </a:solidFill>
              </a:rPr>
              <a:t>https://medgum.ru/razrabotka-i-aprobaciya-organizacionnyx-mexanizmov-nastavnichestva-cherez-sistemu-professionaljnogo-volonterstva-v-forme-student-student</a:t>
            </a:r>
            <a:endParaRPr lang="ru-RU" sz="2400" dirty="0">
              <a:solidFill>
                <a:srgbClr val="002060"/>
              </a:solidFill>
            </a:endParaRPr>
          </a:p>
          <a:p>
            <a:pPr lvl="0" algn="just"/>
            <a:endParaRPr lang="ru-RU" sz="2400" dirty="0">
              <a:latin typeface="Montserrat" panose="000005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F47509-BA94-D945-6213-F69F45076F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25656" y="3492795"/>
            <a:ext cx="4592372" cy="29632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7CC570-CB01-1938-D520-5B08EBE8C8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308433" y="4368170"/>
            <a:ext cx="3765967" cy="20834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88214BB-42C8-8464-168B-B63922C08475}"/>
              </a:ext>
            </a:extLst>
          </p:cNvPr>
          <p:cNvSpPr txBox="1">
            <a:spLocks/>
          </p:cNvSpPr>
          <p:nvPr/>
        </p:nvSpPr>
        <p:spPr bwMode="auto">
          <a:xfrm>
            <a:off x="7257976" y="3631426"/>
            <a:ext cx="3816424" cy="615602"/>
          </a:xfrm>
          <a:prstGeom prst="rect">
            <a:avLst/>
          </a:prstGeom>
          <a:noFill/>
          <a:ln>
            <a:noFill/>
          </a:ln>
        </p:spPr>
        <p:txBody>
          <a:bodyPr vert="horz" wrap="square" lIns="80165" tIns="40083" rIns="80165" bIns="40083" numCol="1" anchor="ctr" anchorCtr="0" compatLnSpc="1">
            <a:prstTxWarp prst="textNoShape">
              <a:avLst/>
            </a:prstTxWarp>
            <a:noAutofit/>
          </a:bodyPr>
          <a:lstStyle>
            <a:lvl1pPr algn="ctr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6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  <a:lvl2pPr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2pPr>
            <a:lvl3pPr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3pPr>
            <a:lvl4pPr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4pPr>
            <a:lvl5pPr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5pPr>
            <a:lvl6pPr marL="457200"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6pPr>
            <a:lvl7pPr marL="914400"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7pPr>
            <a:lvl8pPr marL="1371600"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8pPr>
            <a:lvl9pPr marL="1828800"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9pPr>
          </a:lstStyle>
          <a:p>
            <a:pPr>
              <a:defRPr/>
            </a:pPr>
            <a:r>
              <a:rPr lang="ru-RU" sz="2000" dirty="0">
                <a:solidFill>
                  <a:srgbClr val="002060"/>
                </a:solidFill>
              </a:rPr>
              <a:t>Раздел РИП в ЭМК</a:t>
            </a:r>
          </a:p>
          <a:p>
            <a:pPr>
              <a:defRPr/>
            </a:pPr>
            <a:r>
              <a:rPr lang="en-US" sz="2000" dirty="0">
                <a:solidFill>
                  <a:srgbClr val="002060"/>
                </a:solidFill>
              </a:rPr>
              <a:t>https://do.asurso.ru/course/view.php?id=40#section-6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99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967661" y="-3661547"/>
            <a:ext cx="1838656" cy="9634745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202668" y="747323"/>
            <a:ext cx="9560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/>
              <a:t>БЛАГОДАРИМ ЗА ВНИМАНИЕ!</a:t>
            </a:r>
            <a:endParaRPr lang="ru-RU" sz="5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DBFEA1-5747-F565-1EEA-C771A03DB616}"/>
              </a:ext>
            </a:extLst>
          </p:cNvPr>
          <p:cNvSpPr/>
          <p:nvPr/>
        </p:nvSpPr>
        <p:spPr bwMode="auto">
          <a:xfrm>
            <a:off x="429514" y="5249560"/>
            <a:ext cx="46841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>
                    <a:lumMod val="95000"/>
                  </a:schemeClr>
                </a:solidFill>
              </a:rPr>
              <a:t>Ответственное лицо от РИП: </a:t>
            </a:r>
            <a:endParaRPr lang="en-US" sz="16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sz="1600" b="1" dirty="0">
                <a:solidFill>
                  <a:schemeClr val="bg1">
                    <a:lumMod val="95000"/>
                  </a:schemeClr>
                </a:solidFill>
              </a:rPr>
              <a:t>Баринова Юлия Юрьевна, заместитель директора по учебно-методической и исследовательской деятельности, т. 89272698602 </a:t>
            </a:r>
            <a:r>
              <a:rPr lang="en-US" sz="1600" b="1">
                <a:solidFill>
                  <a:schemeClr val="bg1">
                    <a:lumMod val="95000"/>
                  </a:schemeClr>
                </a:solidFill>
              </a:rPr>
              <a:t>nauka.medgum@yandex.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ru</a:t>
            </a:r>
            <a:endParaRPr lang="ru-RU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280086" y="2456438"/>
            <a:ext cx="3507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ССЫЛКА в виде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QR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-кода на страницу сайта ГБПОУ «СМГК», где можно посмотреть материалы о работе РИП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AC2A4F-F380-45F2-98CA-70E395ED1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3472" y="3733147"/>
            <a:ext cx="2760447" cy="27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78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F9A665-5098-5429-5D5B-AD7E9C661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56" y="3252132"/>
            <a:ext cx="4079690" cy="30597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79855F-768B-4ECA-91B6-0A13AE168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171" y="204131"/>
            <a:ext cx="2798975" cy="29746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48FCEC-4EE3-8798-9C9E-449656E7D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6" y="3325149"/>
            <a:ext cx="3577864" cy="26833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1C9CD7-F614-C9E5-087C-5E0CD4EDA4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07" y="3313705"/>
            <a:ext cx="3753852" cy="28153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8825FC6-A0B0-4FA4-9A65-15B84871F7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24" y="172721"/>
            <a:ext cx="2287463" cy="30794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DBCF7A0-0A43-4FEB-BF48-03C007E57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14" y="250477"/>
            <a:ext cx="2303869" cy="29761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F33853-F6EA-1197-F613-3EF9BE7124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59" y="240569"/>
            <a:ext cx="3758489" cy="29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3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925845" y="538798"/>
            <a:ext cx="917190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Актуальность проекта</a:t>
            </a:r>
          </a:p>
          <a:p>
            <a:pPr>
              <a:lnSpc>
                <a:spcPct val="90000"/>
              </a:lnSpc>
            </a:pPr>
            <a:endParaRPr lang="ru-RU" sz="5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10244839-89FC-AA33-6576-7D0F7D79601E}"/>
              </a:ext>
            </a:extLst>
          </p:cNvPr>
          <p:cNvSpPr/>
          <p:nvPr/>
        </p:nvSpPr>
        <p:spPr>
          <a:xfrm>
            <a:off x="-63305" y="2844799"/>
            <a:ext cx="12293077" cy="4048225"/>
          </a:xfrm>
          <a:custGeom>
            <a:avLst/>
            <a:gdLst>
              <a:gd name="connsiteX0" fmla="*/ 38100 w 12331700"/>
              <a:gd name="connsiteY0" fmla="*/ 38100 h 3886200"/>
              <a:gd name="connsiteX1" fmla="*/ 38100 w 12331700"/>
              <a:gd name="connsiteY1" fmla="*/ 3873500 h 3886200"/>
              <a:gd name="connsiteX2" fmla="*/ 12331700 w 12331700"/>
              <a:gd name="connsiteY2" fmla="*/ 3886200 h 3886200"/>
              <a:gd name="connsiteX3" fmla="*/ 12268200 w 12331700"/>
              <a:gd name="connsiteY3" fmla="*/ 2159000 h 3886200"/>
              <a:gd name="connsiteX4" fmla="*/ 0 w 12331700"/>
              <a:gd name="connsiteY4" fmla="*/ 0 h 3886200"/>
              <a:gd name="connsiteX5" fmla="*/ 38100 w 12331700"/>
              <a:gd name="connsiteY5" fmla="*/ 88900 h 3886200"/>
              <a:gd name="connsiteX6" fmla="*/ 38100 w 12331700"/>
              <a:gd name="connsiteY6" fmla="*/ 38100 h 3886200"/>
              <a:gd name="connsiteX0" fmla="*/ 0 w 12293600"/>
              <a:gd name="connsiteY0" fmla="*/ 61383 h 3909483"/>
              <a:gd name="connsiteX1" fmla="*/ 0 w 12293600"/>
              <a:gd name="connsiteY1" fmla="*/ 3896783 h 3909483"/>
              <a:gd name="connsiteX2" fmla="*/ 12293600 w 12293600"/>
              <a:gd name="connsiteY2" fmla="*/ 3909483 h 3909483"/>
              <a:gd name="connsiteX3" fmla="*/ 12230100 w 12293600"/>
              <a:gd name="connsiteY3" fmla="*/ 2182283 h 3909483"/>
              <a:gd name="connsiteX4" fmla="*/ 12440 w 12293600"/>
              <a:gd name="connsiteY4" fmla="*/ 0 h 3909483"/>
              <a:gd name="connsiteX5" fmla="*/ 0 w 12293600"/>
              <a:gd name="connsiteY5" fmla="*/ 112183 h 3909483"/>
              <a:gd name="connsiteX6" fmla="*/ 0 w 12293600"/>
              <a:gd name="connsiteY6" fmla="*/ 61383 h 3909483"/>
              <a:gd name="connsiteX0" fmla="*/ 14741 w 12293600"/>
              <a:gd name="connsiteY0" fmla="*/ 59266 h 3909483"/>
              <a:gd name="connsiteX1" fmla="*/ 0 w 12293600"/>
              <a:gd name="connsiteY1" fmla="*/ 3896783 h 3909483"/>
              <a:gd name="connsiteX2" fmla="*/ 12293600 w 12293600"/>
              <a:gd name="connsiteY2" fmla="*/ 3909483 h 3909483"/>
              <a:gd name="connsiteX3" fmla="*/ 12230100 w 12293600"/>
              <a:gd name="connsiteY3" fmla="*/ 2182283 h 3909483"/>
              <a:gd name="connsiteX4" fmla="*/ 12440 w 12293600"/>
              <a:gd name="connsiteY4" fmla="*/ 0 h 3909483"/>
              <a:gd name="connsiteX5" fmla="*/ 0 w 12293600"/>
              <a:gd name="connsiteY5" fmla="*/ 112183 h 3909483"/>
              <a:gd name="connsiteX6" fmla="*/ 14741 w 12293600"/>
              <a:gd name="connsiteY6" fmla="*/ 59266 h 3909483"/>
              <a:gd name="connsiteX0" fmla="*/ 18952 w 12293600"/>
              <a:gd name="connsiteY0" fmla="*/ 59266 h 3909483"/>
              <a:gd name="connsiteX1" fmla="*/ 0 w 12293600"/>
              <a:gd name="connsiteY1" fmla="*/ 3896783 h 3909483"/>
              <a:gd name="connsiteX2" fmla="*/ 12293600 w 12293600"/>
              <a:gd name="connsiteY2" fmla="*/ 3909483 h 3909483"/>
              <a:gd name="connsiteX3" fmla="*/ 12230100 w 12293600"/>
              <a:gd name="connsiteY3" fmla="*/ 2182283 h 3909483"/>
              <a:gd name="connsiteX4" fmla="*/ 12440 w 12293600"/>
              <a:gd name="connsiteY4" fmla="*/ 0 h 3909483"/>
              <a:gd name="connsiteX5" fmla="*/ 0 w 12293600"/>
              <a:gd name="connsiteY5" fmla="*/ 112183 h 3909483"/>
              <a:gd name="connsiteX6" fmla="*/ 18952 w 12293600"/>
              <a:gd name="connsiteY6" fmla="*/ 59266 h 3909483"/>
              <a:gd name="connsiteX0" fmla="*/ 18952 w 12293600"/>
              <a:gd name="connsiteY0" fmla="*/ 188383 h 4038600"/>
              <a:gd name="connsiteX1" fmla="*/ 0 w 12293600"/>
              <a:gd name="connsiteY1" fmla="*/ 4025900 h 4038600"/>
              <a:gd name="connsiteX2" fmla="*/ 12293600 w 12293600"/>
              <a:gd name="connsiteY2" fmla="*/ 4038600 h 4038600"/>
              <a:gd name="connsiteX3" fmla="*/ 12230100 w 12293600"/>
              <a:gd name="connsiteY3" fmla="*/ 2311400 h 4038600"/>
              <a:gd name="connsiteX4" fmla="*/ 50345 w 12293600"/>
              <a:gd name="connsiteY4" fmla="*/ 0 h 4038600"/>
              <a:gd name="connsiteX5" fmla="*/ 0 w 12293600"/>
              <a:gd name="connsiteY5" fmla="*/ 241300 h 4038600"/>
              <a:gd name="connsiteX6" fmla="*/ 18952 w 12293600"/>
              <a:gd name="connsiteY6" fmla="*/ 188383 h 4038600"/>
              <a:gd name="connsiteX0" fmla="*/ 42116 w 12293600"/>
              <a:gd name="connsiteY0" fmla="*/ 175683 h 4038600"/>
              <a:gd name="connsiteX1" fmla="*/ 0 w 12293600"/>
              <a:gd name="connsiteY1" fmla="*/ 4025900 h 4038600"/>
              <a:gd name="connsiteX2" fmla="*/ 12293600 w 12293600"/>
              <a:gd name="connsiteY2" fmla="*/ 4038600 h 4038600"/>
              <a:gd name="connsiteX3" fmla="*/ 12230100 w 12293600"/>
              <a:gd name="connsiteY3" fmla="*/ 2311400 h 4038600"/>
              <a:gd name="connsiteX4" fmla="*/ 50345 w 12293600"/>
              <a:gd name="connsiteY4" fmla="*/ 0 h 4038600"/>
              <a:gd name="connsiteX5" fmla="*/ 0 w 12293600"/>
              <a:gd name="connsiteY5" fmla="*/ 241300 h 4038600"/>
              <a:gd name="connsiteX6" fmla="*/ 42116 w 12293600"/>
              <a:gd name="connsiteY6" fmla="*/ 175683 h 4038600"/>
              <a:gd name="connsiteX0" fmla="*/ 42116 w 12293600"/>
              <a:gd name="connsiteY0" fmla="*/ 175683 h 4038600"/>
              <a:gd name="connsiteX1" fmla="*/ 0 w 12293600"/>
              <a:gd name="connsiteY1" fmla="*/ 4025900 h 4038600"/>
              <a:gd name="connsiteX2" fmla="*/ 12293600 w 12293600"/>
              <a:gd name="connsiteY2" fmla="*/ 4038600 h 4038600"/>
              <a:gd name="connsiteX3" fmla="*/ 12230100 w 12293600"/>
              <a:gd name="connsiteY3" fmla="*/ 2311400 h 4038600"/>
              <a:gd name="connsiteX4" fmla="*/ 50345 w 12293600"/>
              <a:gd name="connsiteY4" fmla="*/ 0 h 4038600"/>
              <a:gd name="connsiteX5" fmla="*/ 50540 w 12293600"/>
              <a:gd name="connsiteY5" fmla="*/ 6350 h 4038600"/>
              <a:gd name="connsiteX6" fmla="*/ 42116 w 12293600"/>
              <a:gd name="connsiteY6" fmla="*/ 175683 h 4038600"/>
              <a:gd name="connsiteX0" fmla="*/ 42116 w 12293600"/>
              <a:gd name="connsiteY0" fmla="*/ 175683 h 4038600"/>
              <a:gd name="connsiteX1" fmla="*/ 0 w 12293600"/>
              <a:gd name="connsiteY1" fmla="*/ 4025900 h 4038600"/>
              <a:gd name="connsiteX2" fmla="*/ 12293600 w 12293600"/>
              <a:gd name="connsiteY2" fmla="*/ 4038600 h 4038600"/>
              <a:gd name="connsiteX3" fmla="*/ 12230100 w 12293600"/>
              <a:gd name="connsiteY3" fmla="*/ 2311400 h 4038600"/>
              <a:gd name="connsiteX4" fmla="*/ 50345 w 12293600"/>
              <a:gd name="connsiteY4" fmla="*/ 0 h 4038600"/>
              <a:gd name="connsiteX5" fmla="*/ 44222 w 12293600"/>
              <a:gd name="connsiteY5" fmla="*/ 2117 h 4038600"/>
              <a:gd name="connsiteX6" fmla="*/ 42116 w 12293600"/>
              <a:gd name="connsiteY6" fmla="*/ 175683 h 4038600"/>
              <a:gd name="connsiteX0" fmla="*/ 42116 w 12230100"/>
              <a:gd name="connsiteY0" fmla="*/ 175683 h 4048225"/>
              <a:gd name="connsiteX1" fmla="*/ 0 w 12230100"/>
              <a:gd name="connsiteY1" fmla="*/ 4025900 h 4048225"/>
              <a:gd name="connsiteX2" fmla="*/ 12226568 w 12230100"/>
              <a:gd name="connsiteY2" fmla="*/ 4048225 h 4048225"/>
              <a:gd name="connsiteX3" fmla="*/ 12230100 w 12230100"/>
              <a:gd name="connsiteY3" fmla="*/ 2311400 h 4048225"/>
              <a:gd name="connsiteX4" fmla="*/ 50345 w 12230100"/>
              <a:gd name="connsiteY4" fmla="*/ 0 h 4048225"/>
              <a:gd name="connsiteX5" fmla="*/ 44222 w 12230100"/>
              <a:gd name="connsiteY5" fmla="*/ 2117 h 4048225"/>
              <a:gd name="connsiteX6" fmla="*/ 42116 w 12230100"/>
              <a:gd name="connsiteY6" fmla="*/ 175683 h 404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30100" h="4048225">
                <a:moveTo>
                  <a:pt x="42116" y="175683"/>
                </a:moveTo>
                <a:cubicBezTo>
                  <a:pt x="37202" y="1454855"/>
                  <a:pt x="4914" y="2746728"/>
                  <a:pt x="0" y="4025900"/>
                </a:cubicBezTo>
                <a:lnTo>
                  <a:pt x="12226568" y="4048225"/>
                </a:lnTo>
                <a:cubicBezTo>
                  <a:pt x="12227745" y="3469283"/>
                  <a:pt x="12228923" y="2890342"/>
                  <a:pt x="12230100" y="2311400"/>
                </a:cubicBezTo>
                <a:lnTo>
                  <a:pt x="50345" y="0"/>
                </a:lnTo>
                <a:lnTo>
                  <a:pt x="44222" y="2117"/>
                </a:lnTo>
                <a:lnTo>
                  <a:pt x="42116" y="1756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3D0B0-D3D1-EB93-BBA7-A108D0FE3365}"/>
              </a:ext>
            </a:extLst>
          </p:cNvPr>
          <p:cNvSpPr txBox="1"/>
          <p:nvPr/>
        </p:nvSpPr>
        <p:spPr>
          <a:xfrm>
            <a:off x="0" y="4403300"/>
            <a:ext cx="310372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</a:rPr>
              <a:t>Текст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97C2FB-2900-3C7B-4EE8-741BBE7B6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41" y="866503"/>
            <a:ext cx="6834066" cy="3628889"/>
          </a:xfrm>
          <a:prstGeom prst="rect">
            <a:avLst/>
          </a:prstGeom>
        </p:spPr>
      </p:pic>
      <p:sp>
        <p:nvSpPr>
          <p:cNvPr id="1110" name="Дуга 1109">
            <a:extLst>
              <a:ext uri="{FF2B5EF4-FFF2-40B4-BE49-F238E27FC236}">
                <a16:creationId xmlns:a16="http://schemas.microsoft.com/office/drawing/2014/main" id="{2E77F6E1-947B-991B-403F-381FF991236A}"/>
              </a:ext>
            </a:extLst>
          </p:cNvPr>
          <p:cNvSpPr/>
          <p:nvPr/>
        </p:nvSpPr>
        <p:spPr>
          <a:xfrm rot="18599248">
            <a:off x="6247239" y="1617697"/>
            <a:ext cx="3293454" cy="3293454"/>
          </a:xfrm>
          <a:prstGeom prst="arc">
            <a:avLst/>
          </a:prstGeom>
          <a:ln w="22225" cap="rnd">
            <a:solidFill>
              <a:schemeClr val="bg1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1" name="Дуга 1110">
            <a:extLst>
              <a:ext uri="{FF2B5EF4-FFF2-40B4-BE49-F238E27FC236}">
                <a16:creationId xmlns:a16="http://schemas.microsoft.com/office/drawing/2014/main" id="{05F04759-ACCF-6BE1-717C-C424E1BB8F7D}"/>
              </a:ext>
            </a:extLst>
          </p:cNvPr>
          <p:cNvSpPr/>
          <p:nvPr/>
        </p:nvSpPr>
        <p:spPr>
          <a:xfrm rot="18599248" flipH="1" flipV="1">
            <a:off x="8792612" y="316698"/>
            <a:ext cx="3293454" cy="3293454"/>
          </a:xfrm>
          <a:prstGeom prst="arc">
            <a:avLst/>
          </a:prstGeom>
          <a:ln w="22225" cap="rnd">
            <a:solidFill>
              <a:schemeClr val="bg1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9" name="Дуга 1158">
            <a:extLst>
              <a:ext uri="{FF2B5EF4-FFF2-40B4-BE49-F238E27FC236}">
                <a16:creationId xmlns:a16="http://schemas.microsoft.com/office/drawing/2014/main" id="{4341B9B3-AA8F-F224-2411-A3FCC1F98B52}"/>
              </a:ext>
            </a:extLst>
          </p:cNvPr>
          <p:cNvSpPr/>
          <p:nvPr/>
        </p:nvSpPr>
        <p:spPr>
          <a:xfrm rot="18599248" flipH="1" flipV="1">
            <a:off x="6116823" y="1973798"/>
            <a:ext cx="1524162" cy="1524162"/>
          </a:xfrm>
          <a:prstGeom prst="arc">
            <a:avLst/>
          </a:prstGeom>
          <a:ln w="22225" cap="rnd">
            <a:solidFill>
              <a:schemeClr val="bg1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0" name="Дуга 1159">
            <a:extLst>
              <a:ext uri="{FF2B5EF4-FFF2-40B4-BE49-F238E27FC236}">
                <a16:creationId xmlns:a16="http://schemas.microsoft.com/office/drawing/2014/main" id="{520FCC7D-49A6-01DB-C9CC-C77ADB5C5CC3}"/>
              </a:ext>
            </a:extLst>
          </p:cNvPr>
          <p:cNvSpPr/>
          <p:nvPr/>
        </p:nvSpPr>
        <p:spPr>
          <a:xfrm rot="3000752" flipH="1">
            <a:off x="9206519" y="1677589"/>
            <a:ext cx="1524162" cy="1524162"/>
          </a:xfrm>
          <a:prstGeom prst="arc">
            <a:avLst/>
          </a:prstGeom>
          <a:ln w="22225" cap="rnd">
            <a:solidFill>
              <a:schemeClr val="bg1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>
            <a:off x="-1788815" y="4041404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59"/>
          <p:cNvGrpSpPr/>
          <p:nvPr/>
        </p:nvGrpSpPr>
        <p:grpSpPr>
          <a:xfrm>
            <a:off x="10537322" y="176601"/>
            <a:ext cx="1441817" cy="479132"/>
            <a:chOff x="618275" y="5784697"/>
            <a:chExt cx="1441817" cy="479132"/>
          </a:xfrm>
        </p:grpSpPr>
        <p:sp>
          <p:nvSpPr>
            <p:cNvPr id="62" name="Овал 61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68988" y="2632667"/>
            <a:ext cx="11923012" cy="4247317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500" dirty="0">
                <a:solidFill>
                  <a:srgbClr val="222B52"/>
                </a:solidFill>
                <a:latin typeface="Impact" pitchFamily="34" charset="0"/>
              </a:rPr>
              <a:t>Здоровье граждан является важным экономическим ресурсом страны, что отмечено в Федеральном законе «Об основах охраны здоровья граждан в Российской Федерации» от 21 ноября 2011 г. № 323-ФЗ. Однако качество здоровья россиян, в том числе и студентов, продолжает снижаться. Анализ статистических данных показал, что состояние здоровья детей и подростков в Российской Федерации  характеризуется ростом уровня заболеваемости в целом и по отдельным классам болезней, увеличением удельного веса детей, страдающих хроническими заболеваниями, снижением количества здоровых детей во всех возрастно-половых группах. </a:t>
            </a:r>
          </a:p>
          <a:p>
            <a:pPr>
              <a:lnSpc>
                <a:spcPct val="90000"/>
              </a:lnSpc>
            </a:pPr>
            <a:r>
              <a:rPr lang="ru-RU" sz="2500" dirty="0">
                <a:solidFill>
                  <a:srgbClr val="222B52"/>
                </a:solidFill>
                <a:latin typeface="Impact" pitchFamily="34" charset="0"/>
              </a:rPr>
              <a:t>В настоящее время наблюдается рост числа несовершеннолетних, находящихся в социально опасном положении. Происходит неуклонное «омоложение» детей, имеющих вредные привычки. </a:t>
            </a:r>
            <a:endParaRPr lang="ru-RU" sz="2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1986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946116" y="-4959881"/>
            <a:ext cx="2299768" cy="1219200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EB9D61-27E1-D7E6-CBDA-C9F4A864E4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19597"/>
          <a:stretch/>
        </p:blipFill>
        <p:spPr>
          <a:xfrm flipH="1">
            <a:off x="6762755" y="-735928"/>
            <a:ext cx="8400599" cy="8465262"/>
          </a:xfrm>
          <a:prstGeom prst="ellipse">
            <a:avLst/>
          </a:prstGeom>
        </p:spPr>
      </p:pic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810546" y="587380"/>
            <a:ext cx="753235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>
                <a:latin typeface="Montserrat SemiBold" panose="00000700000000000000" pitchFamily="2" charset="-52"/>
              </a:rPr>
              <a:t>Актуальность проекта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3F363-6150-BBA8-731C-4035A8099C23}"/>
              </a:ext>
            </a:extLst>
          </p:cNvPr>
          <p:cNvSpPr txBox="1"/>
          <p:nvPr/>
        </p:nvSpPr>
        <p:spPr>
          <a:xfrm>
            <a:off x="376939" y="2736815"/>
            <a:ext cx="572895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Montserrat SemiBold" panose="00000700000000000000" pitchFamily="2" charset="-52"/>
              </a:rPr>
              <a:t>Решение </a:t>
            </a:r>
            <a:r>
              <a:rPr lang="ru-RU" sz="2400" dirty="0" err="1">
                <a:solidFill>
                  <a:schemeClr val="bg1"/>
                </a:solidFill>
                <a:latin typeface="Montserrat SemiBold" panose="00000700000000000000" pitchFamily="2" charset="-52"/>
              </a:rPr>
              <a:t>вышеобозначенных</a:t>
            </a:r>
            <a:r>
              <a:rPr lang="ru-RU" sz="2400" dirty="0">
                <a:solidFill>
                  <a:schemeClr val="bg1"/>
                </a:solidFill>
                <a:latin typeface="Montserrat SemiBold" panose="00000700000000000000" pitchFamily="2" charset="-52"/>
              </a:rPr>
              <a:t> проблем невозможно без </a:t>
            </a:r>
            <a:r>
              <a:rPr lang="ru-RU" sz="2400" dirty="0" err="1">
                <a:solidFill>
                  <a:schemeClr val="bg1"/>
                </a:solidFill>
                <a:latin typeface="Montserrat SemiBold" panose="00000700000000000000" pitchFamily="2" charset="-52"/>
              </a:rPr>
              <a:t>волонтерства</a:t>
            </a:r>
            <a:r>
              <a:rPr lang="ru-RU" sz="2400" dirty="0">
                <a:solidFill>
                  <a:schemeClr val="bg1"/>
                </a:solidFill>
                <a:latin typeface="Montserrat SemiBold" panose="00000700000000000000" pitchFamily="2" charset="-52"/>
              </a:rPr>
              <a:t>.</a:t>
            </a:r>
          </a:p>
          <a:p>
            <a:pPr>
              <a:lnSpc>
                <a:spcPct val="90000"/>
              </a:lnSpc>
            </a:pPr>
            <a:endParaRPr lang="ru-RU" sz="2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5E629-967B-1528-28D9-D57FCB9F2B88}"/>
              </a:ext>
            </a:extLst>
          </p:cNvPr>
          <p:cNvSpPr txBox="1"/>
          <p:nvPr/>
        </p:nvSpPr>
        <p:spPr>
          <a:xfrm>
            <a:off x="376939" y="3950608"/>
            <a:ext cx="828675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Проект включает проведение волонтерской работы с использованием  технологии «равный-равному» наставниками студентами–медиками </a:t>
            </a:r>
            <a:r>
              <a:rPr lang="ru-RU" sz="2400" dirty="0" err="1">
                <a:solidFill>
                  <a:schemeClr val="bg1"/>
                </a:solidFill>
                <a:latin typeface="Montserrat" panose="00000500000000000000" pitchFamily="2" charset="-52"/>
              </a:rPr>
              <a:t>Сызранского</a:t>
            </a: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 медико-гуманитарного колледжа среди обучающихся-наставляемыми других профессиональных образовательных организаций </a:t>
            </a:r>
            <a:r>
              <a:rPr lang="ru-RU" sz="2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г.о</a:t>
            </a: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. Сызрань, </a:t>
            </a:r>
            <a:r>
              <a:rPr lang="ru-RU" sz="2400" dirty="0" err="1">
                <a:solidFill>
                  <a:schemeClr val="bg1"/>
                </a:solidFill>
                <a:latin typeface="Montserrat" panose="00000500000000000000" pitchFamily="2" charset="-52"/>
              </a:rPr>
              <a:t>г.о</a:t>
            </a: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. Октябрьск.</a:t>
            </a:r>
          </a:p>
          <a:p>
            <a:pPr>
              <a:lnSpc>
                <a:spcPct val="90000"/>
              </a:lnSpc>
            </a:pP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ECD7B487-EE51-EA95-38DC-FFBBF0684A17}"/>
              </a:ext>
            </a:extLst>
          </p:cNvPr>
          <p:cNvSpPr/>
          <p:nvPr/>
        </p:nvSpPr>
        <p:spPr>
          <a:xfrm flipV="1">
            <a:off x="810546" y="2237947"/>
            <a:ext cx="554664" cy="485780"/>
          </a:xfrm>
          <a:prstGeom prst="triangle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5" name="Группа 44"/>
          <p:cNvGrpSpPr/>
          <p:nvPr/>
        </p:nvGrpSpPr>
        <p:grpSpPr>
          <a:xfrm>
            <a:off x="6762755" y="767929"/>
            <a:ext cx="1441817" cy="479132"/>
            <a:chOff x="618275" y="5784697"/>
            <a:chExt cx="1441817" cy="479132"/>
          </a:xfrm>
        </p:grpSpPr>
        <p:sp>
          <p:nvSpPr>
            <p:cNvPr id="46" name="Овал 45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39822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5855936" y="532722"/>
            <a:ext cx="480130" cy="12192002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EB4331-5BDB-2830-1463-A0261FA53262}"/>
              </a:ext>
            </a:extLst>
          </p:cNvPr>
          <p:cNvSpPr txBox="1"/>
          <p:nvPr/>
        </p:nvSpPr>
        <p:spPr>
          <a:xfrm>
            <a:off x="18108" y="302493"/>
            <a:ext cx="11463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" panose="00000500000000000000" pitchFamily="2" charset="-52"/>
              </a:rPr>
              <a:t>Целевая аудитория: наставники – обучающихся волонтеры-медики  ГБПОУ «СМГК» 400 человек, наставляемые – обучающиеся ПОО г.о. Сызрань, </a:t>
            </a:r>
            <a:r>
              <a:rPr lang="ru-RU" sz="2400" dirty="0" err="1">
                <a:latin typeface="Montserrat" panose="00000500000000000000" pitchFamily="2" charset="-52"/>
              </a:rPr>
              <a:t>г.о</a:t>
            </a:r>
            <a:r>
              <a:rPr lang="ru-RU" sz="2400" dirty="0">
                <a:latin typeface="Montserrat" panose="00000500000000000000" pitchFamily="2" charset="-52"/>
              </a:rPr>
              <a:t>. Октябрьск</a:t>
            </a:r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9012421">
            <a:off x="3859982" y="2097038"/>
            <a:ext cx="3779395" cy="3697406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68650" y="3441377"/>
            <a:ext cx="754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Montserrat SemiBold" panose="00000700000000000000" pitchFamily="2" charset="-52"/>
              </a:rPr>
              <a:t>Аудитория</a:t>
            </a:r>
          </a:p>
          <a:p>
            <a:pPr algn="ctr"/>
            <a:r>
              <a:rPr lang="ru-RU" sz="4000" dirty="0">
                <a:latin typeface="Montserrat SemiBold" panose="00000700000000000000" pitchFamily="2" charset="-52"/>
              </a:rPr>
              <a:t> практики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0800000">
            <a:off x="496615" y="1774966"/>
            <a:ext cx="3374588" cy="2152314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864092" y="218601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600" b="1" dirty="0"/>
              <a:t>Студенты СПО: </a:t>
            </a:r>
          </a:p>
          <a:p>
            <a:pPr lvl="0" algn="ctr">
              <a:defRPr/>
            </a:pPr>
            <a:r>
              <a:rPr lang="ru-RU" sz="1600" b="1" dirty="0"/>
              <a:t>1 курс - 250 человек</a:t>
            </a:r>
          </a:p>
          <a:p>
            <a:pPr lvl="0" algn="ctr">
              <a:defRPr/>
            </a:pPr>
            <a:r>
              <a:rPr lang="ru-RU" sz="1600" b="1" dirty="0"/>
              <a:t>  2 курс  - 200 человек</a:t>
            </a:r>
          </a:p>
          <a:p>
            <a:pPr lvl="0" algn="ctr">
              <a:defRPr/>
            </a:pPr>
            <a:r>
              <a:rPr lang="ru-RU" sz="1600" b="1" dirty="0"/>
              <a:t>3 курс  - 200 человек </a:t>
            </a:r>
          </a:p>
          <a:p>
            <a:pPr lvl="0" algn="ctr">
              <a:defRPr/>
            </a:pPr>
            <a:r>
              <a:rPr lang="ru-RU" sz="1600" b="1" dirty="0"/>
              <a:t>ГБПОУ «ГК </a:t>
            </a:r>
            <a:r>
              <a:rPr lang="ru-RU" sz="1600" b="1" dirty="0" err="1"/>
              <a:t>г.о</a:t>
            </a:r>
            <a:r>
              <a:rPr lang="ru-RU" sz="1600" b="1" dirty="0"/>
              <a:t>. Сызрань»</a:t>
            </a:r>
          </a:p>
          <a:p>
            <a:pPr lvl="0" algn="ctr">
              <a:defRPr/>
            </a:pPr>
            <a:endParaRPr lang="ru-RU" sz="160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0800000">
            <a:off x="7250430" y="1502821"/>
            <a:ext cx="3835982" cy="2424459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0800000">
            <a:off x="412947" y="4236344"/>
            <a:ext cx="3374588" cy="2152314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10800000">
            <a:off x="7278908" y="4374180"/>
            <a:ext cx="3374588" cy="2152314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170856" y="1918321"/>
            <a:ext cx="39951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/>
              <a:t>Студенты СПО: </a:t>
            </a:r>
          </a:p>
          <a:p>
            <a:pPr algn="ctr">
              <a:defRPr/>
            </a:pPr>
            <a:r>
              <a:rPr lang="ru-RU" sz="1600" b="1" dirty="0"/>
              <a:t>1 курс - 50 человек</a:t>
            </a:r>
          </a:p>
          <a:p>
            <a:pPr algn="ctr">
              <a:defRPr/>
            </a:pPr>
            <a:r>
              <a:rPr lang="ru-RU" sz="1600" b="1" dirty="0"/>
              <a:t>2 курс – 50 человек</a:t>
            </a:r>
          </a:p>
          <a:p>
            <a:pPr algn="ctr">
              <a:defRPr/>
            </a:pPr>
            <a:r>
              <a:rPr lang="ru-RU" sz="1600" b="1" dirty="0"/>
              <a:t>3 курс  - 50 человек </a:t>
            </a:r>
          </a:p>
          <a:p>
            <a:pPr algn="ctr">
              <a:defRPr/>
            </a:pPr>
            <a:r>
              <a:rPr lang="ru-RU" sz="1600" b="1" dirty="0"/>
              <a:t> обучающихся  ГБПОУ «Октябрьский  техникум  строительных  и сервисных технологий им. В.Г. </a:t>
            </a:r>
            <a:r>
              <a:rPr lang="ru-RU" sz="1600" b="1" dirty="0" err="1"/>
              <a:t>Кубасова</a:t>
            </a:r>
            <a:r>
              <a:rPr lang="ru-RU" sz="1600" b="1" dirty="0"/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93596" y="469706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/>
              <a:t>Студенты СПО:</a:t>
            </a:r>
          </a:p>
          <a:p>
            <a:pPr algn="ctr">
              <a:defRPr/>
            </a:pPr>
            <a:r>
              <a:rPr lang="ru-RU" sz="1600" b="1" dirty="0"/>
              <a:t>1 курс -150 человек</a:t>
            </a:r>
          </a:p>
          <a:p>
            <a:pPr algn="ctr">
              <a:defRPr/>
            </a:pPr>
            <a:r>
              <a:rPr lang="ru-RU" sz="1600" b="1" dirty="0"/>
              <a:t>2 курс -100 человек </a:t>
            </a:r>
          </a:p>
          <a:p>
            <a:pPr algn="ctr">
              <a:defRPr/>
            </a:pPr>
            <a:r>
              <a:rPr lang="ru-RU" sz="1600" b="1" dirty="0"/>
              <a:t>3 курс  - 100 человек </a:t>
            </a:r>
          </a:p>
          <a:p>
            <a:pPr algn="ctr">
              <a:defRPr/>
            </a:pPr>
            <a:r>
              <a:rPr lang="ru-RU" sz="1600" b="1" dirty="0"/>
              <a:t> обучающихся</a:t>
            </a:r>
          </a:p>
          <a:p>
            <a:pPr algn="ctr">
              <a:defRPr/>
            </a:pPr>
            <a:r>
              <a:rPr lang="ru-RU" sz="1600" b="1"/>
              <a:t>немедиков</a:t>
            </a:r>
            <a:r>
              <a:rPr lang="ru-RU" sz="1600" b="1" dirty="0"/>
              <a:t>  ГБПОУ «СМГК»</a:t>
            </a:r>
          </a:p>
          <a:p>
            <a:pPr lvl="0" algn="ctr">
              <a:defRPr/>
            </a:pPr>
            <a:r>
              <a:rPr lang="ru-RU" sz="1600" b="1" dirty="0"/>
              <a:t>  </a:t>
            </a:r>
          </a:p>
          <a:p>
            <a:pPr lvl="0" algn="ctr">
              <a:defRPr/>
            </a:pP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947760" y="456107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Студенты СПО:</a:t>
            </a:r>
          </a:p>
          <a:p>
            <a:pPr algn="ctr">
              <a:defRPr/>
            </a:pPr>
            <a:r>
              <a:rPr lang="ru-RU" b="1" dirty="0"/>
              <a:t>1 курс 250 человек</a:t>
            </a:r>
          </a:p>
          <a:p>
            <a:pPr algn="ctr">
              <a:defRPr/>
            </a:pPr>
            <a:r>
              <a:rPr lang="ru-RU" b="1" dirty="0"/>
              <a:t>2 курс -200 человек</a:t>
            </a:r>
          </a:p>
          <a:p>
            <a:pPr algn="ctr">
              <a:defRPr/>
            </a:pPr>
            <a:r>
              <a:rPr lang="ru-RU" sz="1800" b="1" dirty="0"/>
              <a:t>3 курс  - 200 человек </a:t>
            </a:r>
          </a:p>
          <a:p>
            <a:pPr algn="ctr">
              <a:defRPr/>
            </a:pPr>
            <a:r>
              <a:rPr lang="ru-RU" b="1" dirty="0"/>
              <a:t> обучающихся</a:t>
            </a:r>
          </a:p>
          <a:p>
            <a:pPr algn="ctr">
              <a:defRPr/>
            </a:pPr>
            <a:r>
              <a:rPr lang="ru-RU" b="1" dirty="0"/>
              <a:t> ГБПОУ «СПК»</a:t>
            </a:r>
          </a:p>
          <a:p>
            <a:pPr lvl="0" algn="ctr">
              <a:defRPr/>
            </a:pPr>
            <a:r>
              <a:rPr lang="ru-RU" b="1" dirty="0"/>
              <a:t>  </a:t>
            </a:r>
          </a:p>
          <a:p>
            <a:pPr lvl="0"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61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Овал 81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>
            <a:off x="-5400011" y="-793879"/>
            <a:ext cx="8423314" cy="8423314"/>
          </a:xfrm>
          <a:prstGeom prst="ellipse">
            <a:avLst/>
          </a:prstGeom>
          <a:noFill/>
          <a:ln w="152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268047" y="1375996"/>
            <a:ext cx="4106008" cy="4106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DECC55EE-013E-BE96-18F3-691E1A984A54}"/>
              </a:ext>
            </a:extLst>
          </p:cNvPr>
          <p:cNvSpPr/>
          <p:nvPr/>
        </p:nvSpPr>
        <p:spPr>
          <a:xfrm>
            <a:off x="1384301" y="1492250"/>
            <a:ext cx="3873500" cy="3873500"/>
          </a:xfrm>
          <a:prstGeom prst="ellipse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9959A20-75D4-6C55-78CF-FC76DFE3E674}"/>
              </a:ext>
            </a:extLst>
          </p:cNvPr>
          <p:cNvSpPr txBox="1"/>
          <p:nvPr/>
        </p:nvSpPr>
        <p:spPr>
          <a:xfrm>
            <a:off x="1211051" y="2439766"/>
            <a:ext cx="4514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800" dirty="0">
                <a:solidFill>
                  <a:schemeClr val="bg1"/>
                </a:solidFill>
                <a:latin typeface="Montserrat SemiBold" panose="00000700000000000000" pitchFamily="2" charset="-52"/>
              </a:rPr>
              <a:t>ЦЕЛЬ </a:t>
            </a:r>
          </a:p>
          <a:p>
            <a:pPr algn="ctr">
              <a:defRPr/>
            </a:pPr>
            <a:r>
              <a:rPr lang="ru-RU" sz="48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ПРОЕКТА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F21E83F-4643-011C-6573-478839474238}"/>
              </a:ext>
            </a:extLst>
          </p:cNvPr>
          <p:cNvSpPr txBox="1"/>
          <p:nvPr/>
        </p:nvSpPr>
        <p:spPr>
          <a:xfrm>
            <a:off x="5313084" y="889964"/>
            <a:ext cx="6878916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Montserrat SemiBold" panose="00000700000000000000" pitchFamily="2" charset="-52"/>
              </a:rPr>
              <a:t>Разработать и апробировать организационный механизм наставничества через систему профессионального </a:t>
            </a:r>
            <a:r>
              <a:rPr lang="ru-RU" sz="2800" dirty="0" err="1">
                <a:latin typeface="Montserrat SemiBold" panose="00000700000000000000" pitchFamily="2" charset="-52"/>
              </a:rPr>
              <a:t>волонтерства</a:t>
            </a:r>
            <a:r>
              <a:rPr lang="ru-RU" sz="2800" dirty="0">
                <a:latin typeface="Montserrat SemiBold" panose="00000700000000000000" pitchFamily="2" charset="-52"/>
              </a:rPr>
              <a:t> в форме «студент-студент» для формирования ценностей здорового образа жизни обучающихся профессиональных образовательных организаций  г.о. Сызрань, </a:t>
            </a:r>
            <a:r>
              <a:rPr lang="ru-RU" sz="2800" dirty="0" err="1">
                <a:latin typeface="Montserrat SemiBold" panose="00000700000000000000" pitchFamily="2" charset="-52"/>
              </a:rPr>
              <a:t>г.о</a:t>
            </a:r>
            <a:r>
              <a:rPr lang="ru-RU" sz="2800" dirty="0">
                <a:latin typeface="Montserrat SemiBold" panose="00000700000000000000" pitchFamily="2" charset="-52"/>
              </a:rPr>
              <a:t>. Октябрьск.</a:t>
            </a:r>
          </a:p>
          <a:p>
            <a:pPr>
              <a:lnSpc>
                <a:spcPct val="90000"/>
              </a:lnSpc>
            </a:pPr>
            <a:endParaRPr lang="ru-RU" sz="2800" dirty="0">
              <a:latin typeface="Montserrat SemiBold" panose="00000700000000000000" pitchFamily="2" charset="-52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098153-41DD-661A-765E-A7005FCD5620}"/>
              </a:ext>
            </a:extLst>
          </p:cNvPr>
          <p:cNvSpPr txBox="1"/>
          <p:nvPr/>
        </p:nvSpPr>
        <p:spPr>
          <a:xfrm>
            <a:off x="3913115" y="5598258"/>
            <a:ext cx="8278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Примечание: </a:t>
            </a:r>
          </a:p>
          <a:p>
            <a:r>
              <a:rPr lang="ru-RU" dirty="0">
                <a:latin typeface="Montserrat" panose="00000500000000000000" pitchFamily="2" charset="-52"/>
              </a:rPr>
              <a:t>под профессиональным </a:t>
            </a:r>
            <a:r>
              <a:rPr lang="ru-RU" dirty="0" err="1">
                <a:latin typeface="Montserrat" panose="00000500000000000000" pitchFamily="2" charset="-52"/>
              </a:rPr>
              <a:t>волонтерством</a:t>
            </a:r>
            <a:r>
              <a:rPr lang="ru-RU" dirty="0">
                <a:latin typeface="Montserrat" panose="00000500000000000000" pitchFamily="2" charset="-52"/>
              </a:rPr>
              <a:t> понимается деятельность, направленная на получение опыта работы по избранной специальности (источник </a:t>
            </a:r>
            <a:r>
              <a:rPr lang="ru-RU" dirty="0">
                <a:latin typeface="Montserrat" panose="00000500000000000000" pitchFamily="2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https://human.snauka.ru/2015/01/9189</a:t>
            </a:r>
            <a:r>
              <a:rPr lang="ru-RU" dirty="0">
                <a:latin typeface="Montserrat" panose="00000500000000000000" pitchFamily="2" charset="-52"/>
              </a:rPr>
              <a:t>)</a:t>
            </a:r>
          </a:p>
        </p:txBody>
      </p:sp>
      <p:grpSp>
        <p:nvGrpSpPr>
          <p:cNvPr id="83" name="Группа 82"/>
          <p:cNvGrpSpPr/>
          <p:nvPr/>
        </p:nvGrpSpPr>
        <p:grpSpPr>
          <a:xfrm>
            <a:off x="10602743" y="472286"/>
            <a:ext cx="1441817" cy="479132"/>
            <a:chOff x="618275" y="5784697"/>
            <a:chExt cx="1441817" cy="479132"/>
          </a:xfrm>
        </p:grpSpPr>
        <p:sp>
          <p:nvSpPr>
            <p:cNvPr id="84" name="Овал 83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16112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2876</Words>
  <Application>Microsoft Office PowerPoint</Application>
  <PresentationFormat>Широкоэкранный</PresentationFormat>
  <Paragraphs>370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2" baseType="lpstr">
      <vt:lpstr>Wingdings</vt:lpstr>
      <vt:lpstr>Arial Cyr</vt:lpstr>
      <vt:lpstr>Times New Roman</vt:lpstr>
      <vt:lpstr>Montserrat</vt:lpstr>
      <vt:lpstr>Calibri Light</vt:lpstr>
      <vt:lpstr>Impact</vt:lpstr>
      <vt:lpstr>Arial</vt:lpstr>
      <vt:lpstr>Calibri</vt:lpstr>
      <vt:lpstr>Montserrat SemiBold</vt:lpstr>
      <vt:lpstr>Тема Office</vt:lpstr>
      <vt:lpstr>Презентация PowerPoint</vt:lpstr>
      <vt:lpstr>Наставничество – это универсальная технология передачи опыта, знаний, формирования навыков, компетенций, метакомпетенций и ценностей.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Профессиональное волонтерство </vt:lpstr>
      <vt:lpstr>Профессиональное волонтерство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экспресс-скрининга уровня здоровья обучающихся задействованных в РИП, в 2021-2022 уч. году и 2022-2023 уч.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rabota</cp:lastModifiedBy>
  <cp:revision>74</cp:revision>
  <dcterms:created xsi:type="dcterms:W3CDTF">2023-01-31T14:05:34Z</dcterms:created>
  <dcterms:modified xsi:type="dcterms:W3CDTF">2023-12-11T11:42:40Z</dcterms:modified>
</cp:coreProperties>
</file>