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726" r:id="rId2"/>
  </p:sldMasterIdLst>
  <p:notesMasterIdLst>
    <p:notesMasterId r:id="rId34"/>
  </p:notesMasterIdLst>
  <p:handoutMasterIdLst>
    <p:handoutMasterId r:id="rId35"/>
  </p:handoutMasterIdLst>
  <p:sldIdLst>
    <p:sldId id="256" r:id="rId3"/>
    <p:sldId id="334" r:id="rId4"/>
    <p:sldId id="336" r:id="rId5"/>
    <p:sldId id="337" r:id="rId6"/>
    <p:sldId id="335" r:id="rId7"/>
    <p:sldId id="339" r:id="rId8"/>
    <p:sldId id="340" r:id="rId9"/>
    <p:sldId id="338" r:id="rId10"/>
    <p:sldId id="342" r:id="rId11"/>
    <p:sldId id="343" r:id="rId12"/>
    <p:sldId id="344" r:id="rId13"/>
    <p:sldId id="345" r:id="rId14"/>
    <p:sldId id="346" r:id="rId15"/>
    <p:sldId id="341" r:id="rId16"/>
    <p:sldId id="366" r:id="rId17"/>
    <p:sldId id="367" r:id="rId18"/>
    <p:sldId id="368" r:id="rId19"/>
    <p:sldId id="369" r:id="rId20"/>
    <p:sldId id="347" r:id="rId21"/>
    <p:sldId id="352" r:id="rId22"/>
    <p:sldId id="353" r:id="rId23"/>
    <p:sldId id="356" r:id="rId24"/>
    <p:sldId id="365" r:id="rId25"/>
    <p:sldId id="364" r:id="rId26"/>
    <p:sldId id="354" r:id="rId27"/>
    <p:sldId id="359" r:id="rId28"/>
    <p:sldId id="360" r:id="rId29"/>
    <p:sldId id="358" r:id="rId30"/>
    <p:sldId id="361" r:id="rId31"/>
    <p:sldId id="362" r:id="rId32"/>
    <p:sldId id="363" r:id="rId33"/>
  </p:sldIdLst>
  <p:sldSz cx="12192000" cy="6858000"/>
  <p:notesSz cx="6858000" cy="9947275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четная запись Майкрософт" initials="УзМ" lastIdx="1" clrIdx="0">
    <p:extLst>
      <p:ext uri="{19B8F6BF-5375-455C-9EA6-DF929625EA0E}">
        <p15:presenceInfo xmlns:p15="http://schemas.microsoft.com/office/powerpoint/2012/main" userId="e91ec000fb4aad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8B3"/>
    <a:srgbClr val="69A4D9"/>
    <a:srgbClr val="F64044"/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738"/>
      </p:cViewPr>
      <p:guideLst>
        <p:guide orient="horz" pos="2880"/>
        <p:guide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80-4571-851A-065453DF40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80-4571-851A-065453DF40E8}"/>
              </c:ext>
            </c:extLst>
          </c:dPt>
          <c:dLbls>
            <c:dLbl>
              <c:idx val="0"/>
              <c:layout>
                <c:manualLayout>
                  <c:x val="4.9346063471082183E-2"/>
                  <c:y val="3.13611851844069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80-4571-851A-065453DF40E8}"/>
                </c:ext>
              </c:extLst>
            </c:dLbl>
            <c:dLbl>
              <c:idx val="1"/>
              <c:layout>
                <c:manualLayout>
                  <c:x val="-0.18977438660873383"/>
                  <c:y val="-0.700981444721476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80-4571-851A-065453DF40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319</c:v>
                </c:pt>
                <c:pt idx="1">
                  <c:v>1232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80-4571-851A-065453DF4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47625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812500000000029E-2"/>
                  <c:y val="-0.10901164038313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46-48BC-A929-415C7C81A820}"/>
                </c:ext>
              </c:extLst>
            </c:dLbl>
            <c:dLbl>
              <c:idx val="1"/>
              <c:layout>
                <c:manualLayout>
                  <c:x val="-4.3749999999999997E-2"/>
                  <c:y val="-0.11773257161378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46-48BC-A929-415C7C81A820}"/>
                </c:ext>
              </c:extLst>
            </c:dLbl>
            <c:dLbl>
              <c:idx val="2"/>
              <c:layout>
                <c:manualLayout>
                  <c:x val="4.6874999999998853E-3"/>
                  <c:y val="2.6162793691951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46-48BC-A929-415C7C81A8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76200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  <a:headEnd type="oval"/>
                    </a:ln>
                    <a:effectLst/>
                  </c:spPr>
                </c15:leaderLines>
              </c:ext>
            </c:extLst>
          </c:dLbls>
          <c:trendline>
            <c:spPr>
              <a:ln w="57150" cap="rnd">
                <a:solidFill>
                  <a:srgbClr val="C0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</c:v>
                </c:pt>
                <c:pt idx="1">
                  <c:v>80</c:v>
                </c:pt>
                <c:pt idx="2">
                  <c:v>117</c:v>
                </c:pt>
                <c:pt idx="3">
                  <c:v>192</c:v>
                </c:pt>
                <c:pt idx="4">
                  <c:v>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46-48BC-A929-415C7C81A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9939496"/>
        <c:axId val="569939888"/>
      </c:lineChart>
      <c:catAx>
        <c:axId val="56993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9939888"/>
        <c:crosses val="autoZero"/>
        <c:auto val="1"/>
        <c:lblAlgn val="ctr"/>
        <c:lblOffset val="100"/>
        <c:noMultiLvlLbl val="0"/>
      </c:catAx>
      <c:valAx>
        <c:axId val="56993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9939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42489453216255"/>
          <c:y val="5.235762803060031E-2"/>
          <c:w val="0.81198348243118823"/>
          <c:h val="0.78332674250668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2-4644-9104-FE88FA7966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2-4644-9104-FE88FA7966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2-4644-9104-FE88FA796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6947992"/>
        <c:axId val="566948384"/>
      </c:barChart>
      <c:catAx>
        <c:axId val="566947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6948384"/>
        <c:crosses val="autoZero"/>
        <c:auto val="1"/>
        <c:lblAlgn val="ctr"/>
        <c:lblOffset val="100"/>
        <c:noMultiLvlLbl val="0"/>
      </c:catAx>
      <c:valAx>
        <c:axId val="56694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6947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349" cy="49945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556" y="1"/>
            <a:ext cx="2972348" cy="49945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72B0EC7E-C6BB-49F9-856F-24BE36131BB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22"/>
            <a:ext cx="2972349" cy="49945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556" y="9447822"/>
            <a:ext cx="2972348" cy="49945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E6B45166-D6BE-455D-9598-6795032D5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9667"/>
          </a:xfrm>
          <a:prstGeom prst="rect">
            <a:avLst/>
          </a:prstGeom>
        </p:spPr>
        <p:txBody>
          <a:bodyPr vert="horz" lIns="80480" tIns="40239" rIns="80480" bIns="40239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416" y="0"/>
            <a:ext cx="2971800" cy="499667"/>
          </a:xfrm>
          <a:prstGeom prst="rect">
            <a:avLst/>
          </a:prstGeom>
        </p:spPr>
        <p:txBody>
          <a:bodyPr vert="horz" lIns="80480" tIns="40239" rIns="80480" bIns="40239" rtlCol="0"/>
          <a:lstStyle>
            <a:lvl1pPr algn="r">
              <a:defRPr sz="1100"/>
            </a:lvl1pPr>
          </a:lstStyle>
          <a:p>
            <a:fld id="{76933B9A-E032-4BD8-8EA9-42E735A601CA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3013"/>
            <a:ext cx="597217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480" tIns="40239" rIns="80480" bIns="402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32"/>
            <a:ext cx="5486400" cy="3916738"/>
          </a:xfrm>
          <a:prstGeom prst="rect">
            <a:avLst/>
          </a:prstGeom>
        </p:spPr>
        <p:txBody>
          <a:bodyPr vert="horz" lIns="80480" tIns="40239" rIns="80480" bIns="402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7616"/>
            <a:ext cx="2971800" cy="499666"/>
          </a:xfrm>
          <a:prstGeom prst="rect">
            <a:avLst/>
          </a:prstGeom>
        </p:spPr>
        <p:txBody>
          <a:bodyPr vert="horz" lIns="80480" tIns="40239" rIns="80480" bIns="40239" rtlCol="0" anchor="b"/>
          <a:lstStyle>
            <a:lvl1pPr algn="l">
              <a:defRPr sz="1100"/>
            </a:lvl1pPr>
          </a:lstStyle>
          <a:p>
            <a:r>
              <a:rPr lang="ru-RU"/>
              <a:t>12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416" y="9447616"/>
            <a:ext cx="2971800" cy="499666"/>
          </a:xfrm>
          <a:prstGeom prst="rect">
            <a:avLst/>
          </a:prstGeom>
        </p:spPr>
        <p:txBody>
          <a:bodyPr vert="horz" lIns="80480" tIns="40239" rIns="80480" bIns="40239" rtlCol="0" anchor="b"/>
          <a:lstStyle>
            <a:lvl1pPr algn="r">
              <a:defRPr sz="1100"/>
            </a:lvl1pPr>
          </a:lstStyle>
          <a:p>
            <a:fld id="{203F921B-0308-4D1A-8DD4-76DA59D88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15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32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80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688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34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20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26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460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65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79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1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664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00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03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97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261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41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66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7488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24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475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4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74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496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98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54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852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768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3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2CAEED6F-50B3-4A69-8CA2-6865C01D1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870063CF-A423-44B5-9C73-68611877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39CD59BF-59BA-4405-BC9D-162E4CE7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04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C791C5-62D8-4B8B-B3B4-550D2F34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0BAAC2-4A4F-478E-8CBF-37BD9ADE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8107DE-5E10-4065-9EF9-C8AADD4E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38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108B53-CF4C-4E3C-98AA-956EDF736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229338-4032-4EDB-AD3C-10C81AB14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FBC47F-888D-4E2B-8A8C-0C18B0E2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434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F2DC-D97B-4879-92AD-92E8CF7B06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A20A-FC25-407E-A6AB-2BD83A685A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5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4684E-87CA-4E07-8C05-F642F40F1C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F25D9-DDDD-4B07-B2F9-99C832AC23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5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D088-7BDC-48F7-BF82-7339B41ED6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E113D-E615-4759-917D-15D0C1C81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2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559C1-8116-41F9-87DA-4311ACE3EE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97BB-E07C-4FC1-8803-326FD2DDA8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6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0A26E-9C91-4374-B81D-712739E477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7916-5634-4921-BF17-FE4EF91888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4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6F2F4-61F8-4236-8DEC-32623A5494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2F309-AFB7-4D3E-9931-A2D0AF58D5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EDD47-4F2F-4B65-82D1-D15B7327AE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503E-60CF-41E3-9B00-B36544B768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6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46A26-4C1C-4A29-A9E5-99969AE9A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BD912-F93C-49C6-A869-8AAE9C39A8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6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69E4DA6F-188F-4E19-A000-E15C03DEA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4031F650-466F-4FA9-A41B-77EDDCF3D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09B1B156-F84F-4EEE-8120-186354A8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990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270-5011-4650-AB99-D392EEE441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0961-CA21-41B9-B3CA-276FABFF0D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56AAC-53B8-4E72-92D3-D6A86DD534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2DD7-1001-4284-98E4-52CF584167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6966C-FFD9-4327-BE12-7D03C7CDA5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9346-5D14-4691-AABA-EF80369C0D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5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FC4BED-E997-47C0-BA4D-72EB64C2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2CB4C1-33C0-4476-A239-0DC73426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C0CB17-00FE-4E41-960A-B56141B1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45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8B53C99-B028-47D5-8BC7-DD7F221DA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68AD5A4E-62B9-4B97-A3EE-18DFC0A9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A831E6E-C1EE-4526-A1A6-2168DE33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17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DD8BF616-E2D1-4AD3-822A-F157FDA6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39EFDCE6-DBBF-4BFF-A0AD-C54906F3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C43F811-B440-4B11-9630-98556F70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02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1FBD95C3-E49E-4B8E-B627-2C90A81C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52CB6A8-9ABC-4E83-A2A5-4CF50E5C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C32F0C3-2B4A-4E64-A34A-ACB821CE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74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AEEE8184-E2BE-44CE-B40D-46A28516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7DD10-3656-4D91-B00D-D2DEF6A21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4D784-FBB7-4E03-B433-A6BDDD00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36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638CE5BE-6E9B-4232-A8CA-96EF69D7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9B5A2D8-7104-4516-8E5A-52E18D52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8BF15066-74BC-49B1-9780-5844E305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5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C794FEC0-4D96-47F8-9F94-8393A6BA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C3549F3F-4ACA-46B0-86D6-5F911103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1890D9F-453E-4A19-81EF-22F5F617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24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2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1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14243"/>
            <a:ext cx="1561658" cy="1615724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ест 8"/>
          <p:cNvSpPr/>
          <p:nvPr userDrawn="1"/>
        </p:nvSpPr>
        <p:spPr>
          <a:xfrm>
            <a:off x="228600" y="6094800"/>
            <a:ext cx="612000" cy="612000"/>
          </a:xfrm>
          <a:prstGeom prst="plu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772897" y="5924748"/>
            <a:ext cx="24054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www.minzdrav.samregion.ru</a:t>
            </a:r>
            <a:endParaRPr lang="ru-RU" sz="1400" dirty="0"/>
          </a:p>
          <a:p>
            <a:r>
              <a:rPr lang="en-US" sz="1400" dirty="0"/>
              <a:t>E-mail: zdravso@samregion.ru</a:t>
            </a:r>
          </a:p>
          <a:p>
            <a:r>
              <a:rPr lang="en-US" sz="1400" dirty="0"/>
              <a:t>Tel.: 8</a:t>
            </a:r>
            <a:r>
              <a:rPr lang="ru-RU" sz="1400" dirty="0"/>
              <a:t>(846) 333-00-16</a:t>
            </a:r>
          </a:p>
          <a:p>
            <a:r>
              <a:rPr lang="en-US" sz="1400" dirty="0"/>
              <a:t>Instagram: minzdrav_63</a:t>
            </a:r>
            <a:endParaRPr lang="ru-RU" sz="1400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58DC4B66-135A-4E78-9D36-67663967A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7052" y="6173787"/>
            <a:ext cx="567512" cy="455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83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FE3128-7008-4175-A0CD-80FC15936E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78E48D-C485-4995-B798-C55E52A914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9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skills.ru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6523" y="1232742"/>
            <a:ext cx="10740823" cy="1909763"/>
          </a:xfrm>
        </p:spPr>
        <p:txBody>
          <a:bodyPr>
            <a:noAutofit/>
          </a:bodyPr>
          <a:lstStyle/>
          <a:p>
            <a:pPr fontAlgn="base"/>
            <a:r>
              <a:rPr lang="ru-RU" sz="3200" dirty="0">
                <a:solidFill>
                  <a:srgbClr val="0168B3"/>
                </a:solidFill>
                <a:latin typeface="Impact" panose="020B0806030902050204" pitchFamily="34" charset="0"/>
              </a:rPr>
              <a:t>Формы взаимодействия </a:t>
            </a:r>
            <a:br>
              <a:rPr lang="ru-RU" sz="3200" dirty="0">
                <a:solidFill>
                  <a:srgbClr val="0168B3"/>
                </a:solidFill>
                <a:latin typeface="Impact" panose="020B0806030902050204" pitchFamily="34" charset="0"/>
              </a:rPr>
            </a:br>
            <a:r>
              <a:rPr lang="ru-RU" sz="3200" dirty="0" err="1">
                <a:solidFill>
                  <a:srgbClr val="0168B3"/>
                </a:solidFill>
                <a:latin typeface="Impact" panose="020B0806030902050204" pitchFamily="34" charset="0"/>
              </a:rPr>
              <a:t>Сызранского</a:t>
            </a:r>
            <a:r>
              <a:rPr lang="ru-RU" sz="3200" dirty="0">
                <a:solidFill>
                  <a:srgbClr val="0168B3"/>
                </a:solidFill>
                <a:latin typeface="Impact" panose="020B0806030902050204" pitchFamily="34" charset="0"/>
              </a:rPr>
              <a:t> медико-гуманитарного колледжа и медицинских организаций как компонент интеграции профессионального образования и государственного сектора экономики</a:t>
            </a:r>
            <a:br>
              <a:rPr lang="ru-RU" sz="3200" dirty="0">
                <a:solidFill>
                  <a:srgbClr val="0168B3"/>
                </a:solidFill>
                <a:latin typeface="Impact" panose="020B0806030902050204" pitchFamily="34" charset="0"/>
              </a:rPr>
            </a:br>
            <a:endParaRPr lang="ru-RU" sz="3200" dirty="0">
              <a:solidFill>
                <a:srgbClr val="0168B3"/>
              </a:solidFill>
              <a:latin typeface="Impact" panose="020B080603090205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951662"/>
            <a:ext cx="12192000" cy="2540183"/>
          </a:xfrm>
          <a:prstGeom prst="rect">
            <a:avLst/>
          </a:prstGeom>
          <a:solidFill>
            <a:srgbClr val="0168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7"/>
          <a:stretch/>
        </p:blipFill>
        <p:spPr>
          <a:xfrm>
            <a:off x="91781" y="3076030"/>
            <a:ext cx="6972300" cy="22914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62" y="3048706"/>
            <a:ext cx="4944378" cy="2224971"/>
          </a:xfrm>
          <a:prstGeom prst="rect">
            <a:avLst/>
          </a:prstGeom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B3CEB0B8-00D7-37E8-95D1-B1F779ABC5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145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8298" y="281970"/>
            <a:ext cx="9810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Взаимодействие с социальными партнерами в части подготовки кадров осуществляется в следующих формах: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7773" y="2127900"/>
            <a:ext cx="113079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организация производственной практики обучающихся на  клинических базах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вовлечение социальных партнеров в экспертизу качества компетенций обучающихся и специалистов практического здравоохранения в рамках аттестации на квалификационные категории;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предоставления работодателями мест стажировок для преподавателей колледжа;</a:t>
            </a:r>
          </a:p>
        </p:txBody>
      </p:sp>
    </p:spTree>
    <p:extLst>
      <p:ext uri="{BB962C8B-B14F-4D97-AF65-F5344CB8AC3E}">
        <p14:creationId xmlns:p14="http://schemas.microsoft.com/office/powerpoint/2010/main" val="2693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8298" y="281970"/>
            <a:ext cx="9810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Взаимодействие с социальными партнерами в части подготовки кадров осуществляется в следующих формах: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7773" y="1851630"/>
            <a:ext cx="113079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проведения совместных «круглых столов», совещаний по вопросам организации образовательного процесса;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участие работодателей в системе дополнительного профессионального образования;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предоставление работодателями заявок на последующее  трудоустройство  обучающихся 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создания единой информационной профессиональной образовательной среды;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участие работодателей в заседаниях  Совета содействия трудоустройству выпускников;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реализация моделей сетевого, дуального и целевого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70004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78700" y="1605120"/>
            <a:ext cx="54120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Социальное партнёрство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37056" y="2766574"/>
            <a:ext cx="54120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Профессиональная образовательная среда</a:t>
            </a:r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179190" y="887030"/>
            <a:ext cx="1962150" cy="35623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гнутая вниз стрелка 3"/>
          <p:cNvSpPr/>
          <p:nvPr/>
        </p:nvSpPr>
        <p:spPr>
          <a:xfrm rot="16200000">
            <a:off x="8946650" y="3018778"/>
            <a:ext cx="3600450" cy="1619250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3384" y="4847663"/>
            <a:ext cx="4380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ОБРАЗОВАТЕЛЬНАЯ ОРГАНИЗАЦИЯ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6821" y="3103066"/>
            <a:ext cx="384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СУБЪЕКТЫ РЫНКА ТРУДА</a:t>
            </a:r>
          </a:p>
        </p:txBody>
      </p:sp>
      <p:sp>
        <p:nvSpPr>
          <p:cNvPr id="12" name="Дуга 11"/>
          <p:cNvSpPr/>
          <p:nvPr/>
        </p:nvSpPr>
        <p:spPr>
          <a:xfrm rot="7500491">
            <a:off x="-3834538" y="-4238625"/>
            <a:ext cx="12382500" cy="8477250"/>
          </a:xfrm>
          <a:prstGeom prst="arc">
            <a:avLst>
              <a:gd name="adj1" fmla="val 16816750"/>
              <a:gd name="adj2" fmla="val 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85090" y="310375"/>
            <a:ext cx="956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эффективная форма взаимодействия </a:t>
            </a:r>
            <a:endParaRPr lang="ru-RU" sz="3200" b="1" cap="all" dirty="0">
              <a:solidFill>
                <a:srgbClr val="7030A0"/>
              </a:solidFill>
            </a:endParaRPr>
          </a:p>
        </p:txBody>
      </p:sp>
      <p:pic>
        <p:nvPicPr>
          <p:cNvPr id="16" name="Picture 4" descr="http://penjajakata.com/wp-content/uploads/2015/06/puzzle-yang-tak-sempurna-1010x10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360" y="985399"/>
            <a:ext cx="1938615" cy="196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988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499540" y="288268"/>
            <a:ext cx="62117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практическое обучение </a:t>
            </a:r>
          </a:p>
          <a:p>
            <a:pPr algn="ctr"/>
            <a:r>
              <a:rPr lang="ru-RU" sz="3200" b="1" cap="all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студентов колледжа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6918" y="1349493"/>
            <a:ext cx="9190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медицинских организациях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г.о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Сызрань,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г.о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Октябрьск,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Сызранского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Шигонского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районов</a:t>
            </a:r>
            <a:endParaRPr lang="ru-RU" sz="2400" dirty="0"/>
          </a:p>
        </p:txBody>
      </p:sp>
      <p:pic>
        <p:nvPicPr>
          <p:cNvPr id="14" name="Picture 2" descr="http://v.volochekadm.ru/upload/2(64).jpg"/>
          <p:cNvPicPr>
            <a:picLocks noChangeAspect="1" noChangeArrowheads="1"/>
          </p:cNvPicPr>
          <p:nvPr/>
        </p:nvPicPr>
        <p:blipFill rotWithShape="1">
          <a:blip r:embed="rId3" cstate="print"/>
          <a:srcRect l="-1433" t="11584" r="-320"/>
          <a:stretch/>
        </p:blipFill>
        <p:spPr bwMode="auto">
          <a:xfrm>
            <a:off x="442872" y="2426710"/>
            <a:ext cx="5500728" cy="319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1353231942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824" y="2426711"/>
            <a:ext cx="4714876" cy="3147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33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i.pinimg.com/736x/96/82/bb/9682bb7841e893c9a4d8a98c5d466b2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4"/>
          <a:stretch/>
        </p:blipFill>
        <p:spPr bwMode="auto">
          <a:xfrm>
            <a:off x="488221" y="1206084"/>
            <a:ext cx="4846423" cy="409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15091" y="1416396"/>
            <a:ext cx="61474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ГБПОУ «СМГК» внедрена </a:t>
            </a:r>
            <a:r>
              <a:rPr lang="ru-RU" sz="32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по выявлению квалификационных дефицитов </a:t>
            </a: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специалистов на основе исследования требований работодателей к квалификации работников,  профессиональных стандартов. </a:t>
            </a:r>
            <a:endParaRPr lang="ru-RU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34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773" y="962081"/>
            <a:ext cx="632875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В Сызранском медико-гуманитарном колледже</a:t>
            </a:r>
            <a:r>
              <a:rPr lang="ru-RU" sz="48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с 2015 года эффективно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4800" dirty="0">
                <a:solidFill>
                  <a:srgbClr val="990033"/>
                </a:solidFill>
                <a:latin typeface="Impact" pitchFamily="34" charset="0"/>
                <a:cs typeface="Times New Roman" pitchFamily="18" charset="0"/>
              </a:rPr>
              <a:t>реализуется дуальное обучение </a:t>
            </a:r>
          </a:p>
        </p:txBody>
      </p:sp>
      <p:pic>
        <p:nvPicPr>
          <p:cNvPr id="6" name="Picture 2" descr="F:\Документы\Баринова Юлия\разное\2014-2015\2014-10-15 фото симуляционного центра\SAV_2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6529" y="1792932"/>
            <a:ext cx="4676431" cy="3226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0759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92100" y="203200"/>
            <a:ext cx="10214356" cy="1167524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500" dirty="0">
                <a:solidFill>
                  <a:prstClr val="white"/>
                </a:solidFill>
                <a:latin typeface="Impact" pitchFamily="34" charset="0"/>
                <a:cs typeface="Times New Roman" pitchFamily="18" charset="0"/>
              </a:rPr>
              <a:t>ЦЕЛЬ МОДЕЛИ ДУАЛЬНОГО ОБУЧЕНИЯ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500" dirty="0">
                <a:solidFill>
                  <a:prstClr val="white"/>
                </a:solidFill>
                <a:latin typeface="Impact" pitchFamily="34" charset="0"/>
                <a:cs typeface="Times New Roman" pitchFamily="18" charset="0"/>
              </a:rPr>
              <a:t>В СИСТЕМЕ ЗДРАВООХРАНЕНИЯ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0035" y="1662862"/>
            <a:ext cx="6350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3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Совершенствование  подготовки медицинских кадров среднего звена </a:t>
            </a:r>
            <a:r>
              <a:rPr lang="ru-RU" sz="33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с учетом реальных потребностей отрасли </a:t>
            </a:r>
            <a:r>
              <a:rPr lang="ru-RU" sz="32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в условиях возрастания запросов на первичную медико-санитарную помощь</a:t>
            </a:r>
          </a:p>
        </p:txBody>
      </p:sp>
      <p:pic>
        <p:nvPicPr>
          <p:cNvPr id="9" name="Picture 2" descr="http://kazan.bezformata.ru/content/image68428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224" y="2475728"/>
            <a:ext cx="4182178" cy="2788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7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79400" y="152400"/>
            <a:ext cx="11747500" cy="1345324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spc="300" dirty="0">
                <a:solidFill>
                  <a:prstClr val="white"/>
                </a:solidFill>
                <a:latin typeface="Impact" pitchFamily="34" charset="0"/>
                <a:cs typeface="Times New Roman" pitchFamily="18" charset="0"/>
              </a:rPr>
              <a:t>ВЕДУЩИЕ КАДРОВЫЕ ПОТРЕБНОСТИ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8947" y="1777179"/>
            <a:ext cx="109465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фельдшера на самостоятельный прием, расширение их функций и ответственности </a:t>
            </a:r>
          </a:p>
        </p:txBody>
      </p:sp>
      <p:pic>
        <p:nvPicPr>
          <p:cNvPr id="11" name="Picture 2" descr="https://avatars.dzeninfra.ru/get-zen_doc/1885164/pub_5e8715bc1a056b3af3db2e13_5e87174b1a056b3af3db2e3c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41" y="2854397"/>
            <a:ext cx="4515251" cy="301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58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97688" y="347254"/>
            <a:ext cx="10227056" cy="981456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spc="300" dirty="0">
                <a:solidFill>
                  <a:prstClr val="white"/>
                </a:solidFill>
                <a:latin typeface="Impact" pitchFamily="34" charset="0"/>
                <a:cs typeface="Times New Roman" pitchFamily="18" charset="0"/>
              </a:rPr>
              <a:t>РЕАЛИЗАЦИЯ ДУАЛЬНОГО ОБУЧЕНИЯ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8" b="13396"/>
          <a:stretch/>
        </p:blipFill>
        <p:spPr>
          <a:xfrm>
            <a:off x="1689694" y="1488728"/>
            <a:ext cx="7512507" cy="42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28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4701" y="374302"/>
            <a:ext cx="96887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Обучающиеся в системе дуального обучения в период пандемии </a:t>
            </a:r>
            <a:r>
              <a:rPr lang="en-US" sz="2800" dirty="0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COVID</a:t>
            </a:r>
            <a:r>
              <a:rPr lang="ru-RU" sz="2800" dirty="0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-19  выполняли оформление документации в системе ЕМИАС, работали операторами на горячей линии </a:t>
            </a:r>
            <a:r>
              <a:rPr lang="ru-RU" sz="2800" dirty="0" err="1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call</a:t>
            </a:r>
            <a:r>
              <a:rPr lang="ru-RU" sz="2800" dirty="0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-центров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20" y="2283236"/>
            <a:ext cx="4747053" cy="3567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30" y="2283236"/>
            <a:ext cx="4751543" cy="35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9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07773" y="3505199"/>
            <a:ext cx="5650127" cy="19097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Здравоохранение Самарской области </a:t>
            </a:r>
            <a:r>
              <a:rPr lang="en-US" sz="3200" b="1" dirty="0">
                <a:solidFill>
                  <a:srgbClr val="C00000"/>
                </a:solidFill>
              </a:rPr>
              <a:t>-</a:t>
            </a:r>
            <a:r>
              <a:rPr lang="ru-RU" sz="3200" b="1" dirty="0"/>
              <a:t> </a:t>
            </a:r>
            <a:br>
              <a:rPr lang="en-US" sz="3200" b="1" dirty="0"/>
            </a:br>
            <a:r>
              <a:rPr lang="ru-RU" sz="3200" b="1" dirty="0"/>
              <a:t>это сбалансированная система. Одним  из важнейших  факторов, обеспечивающих баланс системы, является адекватное пополнение и обновление кадровых ресурсов, в том числе специалистами со средним медицинским образованием.</a:t>
            </a:r>
          </a:p>
        </p:txBody>
      </p:sp>
      <p:pic>
        <p:nvPicPr>
          <p:cNvPr id="1030" name="Picture 6" descr="https://himedtech.ru/upload/iblock/d3c/aff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651" y="1270538"/>
            <a:ext cx="6332349" cy="47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96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773" y="563527"/>
            <a:ext cx="10239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В 2023 г. 195 человек (из них специальность Лечебное дело- 102, Сестринское дело -93) участвуют в системе дуального обучения</a:t>
            </a:r>
          </a:p>
        </p:txBody>
      </p:sp>
      <p:pic>
        <p:nvPicPr>
          <p:cNvPr id="6" name="Picture 1" descr="C:\Users\Систем админ\Pictures\simuly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9392" y="1895136"/>
            <a:ext cx="5468257" cy="363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3" y="1895136"/>
            <a:ext cx="5631077" cy="367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40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newtimes.kz/cache/imagine/main_page_full/uploads/news/2018/11/14/f26d4354597aa744a28bd5e78412fb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0" y="1974741"/>
            <a:ext cx="6162675" cy="382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rus.azattyq-ruhy.kz/uploads/news/2020/10/23/5f92ea8d6c8f748147478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2"/>
          <a:stretch/>
        </p:blipFill>
        <p:spPr bwMode="auto">
          <a:xfrm>
            <a:off x="6829662" y="1946770"/>
            <a:ext cx="4673002" cy="402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6901" y="158859"/>
            <a:ext cx="9113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Обучающиеся, являющиеся выпускниками колледжа, </a:t>
            </a:r>
            <a:r>
              <a:rPr lang="ru-RU" sz="28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успешно трудоустраиваются </a:t>
            </a:r>
            <a:r>
              <a:rPr lang="ru-RU" sz="28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в учреждения здравоохранения, на базе которых реализовывалась система подготовки по дуальному обучению</a:t>
            </a:r>
          </a:p>
        </p:txBody>
      </p:sp>
    </p:spTree>
    <p:extLst>
      <p:ext uri="{BB962C8B-B14F-4D97-AF65-F5344CB8AC3E}">
        <p14:creationId xmlns:p14="http://schemas.microsoft.com/office/powerpoint/2010/main" val="1902078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роцесс 7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dirty="0">
              <a:solidFill>
                <a:prstClr val="white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0" y="131221"/>
            <a:ext cx="104210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*</a:t>
            </a:r>
            <a:r>
              <a:rPr lang="ru-RU" sz="3600" dirty="0">
                <a:solidFill>
                  <a:prstClr val="white"/>
                </a:solidFill>
                <a:latin typeface="Impact" pitchFamily="34" charset="0"/>
                <a:cs typeface="Times New Roman" pitchFamily="18" charset="0"/>
              </a:rPr>
              <a:t>Результат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gray">
          <a:xfrm>
            <a:off x="0" y="2017714"/>
            <a:ext cx="1219200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3" y="1611224"/>
            <a:ext cx="4719143" cy="47191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08" y="220717"/>
            <a:ext cx="4181619" cy="41816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98" y="1938122"/>
            <a:ext cx="4525227" cy="4525227"/>
          </a:xfrm>
          <a:prstGeom prst="rect">
            <a:avLst/>
          </a:prstGeom>
        </p:spPr>
      </p:pic>
      <p:sp>
        <p:nvSpPr>
          <p:cNvPr id="19" name="Rectangle 19"/>
          <p:cNvSpPr/>
          <p:nvPr/>
        </p:nvSpPr>
        <p:spPr>
          <a:xfrm>
            <a:off x="887688" y="2869834"/>
            <a:ext cx="30458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комплексное освоение обучающимся всех видов профессиональной деятельности</a:t>
            </a:r>
            <a:endParaRPr lang="en-US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20"/>
          <p:cNvSpPr/>
          <p:nvPr/>
        </p:nvSpPr>
        <p:spPr>
          <a:xfrm>
            <a:off x="3825028" y="1090748"/>
            <a:ext cx="3767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требования профессиональных стандартов и квалификационные требования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 работодателей </a:t>
            </a:r>
            <a:endParaRPr lang="en-US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Rectangle 21"/>
          <p:cNvSpPr/>
          <p:nvPr/>
        </p:nvSpPr>
        <p:spPr>
          <a:xfrm>
            <a:off x="7980006" y="3127765"/>
            <a:ext cx="3422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Комплексное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освоение общих и профессиональных компетенций по специальности в соответствии с требованиями ФГОС</a:t>
            </a:r>
            <a:endParaRPr lang="en-US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" descr="Картинки по запросу ГБУЗ СО СГБ №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86" y="3794699"/>
            <a:ext cx="1858583" cy="166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Блок-схема: процесс 17"/>
          <p:cNvSpPr/>
          <p:nvPr/>
        </p:nvSpPr>
        <p:spPr>
          <a:xfrm>
            <a:off x="0" y="189186"/>
            <a:ext cx="8213833" cy="804043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spc="200" dirty="0">
                <a:solidFill>
                  <a:prstClr val="white"/>
                </a:solidFill>
                <a:latin typeface="Impact" pitchFamily="34" charset="0"/>
                <a:cs typeface="Times New Roman" pitchFamily="18" charset="0"/>
              </a:rPr>
              <a:t>Результат дуального обучения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8122998" y="206026"/>
            <a:ext cx="3669609" cy="1764664"/>
          </a:xfrm>
          <a:prstGeom prst="wedgeRoundRectCallout">
            <a:avLst>
              <a:gd name="adj1" fmla="val -102715"/>
              <a:gd name="adj2" fmla="val 155620"/>
              <a:gd name="adj3" fmla="val 16667"/>
            </a:avLst>
          </a:prstGeom>
          <a:scene3d>
            <a:camera prst="obliqueBottomRight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C00000"/>
                </a:solidFill>
                <a:latin typeface="Impact" panose="020B0806030902050204" pitchFamily="34" charset="0"/>
              </a:rPr>
              <a:t>На конкретную должность и конкретное рабочее место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t="6614"/>
          <a:stretch/>
        </p:blipFill>
        <p:spPr>
          <a:xfrm>
            <a:off x="18288" y="5952744"/>
            <a:ext cx="12192000" cy="8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2401" grpId="0"/>
      <p:bldP spid="23" grpId="0" animBg="1"/>
      <p:bldP spid="14" grpId="0" animBg="1"/>
      <p:bldP spid="19" grpId="0"/>
      <p:bldP spid="20" grpId="0"/>
      <p:bldP spid="21" grpId="0"/>
      <p:bldP spid="18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75558990"/>
              </p:ext>
            </p:extLst>
          </p:nvPr>
        </p:nvGraphicFramePr>
        <p:xfrm>
          <a:off x="1569550" y="1648234"/>
          <a:ext cx="9084734" cy="4159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Блок-схема: процесс 6"/>
          <p:cNvSpPr/>
          <p:nvPr/>
        </p:nvSpPr>
        <p:spPr>
          <a:xfrm>
            <a:off x="399734" y="223474"/>
            <a:ext cx="9951274" cy="1138982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fontAlgn="base">
              <a:spcBef>
                <a:spcPct val="0"/>
              </a:spcBef>
              <a:spcAft>
                <a:spcPct val="0"/>
              </a:spcAft>
            </a:pPr>
            <a:r>
              <a:rPr lang="ru-RU" sz="3200" spc="200" dirty="0">
                <a:solidFill>
                  <a:prstClr val="white"/>
                </a:solidFill>
                <a:latin typeface="Impact" pitchFamily="34" charset="0"/>
                <a:cs typeface="Times New Roman" pitchFamily="18" charset="0"/>
              </a:rPr>
              <a:t>Количество договоров со студентами</a:t>
            </a:r>
          </a:p>
          <a:p>
            <a:pPr marL="177800" fontAlgn="base">
              <a:spcBef>
                <a:spcPct val="0"/>
              </a:spcBef>
              <a:spcAft>
                <a:spcPct val="0"/>
              </a:spcAft>
            </a:pPr>
            <a:r>
              <a:rPr lang="ru-RU" sz="3200" spc="200" dirty="0">
                <a:solidFill>
                  <a:prstClr val="white"/>
                </a:solidFill>
                <a:latin typeface="Impact" pitchFamily="34" charset="0"/>
                <a:cs typeface="Times New Roman" pitchFamily="18" charset="0"/>
              </a:rPr>
              <a:t> по дуальному обучению:</a:t>
            </a:r>
          </a:p>
        </p:txBody>
      </p:sp>
    </p:spTree>
    <p:extLst>
      <p:ext uri="{BB962C8B-B14F-4D97-AF65-F5344CB8AC3E}">
        <p14:creationId xmlns:p14="http://schemas.microsoft.com/office/powerpoint/2010/main" val="210720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773" y="1304597"/>
            <a:ext cx="1078448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Также имеется положительная динамика по заключению с обучающимися договоров </a:t>
            </a:r>
          </a:p>
          <a:p>
            <a:pPr algn="ctr"/>
            <a:r>
              <a:rPr lang="ru-RU" sz="6000" u="sng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на целевое обучение</a:t>
            </a:r>
          </a:p>
          <a:p>
            <a:pPr algn="ctr"/>
            <a:endParaRPr lang="ru-RU" sz="4000" dirty="0">
              <a:solidFill>
                <a:srgbClr val="0070C0"/>
              </a:solidFill>
              <a:latin typeface="Impact" pitchFamily="34" charset="0"/>
              <a:cs typeface="Times New Roman" pitchFamily="18" charset="0"/>
            </a:endParaRPr>
          </a:p>
          <a:p>
            <a:pPr algn="ctr"/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На 01.04.2023 г. </a:t>
            </a:r>
            <a:r>
              <a:rPr lang="ru-RU" sz="40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- 114 человек </a:t>
            </a: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заключили договора </a:t>
            </a:r>
            <a:r>
              <a:rPr lang="ru-RU" sz="40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по целевому обучению</a:t>
            </a:r>
          </a:p>
          <a:p>
            <a:endParaRPr lang="ru-RU" sz="4000" dirty="0">
              <a:solidFill>
                <a:srgbClr val="0070C0"/>
              </a:solidFill>
              <a:latin typeface="Impac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86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dpo-ilm.ru/media/uploads/%D0%9D%D0%BE%D0%B2%D0%BE%D1%81%D1%82%D0%B82/%D0%94%D0%B8%D0%BF%D0%BB%D0%BE%D0%BC%20%D0%9F%D0%9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583337"/>
            <a:ext cx="5804520" cy="449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8826" y="1257300"/>
            <a:ext cx="50976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С 1995 года  в ГБПОУ СМГК функционирует </a:t>
            </a:r>
            <a:r>
              <a:rPr lang="ru-RU" sz="33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отделение дополнительного профессионального образования</a:t>
            </a:r>
            <a:r>
              <a:rPr lang="ru-RU" sz="33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, ежегодно в среднем 900 человек проходят обучение </a:t>
            </a:r>
          </a:p>
        </p:txBody>
      </p:sp>
    </p:spTree>
    <p:extLst>
      <p:ext uri="{BB962C8B-B14F-4D97-AF65-F5344CB8AC3E}">
        <p14:creationId xmlns:p14="http://schemas.microsoft.com/office/powerpoint/2010/main" val="1391909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476" y="1967448"/>
            <a:ext cx="92561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Скорая и неотложная помощь,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Операционное дело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Сестринское дело в педиатрии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Лабораторное дело в рентгенологии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Медицинский массаж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Сестринское дело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9253" y="453509"/>
            <a:ext cx="107844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Программы профессиональной </a:t>
            </a:r>
          </a:p>
          <a:p>
            <a:r>
              <a:rPr lang="ru-RU" sz="40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переподготовки:</a:t>
            </a:r>
          </a:p>
        </p:txBody>
      </p:sp>
    </p:spTree>
    <p:extLst>
      <p:ext uri="{BB962C8B-B14F-4D97-AF65-F5344CB8AC3E}">
        <p14:creationId xmlns:p14="http://schemas.microsoft.com/office/powerpoint/2010/main" val="3956956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773" y="398469"/>
            <a:ext cx="9353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  <a:cs typeface="Times New Roman" pitchFamily="18" charset="0"/>
              </a:rPr>
              <a:t>Количество выданных дипломов о профессиональной переподготовке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831071938"/>
              </p:ext>
            </p:extLst>
          </p:nvPr>
        </p:nvGraphicFramePr>
        <p:xfrm>
          <a:off x="762000" y="1855258"/>
          <a:ext cx="7277100" cy="395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" name="Picture 2" descr="https://dpo-ilm.ru/media/uploads/%D0%9D%D0%BE%D0%B2%D0%BE%D1%81%D1%82%D0%B82/%D0%94%D0%B8%D0%BF%D0%BB%D0%BE%D0%BC%20%D0%9F%D0%9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855258"/>
            <a:ext cx="3733800" cy="289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78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1701" y="116324"/>
            <a:ext cx="8096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Система социального сотрудничества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4423" y="800100"/>
            <a:ext cx="608827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Взаимодействуя с социальными партнерами, колледж получает возможность: </a:t>
            </a:r>
          </a:p>
          <a:p>
            <a:pPr algn="ctr">
              <a:spcAft>
                <a:spcPts val="0"/>
              </a:spcAf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практико-ориентированное обучение, в том числе через наставничество;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координировать процесс профессиональной адаптации выпускников и гарантировать трудоустройство;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экспертизу качества практической  подготовки  выпускников.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76975" y="1446431"/>
            <a:ext cx="581025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Социальные партнеры, в свою очередь, получают возможность: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получить специалиста, соответствующего потребностям работодателя;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приобрести специалиста, подготовленного на основе единства требований к уровню компетентности;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осуществлять работу по непрерывному  профессиональному развитию.</a:t>
            </a:r>
          </a:p>
        </p:txBody>
      </p:sp>
    </p:spTree>
    <p:extLst>
      <p:ext uri="{BB962C8B-B14F-4D97-AF65-F5344CB8AC3E}">
        <p14:creationId xmlns:p14="http://schemas.microsoft.com/office/powerpoint/2010/main" val="3221004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773" y="403622"/>
            <a:ext cx="1079362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0655" indent="449580" algn="ctr">
              <a:spcAft>
                <a:spcPts val="0"/>
              </a:spcAft>
            </a:pP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За период с 2020 г. по 2022 г. </a:t>
            </a:r>
          </a:p>
          <a:p>
            <a:pPr marR="160655" indent="449580" algn="ctr">
              <a:spcAft>
                <a:spcPts val="0"/>
              </a:spcAft>
            </a:pPr>
            <a:r>
              <a:rPr lang="ru-RU" sz="5400" u="sng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динамика трудоустройства </a:t>
            </a: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выпускников колледжа </a:t>
            </a:r>
            <a:r>
              <a:rPr lang="ru-RU" sz="40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положительно стабильная </a:t>
            </a: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в среднем составляет </a:t>
            </a:r>
          </a:p>
          <a:p>
            <a:pPr marR="160655" indent="449580" algn="ctr">
              <a:spcAft>
                <a:spcPts val="0"/>
              </a:spcAft>
            </a:pPr>
            <a:r>
              <a:rPr lang="ru-RU" sz="60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72,6%</a:t>
            </a:r>
            <a:r>
              <a:rPr lang="ru-RU" sz="6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</a:p>
          <a:p>
            <a:pPr marR="160655" indent="449580" algn="ctr">
              <a:spcAft>
                <a:spcPts val="0"/>
              </a:spcAft>
            </a:pP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В 2023 году в колледже планируется </a:t>
            </a:r>
            <a:r>
              <a:rPr lang="ru-RU" sz="4000" u="sng" dirty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выпуск 267 специалистов </a:t>
            </a: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со средним медицинским и фармацевтическим  образованием</a:t>
            </a:r>
          </a:p>
        </p:txBody>
      </p:sp>
    </p:spTree>
    <p:extLst>
      <p:ext uri="{BB962C8B-B14F-4D97-AF65-F5344CB8AC3E}">
        <p14:creationId xmlns:p14="http://schemas.microsoft.com/office/powerpoint/2010/main" val="1963676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3430" y="3834185"/>
            <a:ext cx="5764587" cy="1909763"/>
          </a:xfrm>
        </p:spPr>
        <p:txBody>
          <a:bodyPr>
            <a:noAutofit/>
          </a:bodyPr>
          <a:lstStyle/>
          <a:p>
            <a:pPr fontAlgn="base"/>
            <a:r>
              <a:rPr lang="ru-RU" sz="3200" b="1" dirty="0" err="1"/>
              <a:t>Сызранский</a:t>
            </a:r>
            <a:r>
              <a:rPr lang="ru-RU" sz="3200" b="1" dirty="0"/>
              <a:t> медико-гуманитарный колледж является одним из трех крупных профессиональных образовательных организаций в Самарской  области, осуществляющих подготовку специалистов медицинского профиля и единственным на территории Правобережья Волги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r="37163" b="14814"/>
          <a:stretch/>
        </p:blipFill>
        <p:spPr>
          <a:xfrm>
            <a:off x="5941525" y="444734"/>
            <a:ext cx="4454549" cy="5054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www.vsekolledzhi.ru/data/logo/vuz250/syzranskiy-mediko-gumanitarnyy-kolledz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35268" y="1601948"/>
            <a:ext cx="1546822" cy="1503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9189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2684" y="405080"/>
            <a:ext cx="90219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  <a:hlinkClick r:id="rId3"/>
              </a:rPr>
              <a:t>Колледж открыт для взаимодействия  с социальными партнерами</a:t>
            </a: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 descr="https://im0-tub-ru.yandex.net/i?id=c7b8e1958fc73f601b055825a39fb302&amp;ref=rim&amp;n=33&amp;w=375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84" y="1728519"/>
            <a:ext cx="9062768" cy="362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2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976" y="2679827"/>
            <a:ext cx="10515600" cy="3813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i="1" dirty="0"/>
              <a:t>Благодарю за внимание</a:t>
            </a:r>
          </a:p>
        </p:txBody>
      </p:sp>
      <p:pic>
        <p:nvPicPr>
          <p:cNvPr id="5" name="Picture 4" descr="http://www.vsekolledzhi.ru/data/logo/vuz250/syzranskiy-mediko-gumanitarnyy-kolledz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35268" y="1601948"/>
            <a:ext cx="1546822" cy="1503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889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6545" y="3665885"/>
            <a:ext cx="4640477" cy="1909763"/>
          </a:xfrm>
        </p:spPr>
        <p:txBody>
          <a:bodyPr>
            <a:noAutofit/>
          </a:bodyPr>
          <a:lstStyle/>
          <a:p>
            <a:pPr fontAlgn="base"/>
            <a:r>
              <a:rPr lang="ru-RU" sz="3200" b="1" dirty="0"/>
              <a:t>Направления подготовки, по которым осуществляется прием в  Сызранский медико-гуманитарный колледж, входят в число востребованных на рынке труда и являются </a:t>
            </a:r>
            <a:br>
              <a:rPr lang="en-US" sz="3200" b="1" dirty="0"/>
            </a:br>
            <a:r>
              <a:rPr lang="ru-RU" sz="3200" b="1" dirty="0"/>
              <a:t>ТОП-Регион 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6" name="Picture 4" descr="http://www.vsekolledzhi.ru/data/logo/vuz250/syzranskiy-mediko-gumanitarnyy-kolledz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35268" y="1601948"/>
            <a:ext cx="1546822" cy="1503201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189" y="1162049"/>
            <a:ext cx="5201079" cy="345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0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129" y="449818"/>
            <a:ext cx="2346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2020-2022 </a:t>
            </a:r>
            <a:r>
              <a:rPr lang="ru-RU" sz="2800" b="1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г.г</a:t>
            </a:r>
            <a:r>
              <a:rPr lang="ru-RU" sz="2800" b="1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24349" y="449818"/>
            <a:ext cx="8172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контрольные цифры приема </a:t>
            </a:r>
            <a:r>
              <a:rPr lang="ru-RU" sz="3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были увеличены</a:t>
            </a:r>
            <a:r>
              <a:rPr lang="ru-RU" sz="3600" b="1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по специальности </a:t>
            </a:r>
            <a:r>
              <a:rPr lang="ru-RU" sz="3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Лечебное дело до 75 человек.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8016" y="2897326"/>
            <a:ext cx="110484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100" dirty="0">
                <a:solidFill>
                  <a:srgbClr val="0168B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 приема в колледже ежегодно </a:t>
            </a:r>
            <a:r>
              <a:rPr lang="ru-RU" sz="4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выполняется на 100%, </a:t>
            </a:r>
          </a:p>
          <a:p>
            <a:pPr algn="ctr"/>
            <a:r>
              <a:rPr lang="ru-RU" sz="4800" b="1" kern="100" dirty="0">
                <a:solidFill>
                  <a:srgbClr val="0168B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2022 г.  составлял  300 человек. </a:t>
            </a:r>
          </a:p>
        </p:txBody>
      </p:sp>
      <p:pic>
        <p:nvPicPr>
          <p:cNvPr id="13" name="Picture 4" descr="http://www.vsekolledzhi.ru/data/logo/vuz250/syzranskiy-mediko-gumanitarnyy-kolledz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35268" y="1601948"/>
            <a:ext cx="1546822" cy="1503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942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811" y="572073"/>
            <a:ext cx="67904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0655" indent="449580" algn="ctr">
              <a:spcAft>
                <a:spcPts val="0"/>
              </a:spcAft>
            </a:pPr>
            <a:r>
              <a:rPr lang="ru-RU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2023 г. </a:t>
            </a:r>
            <a:endParaRPr lang="en-US" sz="36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0655" indent="449580" algn="ctr">
              <a:spcAft>
                <a:spcPts val="0"/>
              </a:spcAft>
            </a:pPr>
            <a:r>
              <a:rPr lang="ru-RU" sz="3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на 10 % </a:t>
            </a:r>
            <a:endParaRPr lang="en-US" sz="3600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60655" indent="449580" algn="ctr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контрольных цифр приема на обучение по образовательным программам среднего профессионального образования по специальностям в области образования «Здравоохранения и медицинские науки» за счет бюджетных ассигнований Самарской области в рамках исполнения поручения Президента Российской Федерации от 20.01.2023 № Пр-64.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17" y="1874688"/>
            <a:ext cx="4903795" cy="3261024"/>
          </a:xfrm>
          <a:prstGeom prst="rect">
            <a:avLst/>
          </a:prstGeom>
        </p:spPr>
      </p:pic>
      <p:pic>
        <p:nvPicPr>
          <p:cNvPr id="12" name="Picture 4" descr="http://www.vsekolledzhi.ru/data/logo/vuz250/syzranskiy-mediko-gumanitarnyy-kolledz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9438956" y="3505200"/>
            <a:ext cx="226516" cy="22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23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21691"/>
            <a:ext cx="10839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0655" indent="449580" algn="ctr">
              <a:spcAft>
                <a:spcPts val="0"/>
              </a:spcAft>
            </a:pPr>
            <a:r>
              <a:rPr lang="ru-RU" sz="4800" kern="100" dirty="0">
                <a:solidFill>
                  <a:srgbClr val="0168B3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Структура контингента на 01.04.2023 г.</a:t>
            </a:r>
          </a:p>
          <a:p>
            <a:pPr marR="160655" indent="449580" algn="ctr">
              <a:spcAft>
                <a:spcPts val="0"/>
              </a:spcAft>
            </a:pPr>
            <a:r>
              <a:rPr lang="ru-RU" sz="4800" kern="100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Всего: 1551 обучающийся</a:t>
            </a: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78255191"/>
              </p:ext>
            </p:extLst>
          </p:nvPr>
        </p:nvGraphicFramePr>
        <p:xfrm>
          <a:off x="1814286" y="1791351"/>
          <a:ext cx="7846786" cy="456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781898" y="3106192"/>
            <a:ext cx="33450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(обучающихся) медицинские и фармацевтические специальности</a:t>
            </a:r>
            <a:endParaRPr lang="ru-RU" sz="2400" b="1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963813" y="2690693"/>
            <a:ext cx="2633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(обучающихся) другие специальности</a:t>
            </a:r>
            <a:endParaRPr lang="ru-RU" sz="2400" b="1" i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03" y="4628764"/>
            <a:ext cx="2170097" cy="133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http://www.vsekolledzhi.ru/data/logo/vuz250/syzranskiy-mediko-gumanitarnyy-kolledzh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35268" y="1601948"/>
            <a:ext cx="1546822" cy="1503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778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420"/>
          <a:stretch/>
        </p:blipFill>
        <p:spPr>
          <a:xfrm>
            <a:off x="47551" y="0"/>
            <a:ext cx="3977059" cy="57531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7772" y="304800"/>
            <a:ext cx="841237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Лечебное дело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Акушерское дело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Лабораторная диагностика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Сестринское дело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Фармация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 и организация социального обеспечения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Правоохранительная деятельность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918032" y="514350"/>
            <a:ext cx="76200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918032" y="1162050"/>
            <a:ext cx="76200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898982" y="1771650"/>
            <a:ext cx="76200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898982" y="2419350"/>
            <a:ext cx="76200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898982" y="3067050"/>
            <a:ext cx="76200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898982" y="3714750"/>
            <a:ext cx="76200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918032" y="4362450"/>
            <a:ext cx="76200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http://www.vsekolledzhi.ru/data/logo/vuz250/syzranskiy-mediko-gumanitarnyy-kolledz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35268" y="1601948"/>
            <a:ext cx="1546822" cy="1503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660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8298" y="281970"/>
            <a:ext cx="9810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Взаимодействие с социальными партнерами в части подготовки кадров осуществляется в следующих формах: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7772" y="1851630"/>
            <a:ext cx="1130797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latin typeface="+mj-lt"/>
                <a:ea typeface="+mj-ea"/>
                <a:cs typeface="+mj-cs"/>
              </a:rPr>
              <a:t>участия представителей работодателей в разработке и утверждении образовательных программ;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latin typeface="+mj-lt"/>
                <a:ea typeface="+mj-ea"/>
                <a:cs typeface="+mj-cs"/>
              </a:rPr>
              <a:t>участия работодателей в работе государственных экзаменационных  комиссий в качестве председателей и преподавателей профессиональных модулей;  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latin typeface="+mj-lt"/>
                <a:ea typeface="+mj-ea"/>
                <a:cs typeface="+mj-cs"/>
              </a:rPr>
              <a:t>участия работодателей в проведении промежуточной аттестации обучающихся, в форме квалификационных экзаменов по профессиональным модулям;</a:t>
            </a:r>
          </a:p>
        </p:txBody>
      </p:sp>
    </p:spTree>
    <p:extLst>
      <p:ext uri="{BB962C8B-B14F-4D97-AF65-F5344CB8AC3E}">
        <p14:creationId xmlns:p14="http://schemas.microsoft.com/office/powerpoint/2010/main" val="3569062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912</Words>
  <Application>Microsoft Office PowerPoint</Application>
  <PresentationFormat>Широкоэкранный</PresentationFormat>
  <Paragraphs>188</Paragraphs>
  <Slides>31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Impact</vt:lpstr>
      <vt:lpstr>Times New Roman</vt:lpstr>
      <vt:lpstr>Wingdings</vt:lpstr>
      <vt:lpstr>Тема Office</vt:lpstr>
      <vt:lpstr>1_Тема Office</vt:lpstr>
      <vt:lpstr>Формы взаимодействия  Сызранского медико-гуманитарного колледжа и медицинских организаций как компонент интеграции профессионального образования и государственного сектора экономики </vt:lpstr>
      <vt:lpstr>Здравоохранение Самарской области -  это сбалансированная система. Одним  из важнейших  факторов, обеспечивающих баланс системы, является адекватное пополнение и обновление кадровых ресурсов, в том числе специалистами со средним медицинским образованием.</vt:lpstr>
      <vt:lpstr>Сызранский медико-гуманитарный колледж является одним из трех крупных профессиональных образовательных организаций в Самарской  области, осуществляющих подготовку специалистов медицинского профиля и единственным на территории Правобережья Волги </vt:lpstr>
      <vt:lpstr>Направления подготовки, по которым осуществляется прием в  Сызранский медико-гуманитарный колледж, входят в число востребованных на рынке труда и являются  ТОП-Регион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готовности медицинских учреждений региона к приему и оказанию медицинской помощи лицам, подлежащим лечению в связи с подозрением на новую коронавирусную инфекцию  О ходе вакцинации от новой коронавирусной инфекции в Самарской области</dc:title>
  <dc:creator>Устинова Елена Владимировна</dc:creator>
  <cp:lastModifiedBy>Владимир Бакланов</cp:lastModifiedBy>
  <cp:revision>165</cp:revision>
  <cp:lastPrinted>2022-02-11T07:12:01Z</cp:lastPrinted>
  <dcterms:modified xsi:type="dcterms:W3CDTF">2024-01-25T09:13:17Z</dcterms:modified>
</cp:coreProperties>
</file>