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7" r:id="rId3"/>
    <p:sldId id="288" r:id="rId4"/>
    <p:sldId id="292" r:id="rId5"/>
    <p:sldId id="293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0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27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9670" y="164638"/>
            <a:ext cx="6528725" cy="818521"/>
          </a:xfrm>
          <a:prstGeom prst="rect">
            <a:avLst/>
          </a:prstGeom>
        </p:spPr>
        <p:txBody>
          <a:bodyPr/>
          <a:lstStyle>
            <a:lvl1pPr>
              <a:defRPr sz="5333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23659" y="6405331"/>
            <a:ext cx="1287733" cy="422149"/>
          </a:xfrm>
        </p:spPr>
        <p:txBody>
          <a:bodyPr/>
          <a:lstStyle>
            <a:lvl1pPr>
              <a:defRPr sz="1400"/>
            </a:lvl1pPr>
          </a:lstStyle>
          <a:p>
            <a:fld id="{11723041-8365-4CBF-9E5B-0451593C807B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67808" y="6391523"/>
            <a:ext cx="6816757" cy="421613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>
              <a:defRPr b="1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51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5680" y="452669"/>
            <a:ext cx="6720747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3041-8365-4CBF-9E5B-0451593C807B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4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3041-8365-4CBF-9E5B-0451593C807B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9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5680" y="452669"/>
            <a:ext cx="6720747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3041-8365-4CBF-9E5B-0451593C807B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31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5680" y="452669"/>
            <a:ext cx="6720747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23659" y="6405331"/>
            <a:ext cx="1287733" cy="452669"/>
          </a:xfrm>
        </p:spPr>
        <p:txBody>
          <a:bodyPr/>
          <a:lstStyle/>
          <a:p>
            <a:fld id="{11723041-8365-4CBF-9E5B-0451593C807B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91744" y="6435715"/>
            <a:ext cx="7680853" cy="421613"/>
          </a:xfrm>
        </p:spPr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72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667">
                <a:solidFill>
                  <a:schemeClr val="accent6">
                    <a:lumMod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15680" y="6405331"/>
            <a:ext cx="1287733" cy="452669"/>
          </a:xfrm>
        </p:spPr>
        <p:txBody>
          <a:bodyPr/>
          <a:lstStyle/>
          <a:p>
            <a:fld id="{11723041-8365-4CBF-9E5B-0451593C807B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79776" y="6395918"/>
            <a:ext cx="7488832" cy="42161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75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5680" y="452669"/>
            <a:ext cx="6720747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15680" y="2660915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3041-8365-4CBF-9E5B-0451593C807B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6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07702" y="1604797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07702" y="227687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3041-8365-4CBF-9E5B-0451593C807B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2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5680" y="452669"/>
            <a:ext cx="6720747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3041-8365-4CBF-9E5B-0451593C807B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9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3041-8365-4CBF-9E5B-0451593C807B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5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883" y="260648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9883" y="1508787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3041-8365-4CBF-9E5B-0451593C807B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12" y="4773149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03712" y="356659"/>
            <a:ext cx="633670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03712" y="5349214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3041-8365-4CBF-9E5B-0451593C807B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2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0863" y="6213310"/>
            <a:ext cx="1287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rgbClr val="0070C0"/>
                </a:solidFill>
              </a:defRPr>
            </a:lvl1pPr>
          </a:lstStyle>
          <a:p>
            <a:fld id="{11723041-8365-4CBF-9E5B-0451593C807B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83499" y="6213310"/>
            <a:ext cx="9121013" cy="42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b="1">
                <a:solidFill>
                  <a:srgbClr val="0070C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2597" y="6117299"/>
            <a:ext cx="505811" cy="55714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C4108D1A-CDAE-4CF2-8A34-F394F9391A28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177" y="0"/>
            <a:ext cx="2106823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" y="0"/>
            <a:ext cx="29626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119670" y="275167"/>
            <a:ext cx="68167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114366" y="1508787"/>
            <a:ext cx="6816757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2962695" y="0"/>
            <a:ext cx="9229303" cy="6858000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75333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33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4267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609585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3733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21917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828754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667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2438339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667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4037" y="916635"/>
            <a:ext cx="8173258" cy="3143272"/>
          </a:xfrm>
        </p:spPr>
        <p:txBody>
          <a:bodyPr>
            <a:noAutofit/>
          </a:bodyPr>
          <a:lstStyle/>
          <a:p>
            <a:r>
              <a:rPr lang="ru-RU" sz="42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электронных отчётов АСУ РСО ПОО, как способ снижение бюрократической нагрузки на преподавателя</a:t>
            </a:r>
            <a:endParaRPr lang="ru-RU"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023659" y="6281914"/>
            <a:ext cx="1287733" cy="422149"/>
          </a:xfrm>
        </p:spPr>
        <p:txBody>
          <a:bodyPr/>
          <a:lstStyle/>
          <a:p>
            <a:fld id="{F875C7DE-DF5B-4D36-840C-C7141FDD7F76}" type="datetime1">
              <a:rPr lang="ru-RU" smtClean="0">
                <a:solidFill>
                  <a:schemeClr val="accent1"/>
                </a:solidFill>
              </a:rPr>
              <a:pPr/>
              <a:t>24.01.2024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11392" y="6282450"/>
            <a:ext cx="6816757" cy="421613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443052,г.Самара , Старый переулок 6 , 8(846) 955-22-20 , сайт: https://stapm.ru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1B84-5E73-4294-9F4A-DA38180C467F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0242" name="Picture 2" descr="куча бумаги PNG рисунок, картинки и пнг прозрачный для бесплатной загрузки 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82" y="3379694"/>
            <a:ext cx="3429000" cy="318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8FAB-4E8B-45AC-9E5A-603605122B58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443052,г.Самара , Старый переулок 6 , 8(846) 955-22-20 , сайт: https://stapm.ru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1B84-5E73-4294-9F4A-DA38180C467F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85" y="0"/>
            <a:ext cx="9212283" cy="225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85" y="2259106"/>
            <a:ext cx="9255072" cy="420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41" y="403413"/>
            <a:ext cx="2499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ВЫДЕРЖКИ ИЗ ИНСТРУКЦИИ ПО РАБОТЕ В АСУ РСО ПОО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8FAB-4E8B-45AC-9E5A-603605122B58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443052,г.Самара , Старый переулок 6 , 8(846) 955-22-20 , сайт: https://stapm.ru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1B84-5E73-4294-9F4A-DA38180C467F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/>
          <a:stretch/>
        </p:blipFill>
        <p:spPr bwMode="auto">
          <a:xfrm>
            <a:off x="6571129" y="-1"/>
            <a:ext cx="5620871" cy="68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1129" cy="134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76" y="1844521"/>
            <a:ext cx="6355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Показатель качества знаний не формируется в отчёте по причине отсутствия  оценок 4 и 5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8FAB-4E8B-45AC-9E5A-603605122B58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443052,г.Самара , Старый переулок 6 , 8(846) 955-22-20 , сайт: https://stapm.ru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1B84-5E73-4294-9F4A-DA38180C467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68706" y="19382"/>
            <a:ext cx="7718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Результаты отчёта из АСУ РСО расходятся с ведомостью промежуточной аттестации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6" r="2738"/>
          <a:stretch/>
        </p:blipFill>
        <p:spPr bwMode="auto">
          <a:xfrm>
            <a:off x="3030069" y="997988"/>
            <a:ext cx="6149788" cy="65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6"/>
          <a:stretch/>
        </p:blipFill>
        <p:spPr bwMode="auto">
          <a:xfrm>
            <a:off x="6302186" y="1964899"/>
            <a:ext cx="5755341" cy="7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56607" y="3916234"/>
            <a:ext cx="5226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АСУ РСО ПОО фиксирует результаты заполненные в день промежуточной аттестации и  результаты заполненные через функции «Пересдача»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0069" y="2767338"/>
            <a:ext cx="3926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Оценки выставленные в графу с фактической датой проведения </a:t>
            </a:r>
            <a:r>
              <a:rPr lang="ru-RU" sz="2400" b="1" dirty="0" smtClean="0">
                <a:solidFill>
                  <a:srgbClr val="00B050"/>
                </a:solidFill>
              </a:rPr>
              <a:t>аттестации, </a:t>
            </a:r>
            <a:r>
              <a:rPr lang="ru-RU" sz="2400" b="1" dirty="0" smtClean="0">
                <a:solidFill>
                  <a:srgbClr val="FF0000"/>
                </a:solidFill>
              </a:rPr>
              <a:t>после даты </a:t>
            </a:r>
            <a:r>
              <a:rPr lang="ru-RU" sz="2400" b="1" dirty="0" smtClean="0">
                <a:solidFill>
                  <a:srgbClr val="FF0000"/>
                </a:solidFill>
              </a:rPr>
              <a:t>проведения  </a:t>
            </a:r>
            <a:r>
              <a:rPr lang="ru-RU" sz="2400" b="1" dirty="0" smtClean="0">
                <a:solidFill>
                  <a:srgbClr val="FF0000"/>
                </a:solidFill>
              </a:rPr>
              <a:t>в отчёт не входят!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8FAB-4E8B-45AC-9E5A-603605122B58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443052,г.Самара , Старый переулок 6 , 8(846) 955-22-20 , сайт: https://stapm.ru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1B84-5E73-4294-9F4A-DA38180C467F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22494" y="140994"/>
            <a:ext cx="770068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Вывод. При заполнении журнала успеваемости, необходимо соблюдать следующие правила:</a:t>
            </a: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B050"/>
                </a:solidFill>
              </a:rPr>
              <a:t>В начале каждого семестра проверять закрепление дисциплины (фамилия над названием  дисциплины), количество </a:t>
            </a:r>
            <a:r>
              <a:rPr lang="ru-RU" sz="2000" b="1" dirty="0" smtClean="0">
                <a:solidFill>
                  <a:srgbClr val="00B050"/>
                </a:solidFill>
              </a:rPr>
              <a:t>часов, </a:t>
            </a:r>
            <a:r>
              <a:rPr lang="ru-RU" sz="2000" b="1" dirty="0" smtClean="0">
                <a:solidFill>
                  <a:srgbClr val="00B050"/>
                </a:solidFill>
              </a:rPr>
              <a:t>отведённых на </a:t>
            </a:r>
            <a:r>
              <a:rPr lang="ru-RU" sz="2000" b="1" dirty="0" smtClean="0">
                <a:solidFill>
                  <a:srgbClr val="00B050"/>
                </a:solidFill>
              </a:rPr>
              <a:t>дисциплину в соответствии  с  </a:t>
            </a:r>
            <a:r>
              <a:rPr lang="ru-RU" sz="2000" b="1" dirty="0" smtClean="0">
                <a:solidFill>
                  <a:srgbClr val="00B050"/>
                </a:solidFill>
              </a:rPr>
              <a:t>учебным </a:t>
            </a:r>
            <a:r>
              <a:rPr lang="ru-RU" sz="2000" b="1" dirty="0" smtClean="0">
                <a:solidFill>
                  <a:srgbClr val="00B050"/>
                </a:solidFill>
              </a:rPr>
              <a:t>планом, форму </a:t>
            </a:r>
            <a:r>
              <a:rPr lang="ru-RU" sz="2000" b="1" dirty="0" smtClean="0">
                <a:solidFill>
                  <a:srgbClr val="00B050"/>
                </a:solidFill>
              </a:rPr>
              <a:t>аттестации;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B050"/>
                </a:solidFill>
              </a:rPr>
              <a:t>В случае переноса дисциплины </a:t>
            </a:r>
            <a:r>
              <a:rPr lang="ru-RU" sz="2000" b="1" dirty="0">
                <a:solidFill>
                  <a:srgbClr val="00B050"/>
                </a:solidFill>
              </a:rPr>
              <a:t>со </a:t>
            </a:r>
            <a:r>
              <a:rPr lang="ru-RU" sz="2000" b="1" dirty="0" smtClean="0">
                <a:solidFill>
                  <a:srgbClr val="00B050"/>
                </a:solidFill>
              </a:rPr>
              <a:t>второго полугодия в </a:t>
            </a:r>
            <a:r>
              <a:rPr lang="ru-RU" sz="2000" b="1" dirty="0" smtClean="0">
                <a:solidFill>
                  <a:srgbClr val="00B050"/>
                </a:solidFill>
              </a:rPr>
              <a:t>1 </a:t>
            </a:r>
            <a:r>
              <a:rPr lang="ru-RU" sz="2000" b="1" dirty="0" smtClean="0">
                <a:solidFill>
                  <a:srgbClr val="00B050"/>
                </a:solidFill>
              </a:rPr>
              <a:t>полугодие, </a:t>
            </a:r>
            <a:r>
              <a:rPr lang="ru-RU" sz="2000" b="1" dirty="0" smtClean="0">
                <a:solidFill>
                  <a:srgbClr val="00B050"/>
                </a:solidFill>
              </a:rPr>
              <a:t>сообщать </a:t>
            </a:r>
            <a:r>
              <a:rPr lang="ru-RU" sz="2000" b="1" dirty="0" err="1" smtClean="0">
                <a:solidFill>
                  <a:srgbClr val="00B050"/>
                </a:solidFill>
              </a:rPr>
              <a:t>Гавинскому</a:t>
            </a:r>
            <a:r>
              <a:rPr lang="ru-RU" sz="2000" b="1" dirty="0" smtClean="0">
                <a:solidFill>
                  <a:srgbClr val="00B050"/>
                </a:solidFill>
              </a:rPr>
              <a:t> О.Н.;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00B050"/>
                </a:solidFill>
              </a:rPr>
              <a:t>Накопляемость</a:t>
            </a:r>
            <a:r>
              <a:rPr lang="ru-RU" sz="2000" b="1" dirty="0" smtClean="0">
                <a:solidFill>
                  <a:srgbClr val="00B050"/>
                </a:solidFill>
              </a:rPr>
              <a:t> оценок  у студента за семестр при </a:t>
            </a:r>
            <a:r>
              <a:rPr lang="ru-RU" sz="2000" b="1" dirty="0" smtClean="0">
                <a:solidFill>
                  <a:srgbClr val="00B050"/>
                </a:solidFill>
              </a:rPr>
              <a:t>учебной нагрузке 2 </a:t>
            </a:r>
            <a:r>
              <a:rPr lang="ru-RU" sz="2000" b="1" dirty="0" smtClean="0">
                <a:solidFill>
                  <a:srgbClr val="00B050"/>
                </a:solidFill>
              </a:rPr>
              <a:t>ч. в неделю не </a:t>
            </a:r>
            <a:r>
              <a:rPr lang="ru-RU" sz="2000" b="1" dirty="0" smtClean="0">
                <a:solidFill>
                  <a:srgbClr val="00B050"/>
                </a:solidFill>
              </a:rPr>
              <a:t>менее 3 оценок, </a:t>
            </a:r>
            <a:r>
              <a:rPr lang="ru-RU" sz="2000" b="1" dirty="0" smtClean="0">
                <a:solidFill>
                  <a:srgbClr val="00B050"/>
                </a:solidFill>
              </a:rPr>
              <a:t>соответственно если часов в неделю больше то и оценок больше;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B050"/>
                </a:solidFill>
              </a:rPr>
              <a:t>Обязательное оценивание  всех видов работ предусмотренных по дисциплине (практические и лабораторные работы являются обязательными для каждого студента);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B050"/>
                </a:solidFill>
              </a:rPr>
              <a:t>При наличии пропусков более 30% выставляется отработка обязательных видов работ.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B050"/>
                </a:solidFill>
              </a:rPr>
              <a:t>Результаты  промежуточной аттестации полученные после </a:t>
            </a:r>
            <a:r>
              <a:rPr lang="ru-RU" sz="2000" b="1" dirty="0" smtClean="0">
                <a:solidFill>
                  <a:srgbClr val="00B050"/>
                </a:solidFill>
              </a:rPr>
              <a:t>фактической даты проведения </a:t>
            </a:r>
            <a:r>
              <a:rPr lang="ru-RU" sz="2000" b="1" dirty="0" smtClean="0">
                <a:solidFill>
                  <a:srgbClr val="00B050"/>
                </a:solidFill>
              </a:rPr>
              <a:t>выставляем через функцию «Пересдача».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7648" y="2180862"/>
            <a:ext cx="9264352" cy="3915157"/>
          </a:xfrm>
        </p:spPr>
        <p:txBody>
          <a:bodyPr>
            <a:noAutofit/>
          </a:bodyPr>
          <a:lstStyle/>
          <a:p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8FAB-4E8B-45AC-9E5A-603605122B58}" type="datetime1">
              <a:rPr lang="ru-RU" smtClean="0">
                <a:solidFill>
                  <a:schemeClr val="accent1"/>
                </a:solidFill>
              </a:rPr>
              <a:pPr/>
              <a:t>24.01.2024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443052,г.Самара , Старый переулок 6 , 8(846) 955-22-20 , сайт: https://stapm.ru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1B84-5E73-4294-9F4A-DA38180C467F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92823" y="589472"/>
            <a:ext cx="7951695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defTabSz="1219170">
              <a:spcBef>
                <a:spcPct val="20000"/>
              </a:spcBef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изменились нормы, регулирующие объем документарной нагрузки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учителей. </a:t>
            </a:r>
          </a:p>
          <a:p>
            <a:pPr indent="447675" defTabSz="1219170">
              <a:spcBef>
                <a:spcPct val="2000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 как же преподаватели СПО?)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defTabSz="1219170">
              <a:spcBef>
                <a:spcPct val="20000"/>
              </a:spcBef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поправки в закон «Об образовании» устанавливают, что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обязаны более готовить отчеты за пределами перечня, утвержденного Мин. просвещения,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электронный документооборот не должен дублироваться в бумажном виде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12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669" y="164637"/>
            <a:ext cx="4992555" cy="864096"/>
          </a:xfrm>
        </p:spPr>
        <p:txBody>
          <a:bodyPr>
            <a:noAutofit/>
          </a:bodyPr>
          <a:lstStyle/>
          <a:p>
            <a:pPr algn="l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5680" y="762008"/>
            <a:ext cx="8448939" cy="4433446"/>
          </a:xfrm>
        </p:spPr>
        <p:txBody>
          <a:bodyPr>
            <a:noAutofit/>
          </a:bodyPr>
          <a:lstStyle/>
          <a:p>
            <a:pPr algn="l"/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F901-E3B2-41C8-948E-90397373BB7B}" type="datetime1">
              <a:rPr lang="ru-RU" smtClean="0">
                <a:solidFill>
                  <a:schemeClr val="accent1"/>
                </a:solidFill>
              </a:rPr>
              <a:pPr/>
              <a:t>24.01.2024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443052,г.Самара , Старый переулок 6 , 8(846) 955-22-20 , сайт: https://stapm.ru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1B84-5E73-4294-9F4A-DA38180C467F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77668" y="1441119"/>
            <a:ext cx="8919883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defTabSz="1219170">
              <a:spcBef>
                <a:spcPct val="20000"/>
              </a:spcBef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АСУ РСО ПОО убрать «бумажные» отчеты:</a:t>
            </a:r>
          </a:p>
          <a:p>
            <a:pPr marL="571500" indent="-571500" defTabSz="121917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преподавателя по прочитанным часам (справка о прочитанных часах);</a:t>
            </a:r>
          </a:p>
          <a:p>
            <a:pPr marL="571500" indent="-571500" defTabSz="121917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преподавателя за полугодие (успеваемость, качество и средний балл);</a:t>
            </a:r>
          </a:p>
          <a:p>
            <a:pPr marL="571500" indent="-571500" defTabSz="121917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ведомость успеваемости группы (для классного руководителя).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206" y="100034"/>
            <a:ext cx="4032448" cy="1143000"/>
          </a:xfrm>
        </p:spPr>
        <p:txBody>
          <a:bodyPr>
            <a:noAutofit/>
          </a:bodyPr>
          <a:lstStyle/>
          <a:p>
            <a:r>
              <a:rPr lang="ru-RU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0905" y="1766977"/>
            <a:ext cx="8064896" cy="3840427"/>
          </a:xfrm>
        </p:spPr>
        <p:txBody>
          <a:bodyPr>
            <a:noAutofit/>
          </a:bodyPr>
          <a:lstStyle/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форм отчётов представленных в АСУ РСО ПОО;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с 1 сентября 2023 года электронную форму отчётов из АСУ РСО ПОО. 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8FAB-4E8B-45AC-9E5A-603605122B58}" type="datetime1">
              <a:rPr lang="ru-RU" smtClean="0">
                <a:solidFill>
                  <a:schemeClr val="accent1"/>
                </a:solidFill>
              </a:rPr>
              <a:pPr/>
              <a:t>24.01.2024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443052,г.Самара , Старый переулок 6 , 8(846) 955-22-20 , сайт: https://stapm.ru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1B84-5E73-4294-9F4A-DA38180C467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529" y="147613"/>
            <a:ext cx="7872875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8FAB-4E8B-45AC-9E5A-603605122B58}" type="datetime1">
              <a:rPr lang="ru-RU" smtClean="0">
                <a:solidFill>
                  <a:schemeClr val="accent1"/>
                </a:solidFill>
              </a:rPr>
              <a:pPr/>
              <a:t>24.01.2024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443052,г.Самара , Старый переулок 6 , 8(846) 955-22-20 , сайт: https://stapm.ru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1B84-5E73-4294-9F4A-DA38180C467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014411" y="2052613"/>
            <a:ext cx="9168341" cy="3354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accent6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ожелание учителям всей России и всего мира! | Пикаб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45" y="1290613"/>
            <a:ext cx="2987979" cy="298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10752" y="4066418"/>
            <a:ext cx="168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Преподаватель</a:t>
            </a:r>
            <a:endParaRPr lang="ru-RU" dirty="0"/>
          </a:p>
        </p:txBody>
      </p:sp>
      <p:pic>
        <p:nvPicPr>
          <p:cNvPr id="2052" name="Picture 4" descr="Официальный сайт МБУ «Лицей № 57» г.о. Тольятти - Новости - О закрытии  сервиса SMS-днев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06" y="2298789"/>
            <a:ext cx="21907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921624" y="3241764"/>
            <a:ext cx="153296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99784" y="3367270"/>
            <a:ext cx="137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Заполняет АСУ РСО ПОО</a:t>
            </a:r>
            <a:endParaRPr lang="ru-RU" sz="1600" dirty="0"/>
          </a:p>
        </p:txBody>
      </p:sp>
      <p:sp>
        <p:nvSpPr>
          <p:cNvPr id="12" name="AutoShape 6" descr="Курс для преподават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Курс для преподавател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8480614" y="3229340"/>
            <a:ext cx="153296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58774" y="3354846"/>
            <a:ext cx="1376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Выгружает отчёт из АСУ РСО ПОО</a:t>
            </a:r>
            <a:endParaRPr lang="ru-RU" sz="1600" dirty="0"/>
          </a:p>
        </p:txBody>
      </p:sp>
      <p:pic>
        <p:nvPicPr>
          <p:cNvPr id="2058" name="Picture 10" descr="Делегируйте работу сотрудника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78" y="2361093"/>
            <a:ext cx="2082332" cy="201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211500" y="4435750"/>
            <a:ext cx="188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Ответственный специалист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0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133" y="648420"/>
            <a:ext cx="6720747" cy="67207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«Успеваемость групп преподавателя»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8FAB-4E8B-45AC-9E5A-603605122B58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443052,г.Самара , Старый переулок 6 , 8(846) 955-22-20 , сайт: https://stapm.ru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1B84-5E73-4294-9F4A-DA38180C467F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9" y="1857661"/>
            <a:ext cx="11455701" cy="425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6118" y="2565213"/>
            <a:ext cx="218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???? Где группа ССА2 и ССА2а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8FAB-4E8B-45AC-9E5A-603605122B58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443052,г.Самара , Старый переулок 6 , 8(846) 955-22-20 , сайт: https://stapm.ru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1B84-5E73-4294-9F4A-DA38180C467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92825" y="98612"/>
            <a:ext cx="6355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Дисциплины групп ССА2 и ССА2а были перенесены с 4 семестра в 3 семестр.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2047" y="1668272"/>
            <a:ext cx="6355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 журнале к рабочей программе дисциплины не прикреплён преподаватель.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9483" y="3316281"/>
            <a:ext cx="6203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Вывод. Перед началом работы с журналом проверить закреплена ли за вами дисциплина. Сообщить </a:t>
            </a:r>
            <a:r>
              <a:rPr lang="ru-RU" sz="3200" b="1" dirty="0" err="1" smtClean="0">
                <a:solidFill>
                  <a:srgbClr val="00B050"/>
                </a:solidFill>
              </a:rPr>
              <a:t>Гавинскому</a:t>
            </a:r>
            <a:r>
              <a:rPr lang="ru-RU" sz="3200" b="1" dirty="0" smtClean="0">
                <a:solidFill>
                  <a:srgbClr val="00B050"/>
                </a:solidFill>
              </a:rPr>
              <a:t> О.Н. Самостоятельно не переносить часы.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t="7917"/>
          <a:stretch/>
        </p:blipFill>
        <p:spPr bwMode="auto">
          <a:xfrm>
            <a:off x="-1" y="3469341"/>
            <a:ext cx="5719483" cy="269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0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246" y="448235"/>
            <a:ext cx="8462683" cy="67207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«Успеваемость групп преподавателя»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8FAB-4E8B-45AC-9E5A-603605122B58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443052,г.Самара , Старый переулок 6 , 8(846) 955-22-20 , сайт: https://stapm.ru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1B84-5E73-4294-9F4A-DA38180C467F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5" t="39670"/>
          <a:stretch/>
        </p:blipFill>
        <p:spPr bwMode="auto">
          <a:xfrm>
            <a:off x="2958352" y="1532964"/>
            <a:ext cx="8929455" cy="366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58352" y="5280100"/>
            <a:ext cx="881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Пустые значения в показателях или низкие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17102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8FAB-4E8B-45AC-9E5A-603605122B58}" type="datetime1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443052,г.Самара , Старый переулок 6 , 8(846) 955-22-20 , сайт: https://stapm.ru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1B84-5E73-4294-9F4A-DA38180C467F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8" t="13333" r="3618" b="1132"/>
          <a:stretch/>
        </p:blipFill>
        <p:spPr bwMode="auto">
          <a:xfrm>
            <a:off x="4922988" y="1"/>
            <a:ext cx="72690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"/>
          <a:stretch/>
        </p:blipFill>
        <p:spPr bwMode="auto">
          <a:xfrm>
            <a:off x="0" y="0"/>
            <a:ext cx="5642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2E353D"/>
      </a:dk1>
      <a:lt1>
        <a:sysClr val="window" lastClr="FFFFFF"/>
      </a:lt1>
      <a:dk2>
        <a:srgbClr val="FFFFFF"/>
      </a:dk2>
      <a:lt2>
        <a:srgbClr val="EEECE1"/>
      </a:lt2>
      <a:accent1>
        <a:srgbClr val="1F497D"/>
      </a:accent1>
      <a:accent2>
        <a:srgbClr val="1F497D"/>
      </a:accent2>
      <a:accent3>
        <a:srgbClr val="366092"/>
      </a:accent3>
      <a:accent4>
        <a:srgbClr val="8DB3E2"/>
      </a:accent4>
      <a:accent5>
        <a:srgbClr val="4BACC6"/>
      </a:accent5>
      <a:accent6>
        <a:srgbClr val="C6D9F0"/>
      </a:accent6>
      <a:hlink>
        <a:srgbClr val="0000BF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192BFD2D-2D73-42DF-B868-C06C64E11244}" vid="{498CA192-13B2-4AC9-95C9-F1E824FEF2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1802</TotalTime>
  <Words>647</Words>
  <Application>Microsoft Office PowerPoint</Application>
  <PresentationFormat>Произвольный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Использование электронных отчётов АСУ РСО ПОО, как способ снижение бюрократической нагрузки на преподавателя</vt:lpstr>
      <vt:lpstr>Презентация PowerPoint</vt:lpstr>
      <vt:lpstr>Цель</vt:lpstr>
      <vt:lpstr>Задачи </vt:lpstr>
      <vt:lpstr>Ожидаемый результат</vt:lpstr>
      <vt:lpstr>Отчёт «Успеваемость групп преподавателя»</vt:lpstr>
      <vt:lpstr>Презентация PowerPoint</vt:lpstr>
      <vt:lpstr>Отчёт «Успеваемость групп преподавателя»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Начальная страница: регистрация/вход</dc:title>
  <dc:creator>Анастасия</dc:creator>
  <cp:lastModifiedBy>Пользователь Windows</cp:lastModifiedBy>
  <cp:revision>64</cp:revision>
  <dcterms:created xsi:type="dcterms:W3CDTF">2023-02-12T16:10:18Z</dcterms:created>
  <dcterms:modified xsi:type="dcterms:W3CDTF">2024-01-24T13:26:59Z</dcterms:modified>
</cp:coreProperties>
</file>