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7" r:id="rId3"/>
    <p:sldId id="296" r:id="rId4"/>
    <p:sldId id="297" r:id="rId5"/>
    <p:sldId id="259" r:id="rId6"/>
    <p:sldId id="257" r:id="rId7"/>
    <p:sldId id="262" r:id="rId8"/>
    <p:sldId id="299" r:id="rId9"/>
    <p:sldId id="300" r:id="rId10"/>
    <p:sldId id="260" r:id="rId11"/>
    <p:sldId id="261" r:id="rId12"/>
    <p:sldId id="264" r:id="rId13"/>
    <p:sldId id="270" r:id="rId14"/>
    <p:sldId id="265" r:id="rId15"/>
    <p:sldId id="271" r:id="rId16"/>
    <p:sldId id="266" r:id="rId17"/>
    <p:sldId id="272" r:id="rId18"/>
    <p:sldId id="267" r:id="rId19"/>
    <p:sldId id="273" r:id="rId20"/>
    <p:sldId id="268" r:id="rId21"/>
    <p:sldId id="274" r:id="rId22"/>
    <p:sldId id="269" r:id="rId23"/>
    <p:sldId id="275" r:id="rId24"/>
    <p:sldId id="263" r:id="rId25"/>
    <p:sldId id="276" r:id="rId26"/>
    <p:sldId id="289" r:id="rId27"/>
    <p:sldId id="288" r:id="rId28"/>
    <p:sldId id="290" r:id="rId29"/>
    <p:sldId id="287" r:id="rId30"/>
    <p:sldId id="292" r:id="rId31"/>
    <p:sldId id="293" r:id="rId32"/>
    <p:sldId id="295" r:id="rId33"/>
    <p:sldId id="281" r:id="rId34"/>
    <p:sldId id="291" r:id="rId35"/>
    <p:sldId id="298" r:id="rId36"/>
  </p:sldIdLst>
  <p:sldSz cx="9144000" cy="6858000" type="screen4x3"/>
  <p:notesSz cx="6811963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564904"/>
            <a:ext cx="8458200" cy="1222375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Сотрудничество детей и взрослых в </a:t>
            </a:r>
            <a:r>
              <a:rPr lang="ru-RU" sz="2400" dirty="0" err="1"/>
              <a:t>проектноисследовательской</a:t>
            </a:r>
            <a:r>
              <a:rPr lang="ru-RU" sz="2400" dirty="0"/>
              <a:t> деятельности социальной направленности «</a:t>
            </a:r>
            <a:r>
              <a:rPr lang="ru-RU" sz="2400" dirty="0" err="1"/>
              <a:t>Добрята</a:t>
            </a:r>
            <a:r>
              <a:rPr lang="ru-RU" sz="2400" dirty="0"/>
              <a:t>»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400" dirty="0" smtClean="0"/>
              <a:t>Кузнецова </a:t>
            </a:r>
            <a:r>
              <a:rPr lang="ru-RU" sz="1400" dirty="0"/>
              <a:t>Светлана Анатольевна, методист СП ДС «Золотой петушок» ГБОУ СОШ № 2 п.г.т. </a:t>
            </a:r>
            <a:r>
              <a:rPr lang="ru-RU" sz="1400" dirty="0" err="1"/>
              <a:t>Усть</a:t>
            </a:r>
            <a:r>
              <a:rPr lang="ru-RU" sz="1400" dirty="0"/>
              <a:t> </a:t>
            </a:r>
            <a:r>
              <a:rPr lang="ru-RU" sz="1400" dirty="0" smtClean="0"/>
              <a:t>– </a:t>
            </a:r>
            <a:r>
              <a:rPr lang="ru-RU" sz="1400" dirty="0" err="1" smtClean="0"/>
              <a:t>Кинельский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 </a:t>
            </a:r>
            <a:r>
              <a:rPr lang="ru-RU" sz="1400" dirty="0" err="1"/>
              <a:t>Смолякова</a:t>
            </a:r>
            <a:r>
              <a:rPr lang="ru-RU" sz="1400" dirty="0"/>
              <a:t> Инна Викторовна, педагог-психолог СП ДС «Золотой петушок» ГБОУ СОШ № 2 п.г.т. </a:t>
            </a:r>
            <a:r>
              <a:rPr lang="ru-RU" sz="1400" dirty="0" err="1"/>
              <a:t>Усть</a:t>
            </a:r>
            <a:r>
              <a:rPr lang="ru-RU" sz="1400" dirty="0"/>
              <a:t> - </a:t>
            </a:r>
            <a:r>
              <a:rPr lang="ru-RU" sz="1400" dirty="0" err="1"/>
              <a:t>Кинельский</a:t>
            </a:r>
            <a:r>
              <a:rPr lang="ru-RU" sz="1400" dirty="0"/>
              <a:t> </a:t>
            </a:r>
            <a:endParaRPr lang="ru-RU" sz="1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88640"/>
            <a:ext cx="8458200" cy="2304256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dirty="0" smtClean="0"/>
              <a:t>СП ДС «Золотой петушок» ГБОУ СОШ №2</a:t>
            </a:r>
          </a:p>
          <a:p>
            <a:pPr algn="ctr"/>
            <a:r>
              <a:rPr lang="ru-RU" dirty="0" smtClean="0"/>
              <a:t> </a:t>
            </a:r>
            <a:r>
              <a:rPr lang="ru-RU" dirty="0" err="1" smtClean="0"/>
              <a:t>п.г.т</a:t>
            </a:r>
            <a:r>
              <a:rPr lang="ru-RU" dirty="0" smtClean="0"/>
              <a:t> </a:t>
            </a:r>
            <a:r>
              <a:rPr lang="ru-RU" dirty="0" err="1" smtClean="0"/>
              <a:t>Усть-Кинельский</a:t>
            </a:r>
            <a:r>
              <a:rPr lang="ru-RU" dirty="0" smtClean="0"/>
              <a:t> г. о. Кинель Самарской </a:t>
            </a:r>
            <a:r>
              <a:rPr lang="ru-RU" dirty="0" smtClean="0"/>
              <a:t>области</a:t>
            </a:r>
          </a:p>
          <a:p>
            <a:pPr algn="ctr"/>
            <a:r>
              <a:rPr lang="ru-RU" dirty="0"/>
              <a:t>II регионального форума инноваций «Педагогические идеи и инновационные практики в системе общего, среднего профессионального, высшего, дополнительного профессионального и дополнительного образования детей Самарской области» </a:t>
            </a:r>
            <a:endParaRPr lang="ru-RU" dirty="0" smtClean="0"/>
          </a:p>
          <a:p>
            <a:pPr algn="ctr"/>
            <a:r>
              <a:rPr lang="ru-RU" dirty="0" err="1"/>
              <a:t>Эдьютон</a:t>
            </a:r>
            <a:r>
              <a:rPr lang="ru-RU" dirty="0"/>
              <a:t>-сессия «Инновации и лучшие практики воспитания в системе общего, среднего профессионального и дополнительного образования»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6791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Деятельность воспитанников детского объединения «</a:t>
            </a:r>
            <a:r>
              <a:rPr lang="ru-RU" dirty="0" err="1" smtClean="0"/>
              <a:t>Добрята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8568952" cy="540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4289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451520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effectLst/>
              </a:rPr>
              <a:t>Этапы реализации социальных проектов воспитанниками детского объединения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26"/>
          <a:stretch>
            <a:fillRect/>
          </a:stretch>
        </p:blipFill>
        <p:spPr bwMode="auto">
          <a:xfrm>
            <a:off x="683568" y="764704"/>
            <a:ext cx="7560840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62"/>
          <a:stretch>
            <a:fillRect/>
          </a:stretch>
        </p:blipFill>
        <p:spPr bwMode="auto">
          <a:xfrm>
            <a:off x="683568" y="3573016"/>
            <a:ext cx="7632848" cy="30784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630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9" y="116632"/>
            <a:ext cx="9101383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14435" y="188640"/>
            <a:ext cx="50579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КОП «Где живёт радость?»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32" y="721828"/>
            <a:ext cx="3456384" cy="2591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13436"/>
            <a:ext cx="4085164" cy="306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908" y="692356"/>
            <a:ext cx="3265219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105" y="3166524"/>
            <a:ext cx="4089022" cy="307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954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5065085"/>
              </p:ext>
            </p:extLst>
          </p:nvPr>
        </p:nvGraphicFramePr>
        <p:xfrm>
          <a:off x="107504" y="116631"/>
          <a:ext cx="8928993" cy="675317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399589"/>
                <a:gridCol w="712468"/>
                <a:gridCol w="856370"/>
                <a:gridCol w="662152"/>
                <a:gridCol w="2298414"/>
              </a:tblGrid>
              <a:tr h="11008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«Где живёт радость?»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1558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1558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1.5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1558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2.5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Доклад на конкурсе исследовательских работ.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/>
                </a:tc>
              </a:tr>
              <a:tr h="22114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Фотографирование детей в детском саду (в режимных моментах, на занятиях, в свободной игре). Сравнение эмоций, запечатлённых на фотографиях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15585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0,5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0,5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/>
                </a:tc>
              </a:tr>
              <a:tr h="220178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Актуализация имеющихся у детей знаний об эмоциональных состояниях человека, опрос воспитанников, проведение эксперимента с воспитанниками детского сада «Заражение смехом»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15585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0,5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0,5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/>
                </a:tc>
              </a:tr>
              <a:tr h="12390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Экскурсия в школу к выпускникам нашего детского сада, проведение опроса.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1558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0,5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0,5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1852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9" y="116632"/>
            <a:ext cx="9101383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0" y="188640"/>
            <a:ext cx="64763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КОП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«Что на свете всего важнее?»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5796"/>
            <a:ext cx="3600400" cy="2699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3015"/>
            <a:ext cx="4176464" cy="3136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674" y="706224"/>
            <a:ext cx="3763469" cy="282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654" y="3573015"/>
            <a:ext cx="4085490" cy="3063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6906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2617100"/>
              </p:ext>
            </p:extLst>
          </p:nvPr>
        </p:nvGraphicFramePr>
        <p:xfrm>
          <a:off x="107504" y="1"/>
          <a:ext cx="8928991" cy="693019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040560"/>
                <a:gridCol w="648072"/>
                <a:gridCol w="576064"/>
                <a:gridCol w="648072"/>
                <a:gridCol w="2016223"/>
              </a:tblGrid>
              <a:tr h="8589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«Что на свете всего важнее?»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9053" marR="4905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49053" marR="4905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0,5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49053" marR="4905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4,5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49053" marR="4905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Социальные ролики «Что такое дружба?», «Помогите маме!»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9053" marR="49053" marT="0" marB="0"/>
                </a:tc>
              </a:tr>
              <a:tr h="7590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Наблюдение «Что рекламируют на детском телеканале» с фиксацией на бланке количества рекламы товаров, сравнение данных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49053" marR="4905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49053" marR="490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49053" marR="490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0,5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49053" marR="4905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9053" marR="49053" marT="0" marB="0"/>
                </a:tc>
              </a:tr>
              <a:tr h="11385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Анкетирование родителей «Просят ли дети купить рекламируемые товары?»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Анкетирование «Что на свете всего важнее»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Проведение опроса родителей «Помогают ли дети дома маме?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49053" marR="4905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49053" marR="490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49053" marR="490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0.5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49053" marR="4905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9053" marR="49053" marT="0" marB="0"/>
                </a:tc>
              </a:tr>
              <a:tr h="5692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Эвристическая беседа «Можно ли рекламировать самое важное в жизни – «дружбу», любовь в семье»?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49053" marR="4905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49053" marR="490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0,5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49053" marR="490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49053" marR="4905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9053" marR="49053" marT="0" marB="0"/>
                </a:tc>
              </a:tr>
              <a:tr h="3795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Создание социальных роликов «Что такое дружба?», «Помогите маме!»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49053" marR="4905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49053" marR="490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49053" marR="490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49053" marR="4905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9053" marR="49053" marT="0" marB="0"/>
                </a:tc>
              </a:tr>
              <a:tr h="7590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Проведение социального эксперимента «Демонстрация видеороликов два раза в день в течение недели в детском саду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49053" marR="4905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49053" marR="490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49053" marR="490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49053" marR="4905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9053" marR="49053" marT="0" marB="0"/>
                </a:tc>
              </a:tr>
              <a:tr h="5692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Повторное проведение опроса родителей «Помогают ли дети дома маме?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49053" marR="4905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49053" marR="490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49053" marR="490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0,5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49053" marR="4905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9053" marR="49053" marT="0" marB="0"/>
                </a:tc>
              </a:tr>
              <a:tr h="3795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Участие в детском конкурсе исследовательских работ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49053" marR="4905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49053" marR="490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49053" marR="490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0,5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49053" marR="4905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9053" marR="49053" marT="0" marB="0"/>
                </a:tc>
              </a:tr>
              <a:tr h="13282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Детский мастер-класс для других воспитанников «Делаем социальные ролики»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Высказывания, призывы детей о том, кто нуждается в помощи и что можно сделать для них с одновременной видеосъёмкой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49053" marR="4905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49053" marR="490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49053" marR="490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0,5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49053" marR="4905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9053" marR="4905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2728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7" y="116632"/>
            <a:ext cx="9101383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62342" y="36030"/>
            <a:ext cx="67587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КОП «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Территория взаимодействия»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72522"/>
            <a:ext cx="4090209" cy="3071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D:\Смолякова\КОП\РЕАЛИЗАЦИЯ КОП\КОП Смолякова Территория взаимодействия\DSCN65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805"/>
            <a:ext cx="3734781" cy="280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529" y="620805"/>
            <a:ext cx="3708345" cy="278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 descr="D:\Смолякова\КОП\РЕАЛИЗАЦИЯ КОП\КОП Смолякова Территория взаимодействия\DSCN65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143" y="3672522"/>
            <a:ext cx="3852731" cy="288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475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7633259"/>
              </p:ext>
            </p:extLst>
          </p:nvPr>
        </p:nvGraphicFramePr>
        <p:xfrm>
          <a:off x="0" y="116631"/>
          <a:ext cx="9143999" cy="695344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292080"/>
                <a:gridCol w="504056"/>
                <a:gridCol w="504056"/>
                <a:gridCol w="490048"/>
                <a:gridCol w="2353759"/>
              </a:tblGrid>
              <a:tr h="172819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«Территория взаимодействия»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15585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097" marR="380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1558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097" marR="380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0,5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097" marR="380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4.5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097" marR="3809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Изготовление алфавита Брайля.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Изготовление макета группы детского сада из конструктора.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15585" algn="l"/>
                        </a:tabLs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Изготовление специальной «плитки» для дорожки с точками и полосками. Внесение изменений в макет групповой комнаты для детей с ослабленным зрением.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097" marR="38097" marT="0" marB="0"/>
                </a:tc>
              </a:tr>
              <a:tr h="8309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Просмотр видеороликов «Письмо от Крота и Зайчонка»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Проведение эксперимента «Как познают мир дети с ослабленным зрением и слухом?»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097" marR="380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1558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097" marR="380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097" marR="380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097" marR="3809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8097" marR="38097" marT="0" marB="0"/>
                </a:tc>
              </a:tr>
              <a:tr h="8309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Знакомство с азбукой для глухих – Дактилем.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 Знакомство со способами общения с людьми с ослабленным зрением. Знакомство с алфавитом Брайля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097" marR="380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15585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097" marR="380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0,5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097" marR="380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0,5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097" marR="3809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8097" marR="38097" marT="0" marB="0"/>
                </a:tc>
              </a:tr>
              <a:tr h="9992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Изготовление макета группы детского сада из конструктора.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 Изготовление специальной «плитки» для дорожки с точками и полосками. Внесение изменений в макет групповой комнаты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097" marR="380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1558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097" marR="380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097" marR="380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097" marR="3809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8097" marR="38097" marT="0" marB="0"/>
                </a:tc>
              </a:tr>
              <a:tr h="3259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Детский мастер-класс для других воспитанников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097" marR="380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1558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097" marR="380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097" marR="380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097" marR="3809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8097" marR="38097" marT="0" marB="0"/>
                </a:tc>
              </a:tr>
              <a:tr h="66257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Поездка в образовательные организации, где обучаются и воспитываются дети с ослабленным зрением и слухом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097" marR="380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1558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097" marR="380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097" marR="380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097" marR="3809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8097" marR="3809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04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9" y="116632"/>
            <a:ext cx="9101383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13005" y="191290"/>
            <a:ext cx="47261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КОП «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Коробочка добра»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Picture 11" descr="D:\Смолякова\КОП\коробка добра\SAM_56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8642"/>
            <a:ext cx="201622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40" y="1556792"/>
            <a:ext cx="3648387" cy="2739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776064"/>
            <a:ext cx="3565220" cy="267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21464"/>
            <a:ext cx="4023911" cy="3021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7" r="19539" b="15358"/>
          <a:stretch/>
        </p:blipFill>
        <p:spPr bwMode="auto">
          <a:xfrm>
            <a:off x="1115617" y="4344503"/>
            <a:ext cx="3528392" cy="229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56264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4767309"/>
              </p:ext>
            </p:extLst>
          </p:nvPr>
        </p:nvGraphicFramePr>
        <p:xfrm>
          <a:off x="2" y="1"/>
          <a:ext cx="9143997" cy="669727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257174"/>
                <a:gridCol w="444268"/>
                <a:gridCol w="518313"/>
                <a:gridCol w="532364"/>
                <a:gridCol w="2391878"/>
              </a:tblGrid>
              <a:tr h="12687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«Коробочка добра»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140" marR="381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15585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140" marR="381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0,5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140" marR="381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6,5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140" marR="3814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Сухой корм, поводки, лекарства, собранные воспитанниками детского сада сдан в частный приют для животных. Видеоролик, иллюстрирующий ход акции.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8140" marR="38140" marT="0" marB="0"/>
                </a:tc>
              </a:tr>
              <a:tr h="824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Фотовыставка «Мои домашние питомцы», рассказ детей о том, как они ухаживают за домашними питомцами.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Беседа «Что такое «ответственность?»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140" marR="381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1558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140" marR="381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0,5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140" marR="381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0.5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140" marR="3814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8140" marR="38140" marT="0" marB="0"/>
                </a:tc>
              </a:tr>
              <a:tr h="3234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Наблюдение за жизнью бездомных животных вместе с родителями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140" marR="381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1558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140" marR="381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140" marR="381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0,5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140" marR="3814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8140" marR="38140" marT="0" marB="0"/>
                </a:tc>
              </a:tr>
              <a:tr h="824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Интервью с главным ветеринарным врачом района «Почему животные на улицах – опасны для людей?»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Экскурсия в ветеринарную клинику, интервью «Как помочь животным?»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140" marR="381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1558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140" marR="381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140" marR="381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0,5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140" marR="3814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8140" marR="38140" marT="0" marB="0"/>
                </a:tc>
              </a:tr>
              <a:tr h="6575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Придумывания выступления в акции «Коробочка добра»  агитбригады с призывом собрать сухой корм для приюта животных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140" marR="381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1558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140" marR="381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140" marR="381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140" marR="3814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8140" marR="38140" marT="0" marB="0"/>
                </a:tc>
              </a:tr>
              <a:tr h="3234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Выступление агитбригады, сбор сухого корма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140" marR="381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1558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140" marR="381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140" marR="381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140" marR="3814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8140" marR="38140" marT="0" marB="0"/>
                </a:tc>
              </a:tr>
              <a:tr h="9916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Посещение приюта для бездомных животных «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ГороДОГ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», передача собранного корма, интервью с хозяйкой приюта «Почему важно помогать животным?», «Какие проблемы есть у приюта?»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140" marR="381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1558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140" marR="381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140" marR="381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140" marR="3814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8140" marR="38140" marT="0" marB="0"/>
                </a:tc>
              </a:tr>
              <a:tr h="6575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Экскурсия в администрацию города, интервью с представителем администрации «Как помочь приюту?»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140" marR="381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1558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140" marR="381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140" marR="381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140" marR="3814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8140" marR="38140" marT="0" marB="0"/>
                </a:tc>
              </a:tr>
              <a:tr h="6575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Детский мастер-класс для других воспитанников «Как безопасно подкормить животных, оказавшихся на улице»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140" marR="381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15585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140" marR="381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140" marR="381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8140" marR="3814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8140" marR="3814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3229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Идея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4199" y="1340768"/>
            <a:ext cx="8686800" cy="2018854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Главной воспитательной идеей проекта явилось развитие у старших дошкольников</a:t>
            </a:r>
            <a:r>
              <a:rPr lang="ru-RU" i="1" dirty="0"/>
              <a:t> </a:t>
            </a:r>
            <a:r>
              <a:rPr lang="ru-RU" dirty="0"/>
              <a:t>социально-коммуникативных компетенций посредством включения их социально-значимую совместную со взрослыми проектно-исследовательскую деятельность в рамках детского волонтёрского объединения «</a:t>
            </a:r>
            <a:r>
              <a:rPr lang="ru-RU" dirty="0" err="1"/>
              <a:t>Добрята</a:t>
            </a:r>
            <a:r>
              <a:rPr lang="ru-RU" dirty="0"/>
              <a:t>».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99395"/>
            <a:ext cx="4680520" cy="3676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Пользователь\Desktop\Кузнецовой Добрята\1 на переднюю часть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2541662" cy="159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130" y="5037632"/>
            <a:ext cx="3021567" cy="161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C:\Users\Пользователь\Desktop\Кузнецовой Добрята\на спину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5524499"/>
            <a:ext cx="2037606" cy="128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277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9" y="116632"/>
            <a:ext cx="9101383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88274" y="116632"/>
            <a:ext cx="60992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КОП «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Бессмертная эскадрилья»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52171"/>
            <a:ext cx="3658681" cy="274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40565"/>
            <a:ext cx="3718886" cy="278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 descr="C:\Users\Пользователь\Desktop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400" y="651862"/>
            <a:ext cx="4235530" cy="277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511" y="3604957"/>
            <a:ext cx="4297383" cy="2690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6591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7727169"/>
              </p:ext>
            </p:extLst>
          </p:nvPr>
        </p:nvGraphicFramePr>
        <p:xfrm>
          <a:off x="0" y="0"/>
          <a:ext cx="9036496" cy="638132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452560"/>
                <a:gridCol w="721046"/>
                <a:gridCol w="866680"/>
                <a:gridCol w="670124"/>
                <a:gridCol w="2326086"/>
              </a:tblGrid>
              <a:tr h="25023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«Бессмертная эскадрилья»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1558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Изготовление самолётиков из бумаги, присвоение самолёту имени героя-лётчика по выбору ребёнка.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Видеозапись флешмоба «Герои, взлетевшие в небо навсегда»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/>
                </a:tc>
              </a:tr>
              <a:tr h="7634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Беседа, прослушивание рассказов о подвигах героев-лётчиков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15585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/>
                </a:tc>
              </a:tr>
              <a:tr h="4306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Тренинг «Преодолей страх»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15585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/>
                </a:tc>
              </a:tr>
              <a:tr h="7634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Встреча с военным лётчиком. Знакомство с устройством самолёта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1558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/>
                </a:tc>
              </a:tr>
              <a:tr h="11578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Изготовление самолётиков из бумаги, присвоение самолёту имени героя-лётчика по выбору ребёнка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1558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/>
                </a:tc>
              </a:tr>
              <a:tr h="7634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Организация флешмоба «Герои, взлетевшие в небо навсегда»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1558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3286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9" y="116632"/>
            <a:ext cx="9101383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12689" y="116632"/>
            <a:ext cx="549381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КОП «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Гергиевская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ленточка»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21" y="680982"/>
            <a:ext cx="3024336" cy="257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87508"/>
            <a:ext cx="36703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564904"/>
            <a:ext cx="3312368" cy="184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21" y="4413637"/>
            <a:ext cx="4035425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597" y="4411562"/>
            <a:ext cx="4041775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3308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5277368"/>
              </p:ext>
            </p:extLst>
          </p:nvPr>
        </p:nvGraphicFramePr>
        <p:xfrm>
          <a:off x="179512" y="116634"/>
          <a:ext cx="8856984" cy="612067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364109"/>
                <a:gridCol w="706722"/>
                <a:gridCol w="849463"/>
                <a:gridCol w="656812"/>
                <a:gridCol w="2279878"/>
              </a:tblGrid>
              <a:tr h="21726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«Георгиевская ленточка»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1558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0,5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3,5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Изготовление из ленты и булавки символа «Георгиевская лента», видеозапись акции, в ходе которой дети на 9 мая перед началом парада раздают ленточки детям.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/>
                </a:tc>
              </a:tr>
              <a:tr h="6457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Просмотр презентации «Откуда появилась Георгиевская лента?»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15585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0,5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/>
                </a:tc>
              </a:tr>
              <a:tr h="16464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Просмотр презентации «Мы – наследники победы», рассказ о символе победы.  Рассказ воспитанников о своих родственниках – героях ВОВ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1558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0,5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/>
                </a:tc>
              </a:tr>
              <a:tr h="3642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Рисование Георгиевской ленты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1558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/>
                </a:tc>
              </a:tr>
              <a:tr h="6457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Изготовление из ленты и булавки символа «Георгиевская лента»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1558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/>
                </a:tc>
              </a:tr>
              <a:tr h="6457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Вручение Георгиевских лент 9 мая на параде всем детям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1558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9607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ru-RU" sz="1600" dirty="0">
                <a:effectLst/>
              </a:rPr>
              <a:t>11Определение степени овладения воспитанниками практических умений в ходе участия в краткосрочных образовательных </a:t>
            </a:r>
            <a:r>
              <a:rPr lang="ru-RU" sz="1600" dirty="0" smtClean="0">
                <a:effectLst/>
              </a:rPr>
              <a:t>практиках социальной направленности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5955934"/>
              </p:ext>
            </p:extLst>
          </p:nvPr>
        </p:nvGraphicFramePr>
        <p:xfrm>
          <a:off x="179512" y="548680"/>
          <a:ext cx="8640958" cy="6058164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4896543"/>
                <a:gridCol w="792088"/>
                <a:gridCol w="720080"/>
                <a:gridCol w="648072"/>
                <a:gridCol w="720080"/>
                <a:gridCol w="432048"/>
                <a:gridCol w="432047"/>
              </a:tblGrid>
              <a:tr h="2651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Показатели практических умений воспитанников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самосто-ятельно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совместно со взрослым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не владеет навыком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51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Начало года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Конец года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Начало года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Конец года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Начало года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Конец года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</a:tr>
              <a:tr h="1325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Осознаёт свои интересы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30%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85%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70%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15%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</a:tr>
              <a:tr h="3977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Может выбрать деятельность в соответствие со своими интересами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15%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100%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85%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</a:tr>
              <a:tr h="2651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Формулирует цель своей деятельности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10%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40%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50%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50%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40%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10%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</a:tr>
              <a:tr h="2651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Определяет границу собственных знаний и незнания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60%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30%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30%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70%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10%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</a:tr>
              <a:tr h="1325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Видит проблемную ситуацию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20%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80%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30%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20%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50%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</a:tr>
              <a:tr h="1325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Выдвигает гипотезу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85%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40%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15%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60%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</a:tr>
              <a:tr h="2651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Определяет пути поиска информации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60%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35%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30%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65%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10%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</a:tr>
              <a:tr h="2651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Проводит наблюдения с фиксацией результата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25%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25%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75%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75%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</a:tr>
              <a:tr h="2651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Проводит опрос с фиксацией результата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0%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80%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10%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20%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90%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</a:tr>
              <a:tr h="2651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Проводит эксперимент с фиксацией результата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0%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45%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35%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55%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65%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</a:tr>
              <a:tr h="5303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Обладает моторными, интеллектуальными умениями для создания собственного продукта деятельности 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55%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75%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45%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25%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</a:tr>
              <a:tr h="3977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Умеет соотнести планируемый результат деятельности с полученным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25%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55%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35%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35%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40%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10%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</a:tr>
              <a:tr h="3977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Использует продукт собственной творческой деятельности в игре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55%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100%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45%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0%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</a:tr>
              <a:tr h="2651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Умеет вовлечь в деятельность других воспитанников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10%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55%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60%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25%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30%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10%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</a:tr>
              <a:tr h="5303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Обладает достаточными коммуникативными навыками для проведения собственного Мастер-класса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20%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60%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100%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20%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</a:tr>
              <a:tr h="2651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Применяет полученный навык в свободной деятельности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10%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70%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30%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30%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60%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0%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50176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08920"/>
            <a:ext cx="8686800" cy="838200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49444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692696"/>
          </a:xfrm>
        </p:spPr>
        <p:txBody>
          <a:bodyPr/>
          <a:lstStyle/>
          <a:p>
            <a:pPr algn="ctr"/>
            <a:r>
              <a:rPr lang="ru-RU" dirty="0" smtClean="0"/>
              <a:t>Кто мы?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827584" y="476672"/>
            <a:ext cx="7344816" cy="1224136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Давайте знакомиться!</a:t>
            </a:r>
            <a:endParaRPr lang="ru-RU" sz="2800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Мы  ребята </a:t>
            </a:r>
            <a:r>
              <a:rPr lang="ru-RU" sz="28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– «</a:t>
            </a:r>
            <a:r>
              <a:rPr lang="ru-RU" sz="28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Добрята</a:t>
            </a:r>
            <a:r>
              <a:rPr lang="ru-RU" sz="28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" name="Горизонтальный свиток 2"/>
          <p:cNvSpPr>
            <a:spLocks noChangeArrowheads="1"/>
          </p:cNvSpPr>
          <p:nvPr/>
        </p:nvSpPr>
        <p:spPr bwMode="auto">
          <a:xfrm>
            <a:off x="1865785" y="1229320"/>
            <a:ext cx="5286375" cy="942975"/>
          </a:xfrm>
          <a:prstGeom prst="horizontalScroll">
            <a:avLst>
              <a:gd name="adj" fmla="val 12500"/>
            </a:avLst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Times New Roman" pitchFamily="18" charset="0"/>
                <a:cs typeface="Arial" pitchFamily="34" charset="0"/>
              </a:rPr>
              <a:t>Наш девиз -  «Мы учимся делать мир добрее!»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Вертикальный свиток 3"/>
          <p:cNvSpPr>
            <a:spLocks noChangeArrowheads="1"/>
          </p:cNvSpPr>
          <p:nvPr/>
        </p:nvSpPr>
        <p:spPr bwMode="auto">
          <a:xfrm>
            <a:off x="1669085" y="2060848"/>
            <a:ext cx="6048672" cy="4581128"/>
          </a:xfrm>
          <a:prstGeom prst="verticalScroll">
            <a:avLst>
              <a:gd name="adj" fmla="val 12500"/>
            </a:avLst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CC3300"/>
                </a:solidFill>
                <a:latin typeface="Times New Roman" pitchFamily="18" charset="0"/>
                <a:cs typeface="Arial" pitchFamily="34" charset="0"/>
              </a:rPr>
              <a:t>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Times New Roman" pitchFamily="18" charset="0"/>
                <a:cs typeface="Arial" pitchFamily="34" charset="0"/>
              </a:rPr>
              <a:t>аш гимн: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Times New Roman" pitchFamily="18" charset="0"/>
                <a:cs typeface="Arial" pitchFamily="34" charset="0"/>
              </a:rPr>
              <a:t>Пока  мы дошколята,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Times New Roman" pitchFamily="18" charset="0"/>
                <a:cs typeface="Arial" pitchFamily="34" charset="0"/>
              </a:rPr>
              <a:t>Но дружные ребята!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Times New Roman" pitchFamily="18" charset="0"/>
                <a:cs typeface="Arial" pitchFamily="34" charset="0"/>
              </a:rPr>
              <a:t>И делать мы стараемся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Times New Roman" pitchFamily="18" charset="0"/>
                <a:cs typeface="Arial" pitchFamily="34" charset="0"/>
              </a:rPr>
              <a:t>лишь добрые дела!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Times New Roman" pitchFamily="18" charset="0"/>
                <a:cs typeface="Arial" pitchFamily="34" charset="0"/>
              </a:rPr>
              <a:t>Идём за солнцем следом,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Times New Roman" pitchFamily="18" charset="0"/>
                <a:cs typeface="Arial" pitchFamily="34" charset="0"/>
              </a:rPr>
              <a:t>Хоть этот путь не ведом.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Times New Roman" pitchFamily="18" charset="0"/>
                <a:cs typeface="Arial" pitchFamily="34" charset="0"/>
              </a:rPr>
              <a:t>И все вокруг за это нас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Times New Roman" pitchFamily="18" charset="0"/>
                <a:cs typeface="Arial" pitchFamily="34" charset="0"/>
              </a:rPr>
              <a:t>«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CC3300"/>
                </a:solidFill>
                <a:effectLst/>
                <a:latin typeface="Times New Roman" pitchFamily="18" charset="0"/>
                <a:cs typeface="Arial" pitchFamily="34" charset="0"/>
              </a:rPr>
              <a:t>Добрятами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Times New Roman" pitchFamily="18" charset="0"/>
                <a:cs typeface="Arial" pitchFamily="34" charset="0"/>
              </a:rPr>
              <a:t>» зовут!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Times New Roman" pitchFamily="18" charset="0"/>
                <a:cs typeface="Arial" pitchFamily="34" charset="0"/>
              </a:rPr>
              <a:t>У нас свои заботы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Times New Roman" pitchFamily="18" charset="0"/>
                <a:cs typeface="Arial" pitchFamily="34" charset="0"/>
              </a:rPr>
              <a:t>С утра полно работы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Times New Roman" pitchFamily="18" charset="0"/>
                <a:cs typeface="Arial" pitchFamily="34" charset="0"/>
              </a:rPr>
              <a:t>Растить цветы для красоты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Times New Roman" pitchFamily="18" charset="0"/>
                <a:cs typeface="Arial" pitchFamily="34" charset="0"/>
              </a:rPr>
              <a:t>И малышам помочь!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Times New Roman" pitchFamily="18" charset="0"/>
                <a:cs typeface="Arial" pitchFamily="34" charset="0"/>
              </a:rPr>
              <a:t>И если другу худо.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Times New Roman" pitchFamily="18" charset="0"/>
                <a:cs typeface="Arial" pitchFamily="34" charset="0"/>
              </a:rPr>
              <a:t>Плечо подставим другу!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Times New Roman" pitchFamily="18" charset="0"/>
                <a:cs typeface="Arial" pitchFamily="34" charset="0"/>
              </a:rPr>
              <a:t>И все за это нас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Times New Roman" pitchFamily="18" charset="0"/>
                <a:cs typeface="Arial" pitchFamily="34" charset="0"/>
              </a:rPr>
              <a:t>«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CC3300"/>
                </a:solidFill>
                <a:effectLst/>
                <a:latin typeface="Times New Roman" pitchFamily="18" charset="0"/>
                <a:cs typeface="Arial" pitchFamily="34" charset="0"/>
              </a:rPr>
              <a:t>Добрятами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Times New Roman" pitchFamily="18" charset="0"/>
                <a:cs typeface="Arial" pitchFamily="34" charset="0"/>
              </a:rPr>
              <a:t>» зовут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Calibri" pitchFamily="34" charset="0"/>
                <a:cs typeface="Arial" pitchFamily="34" charset="0"/>
              </a:rPr>
              <a:t>!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4553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52"/>
          <a:stretch/>
        </p:blipFill>
        <p:spPr bwMode="auto">
          <a:xfrm>
            <a:off x="201948" y="980729"/>
            <a:ext cx="8739209" cy="5754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3206592"/>
            <a:ext cx="28880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«Личность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является продуктом системы значимых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отношений» 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В.Н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Мясищев 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01395" y="2429656"/>
            <a:ext cx="303976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6-9 лет ребенок способен осознавать свое место в системе общественных отношений и у него формируется осознанное творческое отношение к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действительности»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С.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Выготский, 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П.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Зинченко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23689" y="4353260"/>
            <a:ext cx="2671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«Возраст 6-7 лет характеризуется 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переходом от эгоцентризма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децентрации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  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Ж. А. Пиаже 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80112" y="5000760"/>
            <a:ext cx="29523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«Исследовательские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работы в системе «человек – человек» позволяют увидеть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ситуацию с   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точки зрения другого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человека» 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И.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Савенков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49314" y="883715"/>
            <a:ext cx="28517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«Позитивный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опыт реализации собственных замыслов, внесение в своё социальное окружение позитивных изменений стимулирует личностный рост и самореализацию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дошкольника»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Е. Н.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Веракса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А. Н.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Веракса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57806" y="142529"/>
            <a:ext cx="8686800" cy="838200"/>
          </a:xfrm>
        </p:spPr>
        <p:txBody>
          <a:bodyPr/>
          <a:lstStyle/>
          <a:p>
            <a:r>
              <a:rPr lang="ru-RU" dirty="0" smtClean="0"/>
              <a:t>Методические основы программы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1586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0732"/>
            <a:ext cx="8686800" cy="82598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Наши наставники</a:t>
            </a:r>
            <a:endParaRPr lang="ru-RU" sz="2400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21" r="-876"/>
          <a:stretch/>
        </p:blipFill>
        <p:spPr bwMode="auto">
          <a:xfrm>
            <a:off x="0" y="836712"/>
            <a:ext cx="9036496" cy="5904656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489914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Пользователь\Desktop\bell_PNG53500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433048" cy="683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47664" y="1844824"/>
            <a:ext cx="6573971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Колокольчик – </a:t>
            </a:r>
          </a:p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игнал к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действию, з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начит, кто-то 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ждёт нашей помощи!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9478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Данный проект  отвечает приоритетным направлениям образования РФ: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ru-RU" dirty="0" smtClean="0"/>
              <a:t>Президент </a:t>
            </a:r>
            <a:r>
              <a:rPr lang="ru-RU" dirty="0"/>
              <a:t>РФ Владимир Путин во время торжественной церемонии вручения всероссийской премии «Доброволец России — 2017» объявил 2018 год в России Годом добровольца и </a:t>
            </a:r>
            <a:r>
              <a:rPr lang="ru-RU" dirty="0" smtClean="0"/>
              <a:t>волонтёра, 2024 год будет объявлен годом волонтёра.</a:t>
            </a:r>
            <a:endParaRPr lang="ru-RU" dirty="0"/>
          </a:p>
          <a:p>
            <a:pPr lvl="0"/>
            <a:r>
              <a:rPr lang="ru-RU" dirty="0"/>
              <a:t>актуальным направлениям ФГОС дошкольного образования, целям развития дошкольников, воспитательному идеалу: высоконравственный, способный к творческой деятельности  гражданин России;</a:t>
            </a:r>
          </a:p>
          <a:p>
            <a:pPr lvl="0"/>
            <a:r>
              <a:rPr lang="ru-RU" dirty="0"/>
              <a:t>основным направлениям развития воспитания «Стратегии развития воспитания в Российской Федерации на период до 2025 года».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56336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306" y="92340"/>
            <a:ext cx="8686800" cy="103475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Технологии </a:t>
            </a:r>
            <a:r>
              <a:rPr lang="ru-RU" sz="2800" dirty="0" smtClean="0">
                <a:effectLst/>
              </a:rPr>
              <a:t>социально-коммуникативного </a:t>
            </a:r>
            <a:r>
              <a:rPr lang="ru-RU" sz="2800" dirty="0">
                <a:effectLst/>
              </a:rPr>
              <a:t>развития детей 5-7 лет 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127092"/>
            <a:ext cx="3548430" cy="72008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2"/>
                </a:solidFill>
              </a:rPr>
              <a:t>Технология создания детского объединения «</a:t>
            </a:r>
            <a:r>
              <a:rPr lang="ru-RU" b="1" dirty="0" err="1">
                <a:solidFill>
                  <a:schemeClr val="tx2"/>
                </a:solidFill>
              </a:rPr>
              <a:t>Добрята</a:t>
            </a:r>
            <a:r>
              <a:rPr lang="ru-RU" b="1" dirty="0">
                <a:solidFill>
                  <a:schemeClr val="tx2"/>
                </a:solidFill>
              </a:rPr>
              <a:t>»</a:t>
            </a: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179512" y="1857191"/>
            <a:ext cx="4583298" cy="1440160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2"/>
                </a:solidFill>
              </a:rPr>
              <a:t>Технология организация взаимодействия воспитанников и кураторов краткосрочных образовательных практик.</a:t>
            </a: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173685" y="3297351"/>
            <a:ext cx="5137782" cy="1080120"/>
          </a:xfrm>
          <a:prstGeom prst="flowChartProcess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2"/>
                </a:solidFill>
              </a:rPr>
              <a:t>Создание открытого образовательного пространства посредством социального партнёрства</a:t>
            </a: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188189" y="4869160"/>
            <a:ext cx="7514046" cy="576064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2"/>
                </a:solidFill>
              </a:rPr>
              <a:t>Технология использования ИКТ в программе</a:t>
            </a: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179512" y="5481228"/>
            <a:ext cx="8526141" cy="792088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2"/>
                </a:solidFill>
              </a:rPr>
              <a:t>Технология  проектно-исследовательской деятельности в рамках краткосрочных образовательных практик</a:t>
            </a: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179512" y="4377471"/>
            <a:ext cx="6232505" cy="504056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>
                <a:solidFill>
                  <a:schemeClr val="tx2"/>
                </a:solidFill>
              </a:rPr>
              <a:t>Проектная деятельность</a:t>
            </a:r>
            <a:r>
              <a:rPr lang="ru-RU" b="1" dirty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6286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626" y="38100"/>
            <a:ext cx="8686800" cy="798612"/>
          </a:xfrm>
        </p:spPr>
        <p:txBody>
          <a:bodyPr/>
          <a:lstStyle/>
          <a:p>
            <a:r>
              <a:rPr lang="ru-RU" dirty="0" smtClean="0"/>
              <a:t>Результаты диагностики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327" y="921875"/>
            <a:ext cx="8686800" cy="4525963"/>
          </a:xfrm>
        </p:spPr>
        <p:txBody>
          <a:bodyPr>
            <a:norm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уровня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сформированности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социальных переживаний, умений оценить поведение по заданным моральными критериями нормам и выражать отношение к поведению партнера по социальному взаимодействию по методике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«Раскрась картинки», разработанная 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Е.В.Никифоровой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Т.Д.Марцинковской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на начало и конец занятий по программе, показала следующие результаты: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1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– низкий уровень;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2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средний уровень;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3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высокий уровень.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28" y="2132856"/>
            <a:ext cx="337185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32028" y="3887519"/>
            <a:ext cx="8496944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Результаты мониторинга уровней социально-эмоционального развития детей старшего</a:t>
            </a:r>
          </a:p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дошкольного возраста по методике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Бине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-Симона показала следующие результаты:</a:t>
            </a:r>
          </a:p>
          <a:p>
            <a:pPr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1. – низкий уровень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 – средний уровень;</a:t>
            </a:r>
          </a:p>
          <a:p>
            <a:pPr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 – высокий уровень.</a:t>
            </a:r>
          </a:p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Рисунок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72" y="4509120"/>
            <a:ext cx="323979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8580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ru-RU" sz="1600" dirty="0" smtClean="0">
                <a:effectLst/>
              </a:rPr>
              <a:t>Определение </a:t>
            </a:r>
            <a:r>
              <a:rPr lang="ru-RU" sz="1600" dirty="0">
                <a:effectLst/>
              </a:rPr>
              <a:t>степени овладения воспитанниками практических умений в ходе участия в краткосрочных образовательных </a:t>
            </a:r>
            <a:r>
              <a:rPr lang="ru-RU" sz="1600" dirty="0" smtClean="0">
                <a:effectLst/>
              </a:rPr>
              <a:t>практиках (КОП)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3152521"/>
              </p:ext>
            </p:extLst>
          </p:nvPr>
        </p:nvGraphicFramePr>
        <p:xfrm>
          <a:off x="179512" y="548680"/>
          <a:ext cx="8640958" cy="6058164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4896543"/>
                <a:gridCol w="792088"/>
                <a:gridCol w="720080"/>
                <a:gridCol w="648072"/>
                <a:gridCol w="720080"/>
                <a:gridCol w="432048"/>
                <a:gridCol w="432047"/>
              </a:tblGrid>
              <a:tr h="2651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Показатели практических умений воспитанников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самосто-ятельно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совместно со взрослым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не владеет навыком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51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Начало года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Конец года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Начало года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Конец года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Начало года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Конец года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325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Осознаёт свои интересы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30%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85%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70%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15%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977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Может выбрать деятельность в соответствие со своими интересами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15%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100%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85%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651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Формулирует цель своей деятельности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10%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40%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50%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50%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40%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10%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651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Определяет границу собственных знаний и незнания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60%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30%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30%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70%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10%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325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Видит проблемную ситуацию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20%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80%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30%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20%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50%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325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Выдвигает гипотезу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85%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40%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15%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60%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651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Определяет пути поиска информации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60%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35%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30%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65%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10%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651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Проводит наблюдения с фиксацией результата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25%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25%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75%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75%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651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Проводит опрос с фиксацией результата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0%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80%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10%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20%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90%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651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Проводит эксперимент с фиксацией результата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0%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45%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35%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55%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65%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303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Обладает моторными, интеллектуальными умениями для создания собственного продукта деятельности 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55%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75%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45%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25%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977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Умеет соотнести планируемый результат деятельности с полученным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25%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55%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35%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35%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40%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10%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977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Использует продукт собственной творческой деятельности в игре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55%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100%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45%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0%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651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Умеет вовлечь в деятельность других воспитанников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10%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55%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60%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25%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30%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2"/>
                          </a:solidFill>
                          <a:effectLst/>
                        </a:rPr>
                        <a:t>10%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303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Обладает достаточными коммуникативными навыками для проведения собственного Мастер-класса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0%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20%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0%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60%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100%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20%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651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Применяет полученный навык в свободной деятельности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10%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70%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30%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30%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60%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0%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6896" marR="3689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17011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14" y="1124744"/>
            <a:ext cx="4550680" cy="2543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283" y="19472"/>
            <a:ext cx="8686800" cy="838200"/>
          </a:xfrm>
        </p:spPr>
        <p:txBody>
          <a:bodyPr/>
          <a:lstStyle/>
          <a:p>
            <a:r>
              <a:rPr lang="ru-RU" dirty="0" smtClean="0"/>
              <a:t>Воспитать человека, гражданина</a:t>
            </a:r>
            <a:endParaRPr lang="ru-RU" dirty="0"/>
          </a:p>
        </p:txBody>
      </p:sp>
      <p:pic>
        <p:nvPicPr>
          <p:cNvPr id="5" name="Picture 7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7" r="19539" b="15358"/>
          <a:stretch/>
        </p:blipFill>
        <p:spPr bwMode="auto">
          <a:xfrm>
            <a:off x="4539576" y="4082939"/>
            <a:ext cx="4260344" cy="2775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4365492" y="812502"/>
            <a:ext cx="4608512" cy="3456384"/>
          </a:xfrm>
          <a:custGeom>
            <a:avLst/>
            <a:gdLst>
              <a:gd name="connsiteX0" fmla="*/ 0 w 4248472"/>
              <a:gd name="connsiteY0" fmla="*/ 396052 h 2376264"/>
              <a:gd name="connsiteX1" fmla="*/ 396052 w 4248472"/>
              <a:gd name="connsiteY1" fmla="*/ 0 h 2376264"/>
              <a:gd name="connsiteX2" fmla="*/ 2478275 w 4248472"/>
              <a:gd name="connsiteY2" fmla="*/ 0 h 2376264"/>
              <a:gd name="connsiteX3" fmla="*/ 2478275 w 4248472"/>
              <a:gd name="connsiteY3" fmla="*/ 0 h 2376264"/>
              <a:gd name="connsiteX4" fmla="*/ 3540393 w 4248472"/>
              <a:gd name="connsiteY4" fmla="*/ 0 h 2376264"/>
              <a:gd name="connsiteX5" fmla="*/ 3852420 w 4248472"/>
              <a:gd name="connsiteY5" fmla="*/ 0 h 2376264"/>
              <a:gd name="connsiteX6" fmla="*/ 4248472 w 4248472"/>
              <a:gd name="connsiteY6" fmla="*/ 396052 h 2376264"/>
              <a:gd name="connsiteX7" fmla="*/ 4248472 w 4248472"/>
              <a:gd name="connsiteY7" fmla="*/ 1386154 h 2376264"/>
              <a:gd name="connsiteX8" fmla="*/ 4248472 w 4248472"/>
              <a:gd name="connsiteY8" fmla="*/ 1386154 h 2376264"/>
              <a:gd name="connsiteX9" fmla="*/ 4248472 w 4248472"/>
              <a:gd name="connsiteY9" fmla="*/ 1980220 h 2376264"/>
              <a:gd name="connsiteX10" fmla="*/ 4248472 w 4248472"/>
              <a:gd name="connsiteY10" fmla="*/ 1980212 h 2376264"/>
              <a:gd name="connsiteX11" fmla="*/ 3852420 w 4248472"/>
              <a:gd name="connsiteY11" fmla="*/ 2376264 h 2376264"/>
              <a:gd name="connsiteX12" fmla="*/ 3540393 w 4248472"/>
              <a:gd name="connsiteY12" fmla="*/ 2376264 h 2376264"/>
              <a:gd name="connsiteX13" fmla="*/ 3331184 w 4248472"/>
              <a:gd name="connsiteY13" fmla="*/ 2784150 h 2376264"/>
              <a:gd name="connsiteX14" fmla="*/ 2478275 w 4248472"/>
              <a:gd name="connsiteY14" fmla="*/ 2376264 h 2376264"/>
              <a:gd name="connsiteX15" fmla="*/ 396052 w 4248472"/>
              <a:gd name="connsiteY15" fmla="*/ 2376264 h 2376264"/>
              <a:gd name="connsiteX16" fmla="*/ 0 w 4248472"/>
              <a:gd name="connsiteY16" fmla="*/ 1980212 h 2376264"/>
              <a:gd name="connsiteX17" fmla="*/ 0 w 4248472"/>
              <a:gd name="connsiteY17" fmla="*/ 1980220 h 2376264"/>
              <a:gd name="connsiteX18" fmla="*/ 0 w 4248472"/>
              <a:gd name="connsiteY18" fmla="*/ 1386154 h 2376264"/>
              <a:gd name="connsiteX19" fmla="*/ 0 w 4248472"/>
              <a:gd name="connsiteY19" fmla="*/ 1386154 h 2376264"/>
              <a:gd name="connsiteX20" fmla="*/ 0 w 4248472"/>
              <a:gd name="connsiteY20" fmla="*/ 396052 h 2376264"/>
              <a:gd name="connsiteX0" fmla="*/ 0 w 4248472"/>
              <a:gd name="connsiteY0" fmla="*/ 396052 h 2784150"/>
              <a:gd name="connsiteX1" fmla="*/ 396052 w 4248472"/>
              <a:gd name="connsiteY1" fmla="*/ 0 h 2784150"/>
              <a:gd name="connsiteX2" fmla="*/ 2478275 w 4248472"/>
              <a:gd name="connsiteY2" fmla="*/ 0 h 2784150"/>
              <a:gd name="connsiteX3" fmla="*/ 2478275 w 4248472"/>
              <a:gd name="connsiteY3" fmla="*/ 0 h 2784150"/>
              <a:gd name="connsiteX4" fmla="*/ 3540393 w 4248472"/>
              <a:gd name="connsiteY4" fmla="*/ 0 h 2784150"/>
              <a:gd name="connsiteX5" fmla="*/ 3852420 w 4248472"/>
              <a:gd name="connsiteY5" fmla="*/ 0 h 2784150"/>
              <a:gd name="connsiteX6" fmla="*/ 4248472 w 4248472"/>
              <a:gd name="connsiteY6" fmla="*/ 396052 h 2784150"/>
              <a:gd name="connsiteX7" fmla="*/ 4248472 w 4248472"/>
              <a:gd name="connsiteY7" fmla="*/ 1386154 h 2784150"/>
              <a:gd name="connsiteX8" fmla="*/ 4248472 w 4248472"/>
              <a:gd name="connsiteY8" fmla="*/ 1386154 h 2784150"/>
              <a:gd name="connsiteX9" fmla="*/ 4248472 w 4248472"/>
              <a:gd name="connsiteY9" fmla="*/ 1980220 h 2784150"/>
              <a:gd name="connsiteX10" fmla="*/ 4248472 w 4248472"/>
              <a:gd name="connsiteY10" fmla="*/ 1980212 h 2784150"/>
              <a:gd name="connsiteX11" fmla="*/ 3852420 w 4248472"/>
              <a:gd name="connsiteY11" fmla="*/ 2376264 h 2784150"/>
              <a:gd name="connsiteX12" fmla="*/ 2930793 w 4248472"/>
              <a:gd name="connsiteY12" fmla="*/ 2334700 h 2784150"/>
              <a:gd name="connsiteX13" fmla="*/ 3331184 w 4248472"/>
              <a:gd name="connsiteY13" fmla="*/ 2784150 h 2784150"/>
              <a:gd name="connsiteX14" fmla="*/ 2478275 w 4248472"/>
              <a:gd name="connsiteY14" fmla="*/ 2376264 h 2784150"/>
              <a:gd name="connsiteX15" fmla="*/ 396052 w 4248472"/>
              <a:gd name="connsiteY15" fmla="*/ 2376264 h 2784150"/>
              <a:gd name="connsiteX16" fmla="*/ 0 w 4248472"/>
              <a:gd name="connsiteY16" fmla="*/ 1980212 h 2784150"/>
              <a:gd name="connsiteX17" fmla="*/ 0 w 4248472"/>
              <a:gd name="connsiteY17" fmla="*/ 1980220 h 2784150"/>
              <a:gd name="connsiteX18" fmla="*/ 0 w 4248472"/>
              <a:gd name="connsiteY18" fmla="*/ 1386154 h 2784150"/>
              <a:gd name="connsiteX19" fmla="*/ 0 w 4248472"/>
              <a:gd name="connsiteY19" fmla="*/ 1386154 h 2784150"/>
              <a:gd name="connsiteX20" fmla="*/ 0 w 4248472"/>
              <a:gd name="connsiteY20" fmla="*/ 396052 h 278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48472" h="2784150">
                <a:moveTo>
                  <a:pt x="0" y="396052"/>
                </a:moveTo>
                <a:cubicBezTo>
                  <a:pt x="0" y="177319"/>
                  <a:pt x="177319" y="0"/>
                  <a:pt x="396052" y="0"/>
                </a:cubicBezTo>
                <a:lnTo>
                  <a:pt x="2478275" y="0"/>
                </a:lnTo>
                <a:lnTo>
                  <a:pt x="2478275" y="0"/>
                </a:lnTo>
                <a:lnTo>
                  <a:pt x="3540393" y="0"/>
                </a:lnTo>
                <a:lnTo>
                  <a:pt x="3852420" y="0"/>
                </a:lnTo>
                <a:cubicBezTo>
                  <a:pt x="4071153" y="0"/>
                  <a:pt x="4248472" y="177319"/>
                  <a:pt x="4248472" y="396052"/>
                </a:cubicBezTo>
                <a:lnTo>
                  <a:pt x="4248472" y="1386154"/>
                </a:lnTo>
                <a:lnTo>
                  <a:pt x="4248472" y="1386154"/>
                </a:lnTo>
                <a:lnTo>
                  <a:pt x="4248472" y="1980220"/>
                </a:lnTo>
                <a:lnTo>
                  <a:pt x="4248472" y="1980212"/>
                </a:lnTo>
                <a:cubicBezTo>
                  <a:pt x="4248472" y="2198945"/>
                  <a:pt x="4071153" y="2376264"/>
                  <a:pt x="3852420" y="2376264"/>
                </a:cubicBezTo>
                <a:lnTo>
                  <a:pt x="2930793" y="2334700"/>
                </a:lnTo>
                <a:lnTo>
                  <a:pt x="3331184" y="2784150"/>
                </a:lnTo>
                <a:lnTo>
                  <a:pt x="2478275" y="2376264"/>
                </a:lnTo>
                <a:lnTo>
                  <a:pt x="396052" y="2376264"/>
                </a:lnTo>
                <a:cubicBezTo>
                  <a:pt x="177319" y="2376264"/>
                  <a:pt x="0" y="2198945"/>
                  <a:pt x="0" y="1980212"/>
                </a:cubicBezTo>
                <a:lnTo>
                  <a:pt x="0" y="1980220"/>
                </a:lnTo>
                <a:lnTo>
                  <a:pt x="0" y="1386154"/>
                </a:lnTo>
                <a:lnTo>
                  <a:pt x="0" y="1386154"/>
                </a:lnTo>
                <a:lnTo>
                  <a:pt x="0" y="396052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Быть взрослым человеком – значит чувствовать ответственность за других. По-моему, «</a:t>
            </a:r>
            <a:r>
              <a:rPr lang="ru-RU" sz="1600" dirty="0" err="1" smtClean="0">
                <a:solidFill>
                  <a:schemeClr val="tx2"/>
                </a:solidFill>
              </a:rPr>
              <a:t>Добрята</a:t>
            </a:r>
            <a:r>
              <a:rPr lang="ru-RU" sz="1600" dirty="0" smtClean="0">
                <a:solidFill>
                  <a:schemeClr val="tx2"/>
                </a:solidFill>
              </a:rPr>
              <a:t>» в этом плане очень взрослые! Взялись помогать животным, собрали корм для животных и дошли до администрации, просят выделить здание для приюта. С такими ребятами за будущее родного </a:t>
            </a:r>
            <a:r>
              <a:rPr lang="ru-RU" sz="1600" dirty="0" err="1" smtClean="0">
                <a:solidFill>
                  <a:schemeClr val="tx2"/>
                </a:solidFill>
              </a:rPr>
              <a:t>Кинеля</a:t>
            </a:r>
            <a:r>
              <a:rPr lang="ru-RU" sz="1600" dirty="0" smtClean="0">
                <a:solidFill>
                  <a:schemeClr val="tx2"/>
                </a:solidFill>
              </a:rPr>
              <a:t> мы спокойны</a:t>
            </a:r>
            <a:r>
              <a:rPr lang="ru-RU" dirty="0" smtClean="0">
                <a:solidFill>
                  <a:schemeClr val="tx2"/>
                </a:solidFill>
              </a:rPr>
              <a:t>. 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(Максимов Михаил Викторович, руководитель комитета по управлению муниципальным имуществом)</a:t>
            </a:r>
          </a:p>
          <a:p>
            <a:pPr algn="ctr"/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562389" y="2348880"/>
            <a:ext cx="3425212" cy="3744416"/>
          </a:xfrm>
          <a:custGeom>
            <a:avLst/>
            <a:gdLst>
              <a:gd name="connsiteX0" fmla="*/ 0 w 3425212"/>
              <a:gd name="connsiteY0" fmla="*/ 410483 h 2462849"/>
              <a:gd name="connsiteX1" fmla="*/ 410483 w 3425212"/>
              <a:gd name="connsiteY1" fmla="*/ 0 h 2462849"/>
              <a:gd name="connsiteX2" fmla="*/ 570869 w 3425212"/>
              <a:gd name="connsiteY2" fmla="*/ 0 h 2462849"/>
              <a:gd name="connsiteX3" fmla="*/ 1710448 w 3425212"/>
              <a:gd name="connsiteY3" fmla="*/ -1936218 h 2462849"/>
              <a:gd name="connsiteX4" fmla="*/ 1427172 w 3425212"/>
              <a:gd name="connsiteY4" fmla="*/ 0 h 2462849"/>
              <a:gd name="connsiteX5" fmla="*/ 3014729 w 3425212"/>
              <a:gd name="connsiteY5" fmla="*/ 0 h 2462849"/>
              <a:gd name="connsiteX6" fmla="*/ 3425212 w 3425212"/>
              <a:gd name="connsiteY6" fmla="*/ 410483 h 2462849"/>
              <a:gd name="connsiteX7" fmla="*/ 3425212 w 3425212"/>
              <a:gd name="connsiteY7" fmla="*/ 410475 h 2462849"/>
              <a:gd name="connsiteX8" fmla="*/ 3425212 w 3425212"/>
              <a:gd name="connsiteY8" fmla="*/ 410475 h 2462849"/>
              <a:gd name="connsiteX9" fmla="*/ 3425212 w 3425212"/>
              <a:gd name="connsiteY9" fmla="*/ 1026187 h 2462849"/>
              <a:gd name="connsiteX10" fmla="*/ 3425212 w 3425212"/>
              <a:gd name="connsiteY10" fmla="*/ 2052366 h 2462849"/>
              <a:gd name="connsiteX11" fmla="*/ 3014729 w 3425212"/>
              <a:gd name="connsiteY11" fmla="*/ 2462849 h 2462849"/>
              <a:gd name="connsiteX12" fmla="*/ 1427172 w 3425212"/>
              <a:gd name="connsiteY12" fmla="*/ 2462849 h 2462849"/>
              <a:gd name="connsiteX13" fmla="*/ 570869 w 3425212"/>
              <a:gd name="connsiteY13" fmla="*/ 2462849 h 2462849"/>
              <a:gd name="connsiteX14" fmla="*/ 570869 w 3425212"/>
              <a:gd name="connsiteY14" fmla="*/ 2462849 h 2462849"/>
              <a:gd name="connsiteX15" fmla="*/ 410483 w 3425212"/>
              <a:gd name="connsiteY15" fmla="*/ 2462849 h 2462849"/>
              <a:gd name="connsiteX16" fmla="*/ 0 w 3425212"/>
              <a:gd name="connsiteY16" fmla="*/ 2052366 h 2462849"/>
              <a:gd name="connsiteX17" fmla="*/ 0 w 3425212"/>
              <a:gd name="connsiteY17" fmla="*/ 1026187 h 2462849"/>
              <a:gd name="connsiteX18" fmla="*/ 0 w 3425212"/>
              <a:gd name="connsiteY18" fmla="*/ 410475 h 2462849"/>
              <a:gd name="connsiteX19" fmla="*/ 0 w 3425212"/>
              <a:gd name="connsiteY19" fmla="*/ 410475 h 2462849"/>
              <a:gd name="connsiteX20" fmla="*/ 0 w 3425212"/>
              <a:gd name="connsiteY20" fmla="*/ 410483 h 2462849"/>
              <a:gd name="connsiteX0" fmla="*/ 0 w 3425212"/>
              <a:gd name="connsiteY0" fmla="*/ 2346701 h 4399067"/>
              <a:gd name="connsiteX1" fmla="*/ 410483 w 3425212"/>
              <a:gd name="connsiteY1" fmla="*/ 1936218 h 4399067"/>
              <a:gd name="connsiteX2" fmla="*/ 1152760 w 3425212"/>
              <a:gd name="connsiteY2" fmla="*/ 1908509 h 4399067"/>
              <a:gd name="connsiteX3" fmla="*/ 1710448 w 3425212"/>
              <a:gd name="connsiteY3" fmla="*/ 0 h 4399067"/>
              <a:gd name="connsiteX4" fmla="*/ 1427172 w 3425212"/>
              <a:gd name="connsiteY4" fmla="*/ 1936218 h 4399067"/>
              <a:gd name="connsiteX5" fmla="*/ 3014729 w 3425212"/>
              <a:gd name="connsiteY5" fmla="*/ 1936218 h 4399067"/>
              <a:gd name="connsiteX6" fmla="*/ 3425212 w 3425212"/>
              <a:gd name="connsiteY6" fmla="*/ 2346701 h 4399067"/>
              <a:gd name="connsiteX7" fmla="*/ 3425212 w 3425212"/>
              <a:gd name="connsiteY7" fmla="*/ 2346693 h 4399067"/>
              <a:gd name="connsiteX8" fmla="*/ 3425212 w 3425212"/>
              <a:gd name="connsiteY8" fmla="*/ 2346693 h 4399067"/>
              <a:gd name="connsiteX9" fmla="*/ 3425212 w 3425212"/>
              <a:gd name="connsiteY9" fmla="*/ 2962405 h 4399067"/>
              <a:gd name="connsiteX10" fmla="*/ 3425212 w 3425212"/>
              <a:gd name="connsiteY10" fmla="*/ 3988584 h 4399067"/>
              <a:gd name="connsiteX11" fmla="*/ 3014729 w 3425212"/>
              <a:gd name="connsiteY11" fmla="*/ 4399067 h 4399067"/>
              <a:gd name="connsiteX12" fmla="*/ 1427172 w 3425212"/>
              <a:gd name="connsiteY12" fmla="*/ 4399067 h 4399067"/>
              <a:gd name="connsiteX13" fmla="*/ 570869 w 3425212"/>
              <a:gd name="connsiteY13" fmla="*/ 4399067 h 4399067"/>
              <a:gd name="connsiteX14" fmla="*/ 570869 w 3425212"/>
              <a:gd name="connsiteY14" fmla="*/ 4399067 h 4399067"/>
              <a:gd name="connsiteX15" fmla="*/ 410483 w 3425212"/>
              <a:gd name="connsiteY15" fmla="*/ 4399067 h 4399067"/>
              <a:gd name="connsiteX16" fmla="*/ 0 w 3425212"/>
              <a:gd name="connsiteY16" fmla="*/ 3988584 h 4399067"/>
              <a:gd name="connsiteX17" fmla="*/ 0 w 3425212"/>
              <a:gd name="connsiteY17" fmla="*/ 2962405 h 4399067"/>
              <a:gd name="connsiteX18" fmla="*/ 0 w 3425212"/>
              <a:gd name="connsiteY18" fmla="*/ 2346693 h 4399067"/>
              <a:gd name="connsiteX19" fmla="*/ 0 w 3425212"/>
              <a:gd name="connsiteY19" fmla="*/ 2346693 h 4399067"/>
              <a:gd name="connsiteX20" fmla="*/ 0 w 3425212"/>
              <a:gd name="connsiteY20" fmla="*/ 2346701 h 439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25212" h="4399067">
                <a:moveTo>
                  <a:pt x="0" y="2346701"/>
                </a:moveTo>
                <a:cubicBezTo>
                  <a:pt x="0" y="2119997"/>
                  <a:pt x="183779" y="1936218"/>
                  <a:pt x="410483" y="1936218"/>
                </a:cubicBezTo>
                <a:lnTo>
                  <a:pt x="1152760" y="1908509"/>
                </a:lnTo>
                <a:lnTo>
                  <a:pt x="1710448" y="0"/>
                </a:lnTo>
                <a:lnTo>
                  <a:pt x="1427172" y="1936218"/>
                </a:lnTo>
                <a:lnTo>
                  <a:pt x="3014729" y="1936218"/>
                </a:lnTo>
                <a:cubicBezTo>
                  <a:pt x="3241433" y="1936218"/>
                  <a:pt x="3425212" y="2119997"/>
                  <a:pt x="3425212" y="2346701"/>
                </a:cubicBezTo>
                <a:lnTo>
                  <a:pt x="3425212" y="2346693"/>
                </a:lnTo>
                <a:lnTo>
                  <a:pt x="3425212" y="2346693"/>
                </a:lnTo>
                <a:lnTo>
                  <a:pt x="3425212" y="2962405"/>
                </a:lnTo>
                <a:lnTo>
                  <a:pt x="3425212" y="3988584"/>
                </a:lnTo>
                <a:cubicBezTo>
                  <a:pt x="3425212" y="4215288"/>
                  <a:pt x="3241433" y="4399067"/>
                  <a:pt x="3014729" y="4399067"/>
                </a:cubicBezTo>
                <a:lnTo>
                  <a:pt x="1427172" y="4399067"/>
                </a:lnTo>
                <a:lnTo>
                  <a:pt x="570869" y="4399067"/>
                </a:lnTo>
                <a:lnTo>
                  <a:pt x="570869" y="4399067"/>
                </a:lnTo>
                <a:lnTo>
                  <a:pt x="410483" y="4399067"/>
                </a:lnTo>
                <a:cubicBezTo>
                  <a:pt x="183779" y="4399067"/>
                  <a:pt x="0" y="4215288"/>
                  <a:pt x="0" y="3988584"/>
                </a:cubicBezTo>
                <a:lnTo>
                  <a:pt x="0" y="2962405"/>
                </a:lnTo>
                <a:lnTo>
                  <a:pt x="0" y="2346693"/>
                </a:lnTo>
                <a:lnTo>
                  <a:pt x="0" y="2346693"/>
                </a:lnTo>
                <a:lnTo>
                  <a:pt x="0" y="234670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>
              <a:solidFill>
                <a:schemeClr val="tx2"/>
              </a:solidFill>
            </a:endParaRPr>
          </a:p>
          <a:p>
            <a:pPr algn="ctr"/>
            <a:endParaRPr lang="ru-RU" dirty="0">
              <a:solidFill>
                <a:schemeClr val="tx2"/>
              </a:solidFill>
            </a:endParaRP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Здорово, что ребята знают и рассказывают другим детям о значении Георгиевской ленточки. Очень важно знать историю своей Родины.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(житель посёлка </a:t>
            </a:r>
          </a:p>
          <a:p>
            <a:pPr algn="ctr"/>
            <a:r>
              <a:rPr lang="ru-RU" dirty="0" err="1" smtClean="0">
                <a:solidFill>
                  <a:schemeClr val="tx2"/>
                </a:solidFill>
              </a:rPr>
              <a:t>Усть-Кинельский</a:t>
            </a:r>
            <a:r>
              <a:rPr lang="ru-RU" dirty="0" smtClean="0">
                <a:solidFill>
                  <a:schemeClr val="tx2"/>
                </a:solidFill>
              </a:rPr>
              <a:t>»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6890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12862" cy="8382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Инструкция, как стать счастливым</a:t>
            </a:r>
            <a:endParaRPr lang="ru-RU" sz="2800" dirty="0"/>
          </a:p>
        </p:txBody>
      </p:sp>
      <p:pic>
        <p:nvPicPr>
          <p:cNvPr id="13314" name="Picture 2" descr="D:\Смолякова\КОП\РЕАЛИЗАЦИЯ КОП\КОП Смолякова Территория взаимодействия\DSCN65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66" y="4620542"/>
            <a:ext cx="2787815" cy="209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1943708" y="3356992"/>
            <a:ext cx="2880320" cy="1152128"/>
          </a:xfrm>
          <a:prstGeom prst="wedgeRoundRectCallout">
            <a:avLst>
              <a:gd name="adj1" fmla="val -35263"/>
              <a:gd name="adj2" fmla="val 6370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Важно уметь понять любого человека!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(Кирилл, 6 лет)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28" y="3141888"/>
            <a:ext cx="2556594" cy="352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3383868" y="4941168"/>
            <a:ext cx="2952328" cy="1728192"/>
          </a:xfrm>
          <a:prstGeom prst="wedgeRoundRectCallout">
            <a:avLst>
              <a:gd name="adj1" fmla="val 63636"/>
              <a:gd name="adj2" fmla="val -9088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Я хочу научить помогать другим! Для этого я учусь , чтобы узнать, как правильно это делать!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(Влад, 6 лет)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2" y="1377826"/>
            <a:ext cx="3435291" cy="1979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2051720" y="692696"/>
            <a:ext cx="3312368" cy="1008112"/>
          </a:xfrm>
          <a:prstGeom prst="wedgeRoundRectCallout">
            <a:avLst>
              <a:gd name="adj1" fmla="val -49693"/>
              <a:gd name="adj2" fmla="val 7302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Чтобы решить проблему, нужно её сначала изучить! Почему она возникла?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(Илья, 6 лет)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139" y="12576"/>
            <a:ext cx="2073275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4121795" y="1916832"/>
            <a:ext cx="4428802" cy="1277615"/>
          </a:xfrm>
          <a:prstGeom prst="wedgeRoundRectCallout">
            <a:avLst>
              <a:gd name="adj1" fmla="val 31097"/>
              <a:gd name="adj2" fmla="val -10016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Сегодня я самый счастливый человек! Почему? Да потому что я смог помочь своему детскому садику! По-настоящему, как </a:t>
            </a:r>
            <a:r>
              <a:rPr lang="ru-RU" dirty="0" smtClean="0">
                <a:solidFill>
                  <a:schemeClr val="tx2"/>
                </a:solidFill>
              </a:rPr>
              <a:t>взрослый! (Данил, 6 лет)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315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913" y="1554163"/>
            <a:ext cx="3740574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2690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Представленный опыт является актуальным, так как компенсирует отсутствие положительного системного опыта организации сотрудничества детей и взрослых в проектно-исследовательской деятельности социальной направленности, создания детских волонтёрских объединений дошкольников.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1533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476672"/>
            <a:ext cx="8686800" cy="560345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Задачи, направленные на воспитанников: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pPr lvl="0"/>
            <a:r>
              <a:rPr lang="ru-RU" dirty="0"/>
              <a:t>формировать способность осознавать свое место в системе общественных отношений;</a:t>
            </a:r>
          </a:p>
          <a:p>
            <a:pPr lvl="0"/>
            <a:r>
              <a:rPr lang="ru-RU" dirty="0"/>
              <a:t>формирование психологической потребности быть нужным;</a:t>
            </a:r>
          </a:p>
          <a:p>
            <a:pPr lvl="0"/>
            <a:r>
              <a:rPr lang="ru-RU" dirty="0"/>
              <a:t>формировать навыки элементарного исследовательского поиска в системе «человек-человек»;</a:t>
            </a:r>
          </a:p>
          <a:p>
            <a:pPr lvl="0"/>
            <a:r>
              <a:rPr lang="ru-RU" dirty="0"/>
              <a:t>формировать осознанное творческое преобразующее отношение к действительности; </a:t>
            </a:r>
          </a:p>
          <a:p>
            <a:pPr lvl="0"/>
            <a:r>
              <a:rPr lang="ru-RU" dirty="0"/>
              <a:t>формировать навыки совместной групповой деятельности внутри детского объединения «</a:t>
            </a:r>
            <a:r>
              <a:rPr lang="ru-RU" dirty="0" err="1"/>
              <a:t>Добрята</a:t>
            </a:r>
            <a:r>
              <a:rPr lang="ru-RU" dirty="0"/>
              <a:t>»; </a:t>
            </a:r>
          </a:p>
          <a:p>
            <a:pPr lvl="0"/>
            <a:r>
              <a:rPr lang="ru-RU" dirty="0"/>
              <a:t>развивать способности предъявлять требования, разрешать конфликты и проблемы; </a:t>
            </a:r>
          </a:p>
          <a:p>
            <a:pPr lvl="0"/>
            <a:r>
              <a:rPr lang="ru-RU" dirty="0"/>
              <a:t>развивать интерес к особенностям других людей, развить способность понимать других людей, строить с ними конструктивные отношения, руководить ими в игре, умение организовать игру и брать на себя главную роль; </a:t>
            </a:r>
          </a:p>
          <a:p>
            <a:pPr lvl="0"/>
            <a:r>
              <a:rPr lang="ru-RU" dirty="0"/>
              <a:t>развивать способности эффективной коммуникации;</a:t>
            </a:r>
          </a:p>
          <a:p>
            <a:pPr lvl="0"/>
            <a:r>
              <a:rPr lang="ru-RU" dirty="0"/>
              <a:t>развивать творческие способности и воображение.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7646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838200"/>
          </a:xfrm>
        </p:spPr>
        <p:txBody>
          <a:bodyPr/>
          <a:lstStyle/>
          <a:p>
            <a:r>
              <a:rPr lang="ru-RU" dirty="0" smtClean="0"/>
              <a:t>Проблема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8292062"/>
              </p:ext>
            </p:extLst>
          </p:nvPr>
        </p:nvGraphicFramePr>
        <p:xfrm>
          <a:off x="0" y="116632"/>
          <a:ext cx="9144000" cy="7028322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987824"/>
                <a:gridCol w="6156176"/>
              </a:tblGrid>
              <a:tr h="15841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Проблема приобщения к социальному миру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22028" marR="22028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Отсутствие видов детской деятельности, где ребёнок решает реальные проблемы окружающего его социума, испытывая гордость за свой вклад, заставило  взяться за разработку системы работы по  включению детей в социально-значимую деятельность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2028" marR="22028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10451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Отсутствие умения и возможности у  детей  на практике реализовать стремление к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эмпатии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, заботе, помощи.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22028" marR="22028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Реализация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практик осуществляется в форме проектов, включающих в себя: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исследования в системе «человек-человек»;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социальной акции, направленной на решение проблемы;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детского мастер-класса (презентации), в ходе которого дети рассказывают о ходе реализации проекта, привлекая других детей к социальной активности.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22028" marR="22028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Проблема умения детьми осуществлять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исследовательско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-поисковую, проектную деятельность в системе «человек-человек»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22028" marR="22028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Обучение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</a:rPr>
                        <a:t> поисковым процедурам в системе «Человек-человек»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22028" marR="22028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0009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Проблема отсутствия широты образовательного пространства, ограниченного образовательным учреждением.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22028" marR="22028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На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решение данной проблемы было направлена деятельность по организации открытого взаимодействия, сотворчества детей детского сада и взрослых, представителей различных организаций, объединений, движений, волонтёров.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22028" marR="22028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10009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Проблема развития коллективистских качеств в детском объединении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22028" marR="22028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Организации детских волонтёрских объединений дошкольников является большим проблемным полем. Кому может помочь ребёнок 6-7 лет, что сделать полезного для себя, семьи, друзей, общества? Активная работа по организации детского движения «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Добрята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» основывается на обучении детей видеть проблемы, находить пути  решения выявленных  проблем, в коллективе сверстников осуществлять собственную добровольческую деятельность, привлекая к взаимодействию  взрослых. Выбор взрослых социальных партнёров происходит в соответствие с целями и задачами детской деятельности. </a:t>
                      </a:r>
                    </a:p>
                  </a:txBody>
                  <a:tcPr marL="22028" marR="22028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5204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0732"/>
            <a:ext cx="8686800" cy="838200"/>
          </a:xfrm>
        </p:spPr>
        <p:txBody>
          <a:bodyPr>
            <a:normAutofit/>
          </a:bodyPr>
          <a:lstStyle/>
          <a:p>
            <a:r>
              <a:rPr lang="ru-RU" sz="2400" dirty="0">
                <a:effectLst/>
              </a:rPr>
              <a:t>«Социальные партнёры детского объединения «</a:t>
            </a:r>
            <a:r>
              <a:rPr lang="ru-RU" sz="2400" dirty="0" err="1">
                <a:effectLst/>
              </a:rPr>
              <a:t>Добрята</a:t>
            </a:r>
            <a:r>
              <a:rPr lang="ru-RU" sz="2400" dirty="0">
                <a:effectLst/>
              </a:rPr>
              <a:t>»</a:t>
            </a:r>
            <a:endParaRPr lang="ru-RU" sz="24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6" y="5059311"/>
            <a:ext cx="2117545" cy="183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146" y="4971087"/>
            <a:ext cx="2584450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6" y="2438809"/>
            <a:ext cx="1889918" cy="2520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463" y="3449774"/>
            <a:ext cx="2340133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841" y="4917818"/>
            <a:ext cx="2582614" cy="1937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85" r="-12639"/>
          <a:stretch>
            <a:fillRect/>
          </a:stretch>
        </p:blipFill>
        <p:spPr bwMode="auto">
          <a:xfrm>
            <a:off x="992884" y="332656"/>
            <a:ext cx="7272808" cy="5328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8136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Встреча с волонтёрами школы «</a:t>
            </a:r>
            <a:r>
              <a:rPr lang="ru-RU" dirty="0" err="1" smtClean="0"/>
              <a:t>Помогатор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2050" name="Picture 2" descr="D:\добрята фото видео\IMG_20231206_0945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32119"/>
            <a:ext cx="4306917" cy="242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6"/>
          <a:stretch/>
        </p:blipFill>
        <p:spPr bwMode="auto">
          <a:xfrm>
            <a:off x="4682145" y="1340768"/>
            <a:ext cx="4461855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6"/>
          <a:stretch/>
        </p:blipFill>
        <p:spPr bwMode="auto">
          <a:xfrm>
            <a:off x="1710292" y="3816959"/>
            <a:ext cx="5221392" cy="2763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7730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Встреча с волонтёрами </a:t>
            </a:r>
            <a:br>
              <a:rPr lang="ru-RU" dirty="0" smtClean="0"/>
            </a:br>
            <a:r>
              <a:rPr lang="ru-RU" dirty="0" smtClean="0"/>
              <a:t>«Шьём для наших»</a:t>
            </a:r>
            <a:endParaRPr lang="ru-RU" dirty="0"/>
          </a:p>
        </p:txBody>
      </p:sp>
      <p:pic>
        <p:nvPicPr>
          <p:cNvPr id="3076" name="Picture 4" descr="D:\добрята фото видео\IMG_20231206_1037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72816"/>
            <a:ext cx="4736527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добрята фото видео\IMG_20231206_1106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659" y="3861048"/>
            <a:ext cx="5266341" cy="296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0325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407</TotalTime>
  <Words>2523</Words>
  <Application>Microsoft Office PowerPoint</Application>
  <PresentationFormat>Экран (4:3)</PresentationFormat>
  <Paragraphs>589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Трек</vt:lpstr>
      <vt:lpstr>Сотрудничество детей и взрослых в проектноисследовательской деятельности социальной направленности «Добрята»    Кузнецова Светлана Анатольевна, методист СП ДС «Золотой петушок» ГБОУ СОШ № 2 п.г.т. Усть – Кинельский  Смолякова Инна Викторовна, педагог-психолог СП ДС «Золотой петушок» ГБОУ СОШ № 2 п.г.т. Усть - Кинельский </vt:lpstr>
      <vt:lpstr>Идея</vt:lpstr>
      <vt:lpstr>Данный проект  отвечает приоритетным направлениям образования РФ: </vt:lpstr>
      <vt:lpstr>Актуальность</vt:lpstr>
      <vt:lpstr>Презентация PowerPoint</vt:lpstr>
      <vt:lpstr>Проблема</vt:lpstr>
      <vt:lpstr>«Социальные партнёры детского объединения «Добрята»</vt:lpstr>
      <vt:lpstr>Встреча с волонтёрами школы «Помогатор»</vt:lpstr>
      <vt:lpstr>Встреча с волонтёрами  «Шьём для наших»</vt:lpstr>
      <vt:lpstr>Деятельность воспитанников детского объединения «Добрята»</vt:lpstr>
      <vt:lpstr>Этапы реализации социальных проектов воспитанниками детского объединения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11Определение степени овладения воспитанниками практических умений в ходе участия в краткосрочных образовательных практиках социальной направленности </vt:lpstr>
      <vt:lpstr>Спасибо за внимание!</vt:lpstr>
      <vt:lpstr>Кто мы?</vt:lpstr>
      <vt:lpstr>Методические основы программы</vt:lpstr>
      <vt:lpstr>Наши наставники</vt:lpstr>
      <vt:lpstr>Презентация PowerPoint</vt:lpstr>
      <vt:lpstr>Технологии социально-коммуникативного развития детей 5-7 лет </vt:lpstr>
      <vt:lpstr>Результаты диагностики</vt:lpstr>
      <vt:lpstr>Определение степени овладения воспитанниками практических умений в ходе участия в краткосрочных образовательных практиках (КОП) </vt:lpstr>
      <vt:lpstr>Воспитать человека, гражданина</vt:lpstr>
      <vt:lpstr>Инструкция, как стать счастливым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«Система формирования социальных компетенций в ходе проектно-исследовательской деятельности, посредством внедрения и использования результатов детских исследований в проектную деятельность социальной направленности в рамках детского объединения «Добрята». </dc:title>
  <dc:creator>Пользователь</dc:creator>
  <cp:lastModifiedBy>Пользователь</cp:lastModifiedBy>
  <cp:revision>66</cp:revision>
  <cp:lastPrinted>2018-11-22T12:23:33Z</cp:lastPrinted>
  <dcterms:created xsi:type="dcterms:W3CDTF">2018-11-14T11:05:32Z</dcterms:created>
  <dcterms:modified xsi:type="dcterms:W3CDTF">2023-12-06T13:16:58Z</dcterms:modified>
</cp:coreProperties>
</file>