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71" r:id="rId4"/>
    <p:sldId id="270" r:id="rId5"/>
    <p:sldId id="276" r:id="rId6"/>
    <p:sldId id="273" r:id="rId7"/>
    <p:sldId id="264" r:id="rId8"/>
    <p:sldId id="275" r:id="rId9"/>
    <p:sldId id="269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649F-2AB7-444D-9735-E1F98FA4203E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F66-4ADA-48E4-B1F9-8BBF27657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C117-12D4-4375-8B15-1043213A84A8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9CCD-7DA4-4067-A000-89176CDE7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26B12F-90AE-427E-A1D3-B975529C704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9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0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9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9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2550" y="1144588"/>
            <a:ext cx="4110038" cy="3081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D15F08-4149-4863-90E1-3D66DE135800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8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6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7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2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6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7238-AF58-4CD8-BF2C-56682EAD7B5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95E4-CDC7-4859-866B-CF3ECB44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zorina.77@mail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184" y="6275389"/>
            <a:ext cx="14169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07.12.2023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644007" y="4509120"/>
            <a:ext cx="3857625" cy="15875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740698" y="4725144"/>
            <a:ext cx="1760935" cy="952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MalenkovaEV.EDU1\Desktop\Картинки\flag_rossiya_simvolika_lenty_trikolor_99276_2560x1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0853" y="204734"/>
            <a:ext cx="1804132" cy="111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2" descr="http://www.educat.samregion.ru/images/map_new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28" y="33338"/>
            <a:ext cx="126087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02073" y="1988840"/>
            <a:ext cx="6858000" cy="2387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модели реализации и апробация образовательной программы «Искусственный интеллект и машинное обучение» в условиях интеграции общего и дополнительного образования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92018" y="5013176"/>
            <a:ext cx="4151982" cy="136683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ГБОУ СОШ «Образовательный центр» </a:t>
            </a:r>
            <a:r>
              <a:rPr lang="ru-RU" sz="1800" i="1" dirty="0" err="1" smtClean="0">
                <a:solidFill>
                  <a:schemeClr val="tx1"/>
                </a:solidFill>
              </a:rPr>
              <a:t>им.Е.М.Зеленова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п.г.т.Новосемейкино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м.р.Красноярский</a:t>
            </a:r>
            <a:r>
              <a:rPr lang="ru-RU" sz="1800" i="1" dirty="0" smtClean="0">
                <a:solidFill>
                  <a:schemeClr val="tx1"/>
                </a:solidFill>
              </a:rPr>
              <a:t> Самарской области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 Зорина О.Ю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pPr algn="l">
              <a:defRPr/>
            </a:pPr>
            <a:r>
              <a:rPr lang="en-US" sz="1800" i="1" u="sng" dirty="0">
                <a:hlinkClick r:id="rId5"/>
              </a:rPr>
              <a:t>zorina.77@mail.ru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16789" r="29233" b="12742"/>
          <a:stretch/>
        </p:blipFill>
        <p:spPr bwMode="auto">
          <a:xfrm>
            <a:off x="683568" y="4262566"/>
            <a:ext cx="3203286" cy="202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8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1661112" y="135030"/>
              <a:ext cx="7451278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2339752" y="312739"/>
            <a:ext cx="619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Планируемые результаты 2023-2024 </a:t>
            </a:r>
            <a:r>
              <a:rPr lang="ru-RU" sz="2400" b="1" dirty="0" err="1" smtClean="0">
                <a:solidFill>
                  <a:schemeClr val="bg1"/>
                </a:solidFill>
              </a:rPr>
              <a:t>уч.года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28003"/>
            <a:ext cx="7272808" cy="496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численности обучающихся, из состава участников проекта, участвующих в профильных сменах, конкурсах, олимпиадах, конференциях в сфере технического творчества и информационных технологий.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методического уровня педагогов – участников 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электронного сборника разработок индивидуальных консультаций и занятий педагогов с детьми.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Информированность родителей о результатах обучающихся и их профессиональных намерениях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77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336550"/>
            <a:ext cx="586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Приказ о признании региональной инновационной площадкой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389" t="14163" r="32212" b="14021"/>
          <a:stretch/>
        </p:blipFill>
        <p:spPr>
          <a:xfrm>
            <a:off x="102778" y="0"/>
            <a:ext cx="9149742" cy="69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5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892379" y="135030"/>
              <a:ext cx="6220010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347" y="336550"/>
            <a:ext cx="49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Искусственный интеллект –это…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22-09/1662530479_g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876255" cy="39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067944" y="1235062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Искусственный интеллект (ИИ)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технология, позволяющая системе, машине или компьютеру выполнять задачи, требующие разумного мышления, то есть имитировать поведение человека для постепенного обучения с использованием полученной информации и решения конкретных вопросов.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80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347" y="336550"/>
            <a:ext cx="49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Искусственный интеллект –это…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642" t="6805" r="9238" b="7930"/>
          <a:stretch/>
        </p:blipFill>
        <p:spPr>
          <a:xfrm>
            <a:off x="-263698" y="520700"/>
            <a:ext cx="9795219" cy="55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3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892379" y="135030"/>
              <a:ext cx="6220010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1" t="13074" r="32098" b="3247"/>
          <a:stretch/>
        </p:blipFill>
        <p:spPr bwMode="auto">
          <a:xfrm>
            <a:off x="452200" y="980728"/>
            <a:ext cx="4141725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7401" r="29696" b="12220"/>
          <a:stretch/>
        </p:blipFill>
        <p:spPr bwMode="auto">
          <a:xfrm>
            <a:off x="5004048" y="1700808"/>
            <a:ext cx="3590317" cy="23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679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09" y="160316"/>
            <a:ext cx="9144000" cy="11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402837"/>
            <a:ext cx="5702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Идея проекта 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8565" y="1276814"/>
            <a:ext cx="2081187" cy="537962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Освоение педагогами образовательного центра методического ресурса и выстраивание модели организационных и системных изменений для реализации и апробации образовательной программы «Искусственный интеллект и машинное обучение».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07905" y="1628800"/>
            <a:ext cx="4809442" cy="1482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Создание условий для повышения уровня информационной культуры учащихся путём освоения содержания программы, получения знаний и первичного опыта практической деятельности в сфере искусственного интеллекта и машинного обучения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07906" y="3356992"/>
            <a:ext cx="4809441" cy="15841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ru-RU" dirty="0">
                <a:solidFill>
                  <a:schemeClr val="tx1"/>
                </a:solidFill>
              </a:rPr>
              <a:t>Создание комплекса мероприятий для внедрения модели реализации образовательной программы «Искусственный интеллект и машинное обучение» и апробации методических материалов по её реализации.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5" y="5050692"/>
            <a:ext cx="4809441" cy="15841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90488"/>
            <a:r>
              <a:rPr lang="ru-RU" dirty="0">
                <a:solidFill>
                  <a:schemeClr val="tx1"/>
                </a:solidFill>
              </a:rPr>
              <a:t>Увеличение заинтересованности обучающихся школы в профессиональной ориентации в сфере информационных технологий, привлечение детей с творческим и инновационным типом мышления.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513472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41526" y="39067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63935" y="5600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7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s://avatars.mds.yandex.net/i?id=98ab78c5c07379e9d9dd4a0f56cb3ea4-5527829-images-thumbs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09" y="160316"/>
            <a:ext cx="9144000" cy="11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880" y="402837"/>
            <a:ext cx="570202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Планируемые этапы </a:t>
            </a:r>
            <a:r>
              <a:rPr lang="ru-RU" sz="2000" b="1" dirty="0">
                <a:solidFill>
                  <a:schemeClr val="bg1"/>
                </a:solidFill>
              </a:rPr>
              <a:t>реализации проекта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8565" y="1276814"/>
            <a:ext cx="2853601" cy="200228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Повышение квалификации педагогов по программе «Искусственный интеллект: теория и методика обучения в основной и старшей школе».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8565" y="5438999"/>
            <a:ext cx="2824581" cy="134814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Презентация достигнутых результатов проекта для родителей и профессионального сообщества.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293459" y="2084648"/>
            <a:ext cx="2251841" cy="70791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249163" y="3087016"/>
            <a:ext cx="2296137" cy="105187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726593" y="1298153"/>
            <a:ext cx="2790753" cy="227916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Создание организационных условий по реализации программы «Искусственный интеллект и машинное обучение» в условиях общего и дополнительного образования в школе в 7-11 классах.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55612" y="3789040"/>
            <a:ext cx="2761734" cy="286739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Поддержание условий для самореализации школьников в сфере технического творчества и информационных технологий через участие их в профильных сменах, конкурсах, олимпиадах, конференциях, </a:t>
            </a:r>
            <a:r>
              <a:rPr lang="ru-RU" sz="1600" dirty="0" err="1">
                <a:solidFill>
                  <a:schemeClr val="tx1"/>
                </a:solidFill>
              </a:rPr>
              <a:t>профориентационных</a:t>
            </a:r>
            <a:r>
              <a:rPr lang="ru-RU" sz="1600" dirty="0">
                <a:solidFill>
                  <a:schemeClr val="tx1"/>
                </a:solidFill>
              </a:rPr>
              <a:t> мероприятиях и </a:t>
            </a:r>
            <a:r>
              <a:rPr lang="ru-RU" sz="1600" dirty="0" smtClean="0">
                <a:solidFill>
                  <a:schemeClr val="tx1"/>
                </a:solidFill>
              </a:rPr>
              <a:t>т.д.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293459" y="4433348"/>
            <a:ext cx="2251841" cy="100565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419872" y="5733453"/>
            <a:ext cx="1935525" cy="7918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11326" y="3577315"/>
            <a:ext cx="2800839" cy="156346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Апробация методических ресурсов и материалов в ходе реализации программы «Искусственный интеллект и машинное обучение».</a:t>
            </a:r>
          </a:p>
        </p:txBody>
      </p:sp>
    </p:spTree>
    <p:extLst>
      <p:ext uri="{BB962C8B-B14F-4D97-AF65-F5344CB8AC3E}">
        <p14:creationId xmlns:p14="http://schemas.microsoft.com/office/powerpoint/2010/main" val="242162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892379" y="135030"/>
              <a:ext cx="6220010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336550"/>
            <a:ext cx="514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Проведенные мероприятия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5496" t="12064" r="19199" b="6287"/>
          <a:stretch/>
        </p:blipFill>
        <p:spPr>
          <a:xfrm>
            <a:off x="303829" y="2304176"/>
            <a:ext cx="3801273" cy="39331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586291" y="1044650"/>
            <a:ext cx="2877237" cy="754822"/>
          </a:xfrm>
          <a:prstGeom prst="rect">
            <a:avLst/>
          </a:prstGeom>
          <a:solidFill>
            <a:srgbClr val="ABF18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аключено </a:t>
            </a:r>
            <a:r>
              <a:rPr lang="ru-RU" b="1" dirty="0">
                <a:solidFill>
                  <a:schemeClr val="tx1"/>
                </a:solidFill>
              </a:rPr>
              <a:t>соглашение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 сотрудничестве 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3688" y="1012900"/>
            <a:ext cx="3104559" cy="754822"/>
          </a:xfrm>
          <a:prstGeom prst="rect">
            <a:avLst/>
          </a:prstGeom>
          <a:solidFill>
            <a:srgbClr val="ABF18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азработана </a:t>
            </a:r>
            <a:r>
              <a:rPr lang="ru-RU" b="1" dirty="0">
                <a:solidFill>
                  <a:schemeClr val="tx1"/>
                </a:solidFill>
              </a:rPr>
              <a:t>дорожная карта 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17710" t="11256" r="17155" b="12746"/>
          <a:stretch/>
        </p:blipFill>
        <p:spPr>
          <a:xfrm>
            <a:off x="4325494" y="2292522"/>
            <a:ext cx="4628006" cy="39447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Штриховая стрелка вправо 23"/>
          <p:cNvSpPr/>
          <p:nvPr/>
        </p:nvSpPr>
        <p:spPr>
          <a:xfrm rot="5400000">
            <a:off x="6393469" y="1798110"/>
            <a:ext cx="492055" cy="464024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778881" y="1862650"/>
            <a:ext cx="492055" cy="464024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46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892379" y="135030"/>
              <a:ext cx="6220010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336550"/>
            <a:ext cx="514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Проведенные мероприятия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1118243"/>
            <a:ext cx="2877237" cy="754822"/>
          </a:xfrm>
          <a:prstGeom prst="rect">
            <a:avLst/>
          </a:prstGeom>
          <a:solidFill>
            <a:srgbClr val="ABF18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оздан </a:t>
            </a:r>
            <a:r>
              <a:rPr lang="ru-RU" b="1" dirty="0">
                <a:solidFill>
                  <a:schemeClr val="tx1"/>
                </a:solidFill>
              </a:rPr>
              <a:t>раздел на официальном сайте ОО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7863" y="963092"/>
            <a:ext cx="3190029" cy="1678532"/>
          </a:xfrm>
          <a:prstGeom prst="rect">
            <a:avLst/>
          </a:prstGeom>
          <a:solidFill>
            <a:srgbClr val="ABF18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зданы </a:t>
            </a:r>
            <a:r>
              <a:rPr lang="ru-RU" b="1" dirty="0">
                <a:solidFill>
                  <a:schemeClr val="tx1"/>
                </a:solidFill>
              </a:rPr>
              <a:t>приказы о </a:t>
            </a:r>
            <a:r>
              <a:rPr lang="ru-RU" b="1" dirty="0" smtClean="0">
                <a:solidFill>
                  <a:schemeClr val="tx1"/>
                </a:solidFill>
              </a:rPr>
              <a:t>назначении руководителя </a:t>
            </a:r>
            <a:r>
              <a:rPr lang="ru-RU" b="1" dirty="0">
                <a:solidFill>
                  <a:schemeClr val="tx1"/>
                </a:solidFill>
              </a:rPr>
              <a:t>проекта, о создании рабочей группы для организации инновационной деятельности реализации программы РИП 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27671" t="9536" r="30136" b="14721"/>
          <a:stretch/>
        </p:blipFill>
        <p:spPr>
          <a:xfrm>
            <a:off x="264734" y="2998951"/>
            <a:ext cx="2711099" cy="2736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7118" t="12797" r="30267" b="6486"/>
          <a:stretch/>
        </p:blipFill>
        <p:spPr>
          <a:xfrm>
            <a:off x="2411760" y="3530073"/>
            <a:ext cx="2786476" cy="2967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3320" t="4813" r="2709" b="5047"/>
          <a:stretch/>
        </p:blipFill>
        <p:spPr>
          <a:xfrm>
            <a:off x="4361852" y="2130037"/>
            <a:ext cx="4655542" cy="25107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Штриховая стрелка вправо 23"/>
          <p:cNvSpPr/>
          <p:nvPr/>
        </p:nvSpPr>
        <p:spPr>
          <a:xfrm rot="5400000">
            <a:off x="1959488" y="2662009"/>
            <a:ext cx="440520" cy="464024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6744062" y="1915612"/>
            <a:ext cx="492055" cy="464024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08104" y="4942121"/>
            <a:ext cx="3415631" cy="1439207"/>
          </a:xfrm>
          <a:prstGeom prst="rect">
            <a:avLst/>
          </a:prstGeom>
          <a:solidFill>
            <a:srgbClr val="ABF18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Обучение педагогов по программе КПК «Искусственный интеллект: теория и методика обучения в основной и старшей школе» в Академии искусственного интеллекта</a:t>
            </a:r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5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58"/>
          <p:cNvGrpSpPr>
            <a:grpSpLocks/>
          </p:cNvGrpSpPr>
          <p:nvPr/>
        </p:nvGrpSpPr>
        <p:grpSpPr bwMode="auto">
          <a:xfrm>
            <a:off x="314325" y="152400"/>
            <a:ext cx="8639175" cy="6527800"/>
            <a:chOff x="-31114" y="51483"/>
            <a:chExt cx="9175115" cy="7011074"/>
          </a:xfrm>
        </p:grpSpPr>
        <p:sp>
          <p:nvSpPr>
            <p:cNvPr id="3" name="Прямоугольник 23"/>
            <p:cNvSpPr/>
            <p:nvPr/>
          </p:nvSpPr>
          <p:spPr>
            <a:xfrm>
              <a:off x="2119962" y="135030"/>
              <a:ext cx="6992427" cy="57459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4" name="Группа 57"/>
            <p:cNvGrpSpPr>
              <a:grpSpLocks/>
            </p:cNvGrpSpPr>
            <p:nvPr/>
          </p:nvGrpSpPr>
          <p:grpSpPr bwMode="auto">
            <a:xfrm>
              <a:off x="-31114" y="51483"/>
              <a:ext cx="9175115" cy="7011074"/>
              <a:chOff x="-31114" y="51483"/>
              <a:chExt cx="9175115" cy="7011074"/>
            </a:xfrm>
          </p:grpSpPr>
          <p:sp>
            <p:nvSpPr>
              <p:cNvPr id="5" name="Блок-схема: процесс 4"/>
              <p:cNvSpPr/>
              <p:nvPr/>
            </p:nvSpPr>
            <p:spPr>
              <a:xfrm>
                <a:off x="-31114" y="6883530"/>
                <a:ext cx="9143503" cy="179027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456" name="Группа 29"/>
              <p:cNvGrpSpPr>
                <a:grpSpLocks/>
              </p:cNvGrpSpPr>
              <p:nvPr/>
            </p:nvGrpSpPr>
            <p:grpSpPr bwMode="auto">
              <a:xfrm>
                <a:off x="14922" y="51483"/>
                <a:ext cx="9129079" cy="698057"/>
                <a:chOff x="-9252" y="1495569"/>
                <a:chExt cx="9187760" cy="1203129"/>
              </a:xfrm>
            </p:grpSpPr>
            <p:sp>
              <p:nvSpPr>
                <p:cNvPr id="7" name="Полилиния 6"/>
                <p:cNvSpPr/>
                <p:nvPr/>
              </p:nvSpPr>
              <p:spPr>
                <a:xfrm>
                  <a:off x="2886701" y="1645443"/>
                  <a:ext cx="423781" cy="93156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flipV="1">
                  <a:off x="3389384" y="1495569"/>
                  <a:ext cx="5789124" cy="217463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>
                  <a:off x="-9770" y="2600514"/>
                  <a:ext cx="2896471" cy="9697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8435" name="Прямоугольник 21"/>
          <p:cNvSpPr>
            <a:spLocks noChangeArrowheads="1"/>
          </p:cNvSpPr>
          <p:nvPr/>
        </p:nvSpPr>
        <p:spPr bwMode="auto">
          <a:xfrm>
            <a:off x="4633912" y="336550"/>
            <a:ext cx="3452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30188"/>
            <a:ext cx="637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Самореализация </a:t>
            </a:r>
            <a:r>
              <a:rPr lang="ru-RU" sz="1600" dirty="0">
                <a:solidFill>
                  <a:schemeClr val="bg1"/>
                </a:solidFill>
              </a:rPr>
              <a:t>школьников в сфере технического творчества и информационных </a:t>
            </a:r>
            <a:r>
              <a:rPr lang="ru-RU" sz="1600" dirty="0" smtClean="0">
                <a:solidFill>
                  <a:schemeClr val="bg1"/>
                </a:solidFill>
              </a:rPr>
              <a:t>технологий в 2023-2024 </a:t>
            </a:r>
            <a:r>
              <a:rPr lang="ru-RU" sz="1600" dirty="0" err="1" smtClean="0">
                <a:solidFill>
                  <a:schemeClr val="bg1"/>
                </a:solidFill>
              </a:rPr>
              <a:t>уч.году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3" y="1201158"/>
            <a:ext cx="8456191" cy="487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смене (март, 2024 г.) </a:t>
            </a:r>
          </a:p>
          <a:p>
            <a:pPr marL="342900" indent="-34290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олимпиадах:</a:t>
            </a:r>
          </a:p>
          <a:p>
            <a:pPr marL="900113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4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24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школьников “Робофест-2024” </a:t>
            </a:r>
            <a:endParaRPr lang="ru-RU" sz="2400" kern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Innopolis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Open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2023/2024 (направление «Искусственный интеллект»)</a:t>
            </a:r>
          </a:p>
          <a:p>
            <a:pPr marL="34972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СПбГУ «Математическое моделирование и искусственный интеллект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726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программированию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Яндекс.Лицей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7813" t="29749" r="35699" b="30930"/>
          <a:stretch/>
        </p:blipFill>
        <p:spPr>
          <a:xfrm>
            <a:off x="515622" y="4221088"/>
            <a:ext cx="3353921" cy="159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51" t="30761" r="46133" b="19852"/>
          <a:stretch/>
        </p:blipFill>
        <p:spPr>
          <a:xfrm>
            <a:off x="7134965" y="906521"/>
            <a:ext cx="1824130" cy="1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90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451</Words>
  <Application>Microsoft Office PowerPoint</Application>
  <PresentationFormat>Экран (4:3)</PresentationFormat>
  <Paragraphs>63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Разработка модели реализации и апробация образовательной программы «Искусственный интеллект и машинное обучение» в условиях интеграции общего и дополнительного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33</cp:revision>
  <cp:lastPrinted>2023-12-07T05:11:35Z</cp:lastPrinted>
  <dcterms:created xsi:type="dcterms:W3CDTF">2023-11-30T12:35:35Z</dcterms:created>
  <dcterms:modified xsi:type="dcterms:W3CDTF">2023-12-07T05:25:50Z</dcterms:modified>
</cp:coreProperties>
</file>