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173" r:id="rId2"/>
    <p:sldId id="2213" r:id="rId3"/>
    <p:sldId id="2187" r:id="rId4"/>
    <p:sldId id="2178" r:id="rId5"/>
    <p:sldId id="2196" r:id="rId6"/>
    <p:sldId id="2190" r:id="rId7"/>
    <p:sldId id="2174" r:id="rId8"/>
    <p:sldId id="2182" r:id="rId9"/>
    <p:sldId id="2180" r:id="rId10"/>
    <p:sldId id="2191" r:id="rId11"/>
    <p:sldId id="2215" r:id="rId12"/>
    <p:sldId id="2183" r:id="rId13"/>
    <p:sldId id="2214" r:id="rId14"/>
    <p:sldId id="2185" r:id="rId15"/>
    <p:sldId id="218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1D3"/>
    <a:srgbClr val="525D64"/>
    <a:srgbClr val="F13B65"/>
    <a:srgbClr val="BE003E"/>
    <a:srgbClr val="F2F0F2"/>
    <a:srgbClr val="E0E8E1"/>
    <a:srgbClr val="D5DBDF"/>
    <a:srgbClr val="FED8A4"/>
    <a:srgbClr val="C3EFFF"/>
    <a:srgbClr val="BDC3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15"/>
    <p:restoredTop sz="76730" autoAdjust="0"/>
  </p:normalViewPr>
  <p:slideViewPr>
    <p:cSldViewPr snapToGrid="0" showGuides="1">
      <p:cViewPr varScale="1">
        <p:scale>
          <a:sx n="66" d="100"/>
          <a:sy n="66" d="100"/>
        </p:scale>
        <p:origin x="965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8" d="100"/>
        <a:sy n="8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D934F390-4D58-7E44-87AC-50C03B7B879A}" type="datetimeFigureOut">
              <a:rPr lang="ru-RU" smtClean="0"/>
              <a:pPr/>
              <a:t>04.12.2023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ter" panose="0200050300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ter" panose="02000503000000020004" pitchFamily="2" charset="0"/>
              </a:defRPr>
            </a:lvl1pPr>
          </a:lstStyle>
          <a:p>
            <a:fld id="{C9358146-77DF-4244-8946-5144D9AD85CA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704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ter" panose="02000503000000020004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Предприниматель / Онлайн-предприниматель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Исследователь / Эксперт / Аналитик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Руководитель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Разработчик / </a:t>
            </a:r>
            <a:r>
              <a:rPr lang="ru-RU" dirty="0" err="1"/>
              <a:t>Мейкер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Креативщик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Менеджер проектов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Блогер и т.д.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940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6104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58146-77DF-4244-8946-5144D9AD85CA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46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3">
            <a:extLst>
              <a:ext uri="{FF2B5EF4-FFF2-40B4-BE49-F238E27FC236}">
                <a16:creationId xmlns:a16="http://schemas.microsoft.com/office/drawing/2014/main" id="{09DC783E-20CE-5911-B620-286A09A13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777202" y="410997"/>
            <a:ext cx="3659187" cy="566181"/>
          </a:xfrm>
        </p:spPr>
        <p:txBody>
          <a:bodyPr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Структурное подразделение РАНХиГС</a:t>
            </a:r>
          </a:p>
        </p:txBody>
      </p:sp>
      <p:sp>
        <p:nvSpPr>
          <p:cNvPr id="3" name="Текст 9">
            <a:extLst>
              <a:ext uri="{FF2B5EF4-FFF2-40B4-BE49-F238E27FC236}">
                <a16:creationId xmlns:a16="http://schemas.microsoft.com/office/drawing/2014/main" id="{287EAA98-8264-4B04-9EBD-70AB64B3C2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31" y="5647029"/>
            <a:ext cx="7294023" cy="36933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Подзаголовок в несколько слов</a:t>
            </a:r>
          </a:p>
        </p:txBody>
      </p:sp>
      <p:sp>
        <p:nvSpPr>
          <p:cNvPr id="4" name="Заголовок 7">
            <a:extLst>
              <a:ext uri="{FF2B5EF4-FFF2-40B4-BE49-F238E27FC236}">
                <a16:creationId xmlns:a16="http://schemas.microsoft.com/office/drawing/2014/main" id="{1C7B3525-8E4D-95E7-A42B-7F50FBE8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3765545"/>
            <a:ext cx="8280985" cy="1495794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Заголовок презентации в несколько слов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A2857-C228-12ED-CF4B-3FDADF17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531" y="324440"/>
            <a:ext cx="1950180" cy="8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194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большим заголовко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>
            <a:extLst>
              <a:ext uri="{FF2B5EF4-FFF2-40B4-BE49-F238E27FC236}">
                <a16:creationId xmlns:a16="http://schemas.microsoft.com/office/drawing/2014/main" id="{78F6993E-B7B0-2EA1-91AB-676649B77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722"/>
            <a:ext cx="10656888" cy="49859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" name="Нижний колонтитул 7">
            <a:extLst>
              <a:ext uri="{FF2B5EF4-FFF2-40B4-BE49-F238E27FC236}">
                <a16:creationId xmlns:a16="http://schemas.microsoft.com/office/drawing/2014/main" id="{08DE2CE8-86CE-3C6B-AE53-C91470583B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762" y="6277880"/>
            <a:ext cx="9180512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1000" b="0" i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6" name="Номер слайда 8">
            <a:extLst>
              <a:ext uri="{FF2B5EF4-FFF2-40B4-BE49-F238E27FC236}">
                <a16:creationId xmlns:a16="http://schemas.microsoft.com/office/drawing/2014/main" id="{B2C6CD61-4133-BC1F-00B2-C70CCC15F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r">
              <a:defRPr sz="1000" b="0" i="0">
                <a:solidFill>
                  <a:schemeClr val="tx2"/>
                </a:solidFill>
                <a:latin typeface="Inter" panose="02000503000000020004" pitchFamily="2" charset="0"/>
              </a:defRPr>
            </a:lvl1pPr>
          </a:lstStyle>
          <a:p>
            <a:fld id="{C272B339-6FA4-064A-84D1-88972CE3A3E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7198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небольшим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1209FE-85D8-9668-BFD6-E2C186149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4000" y="416227"/>
            <a:ext cx="10656888" cy="2215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0" i="0"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r>
              <a:rPr lang="ru-RU" dirty="0"/>
              <a:t>Небольшой заголовок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4ADD324-0E77-3616-0567-13F10B4557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FC876D-4CC3-0372-7180-244DC484F4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72B339-6FA4-064A-84D1-88972CE3A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838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номером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28CCE3-AD38-2233-A61A-D39AB16C3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254" y="457200"/>
            <a:ext cx="7380988" cy="11818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 с номером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605533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 фото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28CCE3-AD38-2233-A61A-D39AB16C3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254" y="457200"/>
            <a:ext cx="5777671" cy="1855788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Название раздела с фото или картинкой</a:t>
            </a:r>
          </a:p>
        </p:txBody>
      </p:sp>
      <p:sp>
        <p:nvSpPr>
          <p:cNvPr id="6" name="Полилиния 5">
            <a:extLst>
              <a:ext uri="{FF2B5EF4-FFF2-40B4-BE49-F238E27FC236}">
                <a16:creationId xmlns:a16="http://schemas.microsoft.com/office/drawing/2014/main" id="{2BD0C999-EB55-4B83-C39E-A95FA56EFC44}"/>
              </a:ext>
            </a:extLst>
          </p:cNvPr>
          <p:cNvSpPr>
            <a:spLocks/>
          </p:cNvSpPr>
          <p:nvPr userDrawn="1"/>
        </p:nvSpPr>
        <p:spPr>
          <a:xfrm>
            <a:off x="10294471" y="1361735"/>
            <a:ext cx="1897529" cy="4948262"/>
          </a:xfrm>
          <a:custGeom>
            <a:avLst/>
            <a:gdLst>
              <a:gd name="connsiteX0" fmla="*/ 1897529 w 1897529"/>
              <a:gd name="connsiteY0" fmla="*/ 0 h 4948262"/>
              <a:gd name="connsiteX1" fmla="*/ 1897529 w 1897529"/>
              <a:gd name="connsiteY1" fmla="*/ 4948262 h 4948262"/>
              <a:gd name="connsiteX2" fmla="*/ 1802201 w 1897529"/>
              <a:gd name="connsiteY2" fmla="*/ 4923751 h 4948262"/>
              <a:gd name="connsiteX3" fmla="*/ 0 w 1897529"/>
              <a:gd name="connsiteY3" fmla="*/ 2474131 h 4948262"/>
              <a:gd name="connsiteX4" fmla="*/ 1802201 w 1897529"/>
              <a:gd name="connsiteY4" fmla="*/ 24512 h 4948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529" h="4948262">
                <a:moveTo>
                  <a:pt x="1897529" y="0"/>
                </a:moveTo>
                <a:lnTo>
                  <a:pt x="1897529" y="4948262"/>
                </a:lnTo>
                <a:lnTo>
                  <a:pt x="1802201" y="4923751"/>
                </a:lnTo>
                <a:cubicBezTo>
                  <a:pt x="758097" y="4599001"/>
                  <a:pt x="0" y="3625098"/>
                  <a:pt x="0" y="2474131"/>
                </a:cubicBezTo>
                <a:cubicBezTo>
                  <a:pt x="0" y="1323165"/>
                  <a:pt x="758097" y="349262"/>
                  <a:pt x="1802201" y="24512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9" name="Рисунок 8">
            <a:extLst>
              <a:ext uri="{FF2B5EF4-FFF2-40B4-BE49-F238E27FC236}">
                <a16:creationId xmlns:a16="http://schemas.microsoft.com/office/drawing/2014/main" id="{1D01C7D9-50E9-47DF-DBDB-1BE3233F948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164604" y="1270933"/>
            <a:ext cx="5129867" cy="5129867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Вставить рисунок здесь</a:t>
            </a:r>
          </a:p>
        </p:txBody>
      </p:sp>
    </p:spTree>
    <p:extLst>
      <p:ext uri="{BB962C8B-B14F-4D97-AF65-F5344CB8AC3E}">
        <p14:creationId xmlns:p14="http://schemas.microsoft.com/office/powerpoint/2010/main" val="3242712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зис, важная фраза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>
            <a:extLst>
              <a:ext uri="{FF2B5EF4-FFF2-40B4-BE49-F238E27FC236}">
                <a16:creationId xmlns:a16="http://schemas.microsoft.com/office/drawing/2014/main" id="{AC95F6AA-C804-7CED-A66C-2DA6597E6EEB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12192000" cy="6858001"/>
          </a:xfrm>
          <a:custGeom>
            <a:avLst/>
            <a:gdLst>
              <a:gd name="connsiteX0" fmla="*/ 6098406 w 12192000"/>
              <a:gd name="connsiteY0" fmla="*/ 0 h 6858001"/>
              <a:gd name="connsiteX1" fmla="*/ 12139000 w 12192000"/>
              <a:gd name="connsiteY1" fmla="*/ 4678240 h 6858001"/>
              <a:gd name="connsiteX2" fmla="*/ 12192000 w 12192000"/>
              <a:gd name="connsiteY2" fmla="*/ 4907876 h 6858001"/>
              <a:gd name="connsiteX3" fmla="*/ 12192000 w 12192000"/>
              <a:gd name="connsiteY3" fmla="*/ 6858001 h 6858001"/>
              <a:gd name="connsiteX4" fmla="*/ 0 w 12192000"/>
              <a:gd name="connsiteY4" fmla="*/ 6858001 h 6858001"/>
              <a:gd name="connsiteX5" fmla="*/ 0 w 12192000"/>
              <a:gd name="connsiteY5" fmla="*/ 4928716 h 6858001"/>
              <a:gd name="connsiteX6" fmla="*/ 57810 w 12192000"/>
              <a:gd name="connsiteY6" fmla="*/ 4678240 h 6858001"/>
              <a:gd name="connsiteX7" fmla="*/ 6098406 w 12192000"/>
              <a:gd name="connsiteY7" fmla="*/ 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1">
                <a:moveTo>
                  <a:pt x="6098406" y="0"/>
                </a:moveTo>
                <a:cubicBezTo>
                  <a:pt x="9004764" y="0"/>
                  <a:pt x="11446815" y="1987933"/>
                  <a:pt x="12139000" y="4678240"/>
                </a:cubicBezTo>
                <a:lnTo>
                  <a:pt x="12192000" y="4907876"/>
                </a:lnTo>
                <a:lnTo>
                  <a:pt x="12192000" y="6858001"/>
                </a:lnTo>
                <a:lnTo>
                  <a:pt x="0" y="6858001"/>
                </a:lnTo>
                <a:lnTo>
                  <a:pt x="0" y="4928716"/>
                </a:lnTo>
                <a:lnTo>
                  <a:pt x="57810" y="4678240"/>
                </a:lnTo>
                <a:cubicBezTo>
                  <a:pt x="749995" y="1987933"/>
                  <a:pt x="3192047" y="0"/>
                  <a:pt x="609840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6828CCE3-AD38-2233-A61A-D39AB16C39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89163" y="2542604"/>
            <a:ext cx="7813674" cy="1772793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Слайд с небольшим тезисом, важной фразой или цитатой</a:t>
            </a:r>
          </a:p>
        </p:txBody>
      </p:sp>
    </p:spTree>
    <p:extLst>
      <p:ext uri="{BB962C8B-B14F-4D97-AF65-F5344CB8AC3E}">
        <p14:creationId xmlns:p14="http://schemas.microsoft.com/office/powerpoint/2010/main" val="3348423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тата"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>
            <a:extLst>
              <a:ext uri="{FF2B5EF4-FFF2-40B4-BE49-F238E27FC236}">
                <a16:creationId xmlns:a16="http://schemas.microsoft.com/office/drawing/2014/main" id="{692DBADA-F57B-DDFB-BA00-6A2D69CE50BA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0322609" cy="6858000"/>
          </a:xfrm>
          <a:custGeom>
            <a:avLst/>
            <a:gdLst>
              <a:gd name="connsiteX0" fmla="*/ 0 w 10322609"/>
              <a:gd name="connsiteY0" fmla="*/ 0 h 6858000"/>
              <a:gd name="connsiteX1" fmla="*/ 9220025 w 10322609"/>
              <a:gd name="connsiteY1" fmla="*/ 0 h 6858000"/>
              <a:gd name="connsiteX2" fmla="*/ 9316737 w 10322609"/>
              <a:gd name="connsiteY2" fmla="*/ 136000 h 6858000"/>
              <a:gd name="connsiteX3" fmla="*/ 10322609 w 10322609"/>
              <a:gd name="connsiteY3" fmla="*/ 3429000 h 6858000"/>
              <a:gd name="connsiteX4" fmla="*/ 9316737 w 10322609"/>
              <a:gd name="connsiteY4" fmla="*/ 6722000 h 6858000"/>
              <a:gd name="connsiteX5" fmla="*/ 9220025 w 10322609"/>
              <a:gd name="connsiteY5" fmla="*/ 6858000 h 6858000"/>
              <a:gd name="connsiteX6" fmla="*/ 0 w 1032260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609" h="6858000">
                <a:moveTo>
                  <a:pt x="0" y="0"/>
                </a:moveTo>
                <a:lnTo>
                  <a:pt x="9220025" y="0"/>
                </a:lnTo>
                <a:lnTo>
                  <a:pt x="9316737" y="136000"/>
                </a:lnTo>
                <a:cubicBezTo>
                  <a:pt x="9951792" y="1076006"/>
                  <a:pt x="10322609" y="2209199"/>
                  <a:pt x="10322609" y="3429000"/>
                </a:cubicBezTo>
                <a:cubicBezTo>
                  <a:pt x="10322609" y="4648802"/>
                  <a:pt x="9951792" y="5781994"/>
                  <a:pt x="9316737" y="6722000"/>
                </a:cubicBezTo>
                <a:lnTo>
                  <a:pt x="92200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798D527B-D4A2-E707-07FC-69A4AAEAD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3254" y="1878503"/>
            <a:ext cx="7380988" cy="354558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— Зачем задавать вопросы аудитории?</a:t>
            </a:r>
            <a:br>
              <a:rPr lang="ru-RU" dirty="0"/>
            </a:br>
            <a:br>
              <a:rPr lang="ru-RU" dirty="0"/>
            </a:br>
            <a:r>
              <a:rPr lang="ru-RU" dirty="0"/>
              <a:t>— Это эффективный способ привлечь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11098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>
            <a:extLst>
              <a:ext uri="{FF2B5EF4-FFF2-40B4-BE49-F238E27FC236}">
                <a16:creationId xmlns:a16="http://schemas.microsoft.com/office/drawing/2014/main" id="{FDD54397-7509-3324-71FE-FC0E6F71045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10322609" cy="6858000"/>
          </a:xfrm>
          <a:custGeom>
            <a:avLst/>
            <a:gdLst>
              <a:gd name="connsiteX0" fmla="*/ 0 w 10322609"/>
              <a:gd name="connsiteY0" fmla="*/ 0 h 6858000"/>
              <a:gd name="connsiteX1" fmla="*/ 9220025 w 10322609"/>
              <a:gd name="connsiteY1" fmla="*/ 0 h 6858000"/>
              <a:gd name="connsiteX2" fmla="*/ 9316737 w 10322609"/>
              <a:gd name="connsiteY2" fmla="*/ 136000 h 6858000"/>
              <a:gd name="connsiteX3" fmla="*/ 10322609 w 10322609"/>
              <a:gd name="connsiteY3" fmla="*/ 3429000 h 6858000"/>
              <a:gd name="connsiteX4" fmla="*/ 9316737 w 10322609"/>
              <a:gd name="connsiteY4" fmla="*/ 6722000 h 6858000"/>
              <a:gd name="connsiteX5" fmla="*/ 9220025 w 10322609"/>
              <a:gd name="connsiteY5" fmla="*/ 6858000 h 6858000"/>
              <a:gd name="connsiteX6" fmla="*/ 0 w 1032260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22609" h="6858000">
                <a:moveTo>
                  <a:pt x="0" y="0"/>
                </a:moveTo>
                <a:lnTo>
                  <a:pt x="9220025" y="0"/>
                </a:lnTo>
                <a:lnTo>
                  <a:pt x="9316737" y="136000"/>
                </a:lnTo>
                <a:cubicBezTo>
                  <a:pt x="9951792" y="1076006"/>
                  <a:pt x="10322609" y="2209199"/>
                  <a:pt x="10322609" y="3429000"/>
                </a:cubicBezTo>
                <a:cubicBezTo>
                  <a:pt x="10322609" y="4648802"/>
                  <a:pt x="9951792" y="5781994"/>
                  <a:pt x="9316737" y="6722000"/>
                </a:cubicBezTo>
                <a:lnTo>
                  <a:pt x="922002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>
              <a:solidFill>
                <a:schemeClr val="accent4"/>
              </a:solidFill>
            </a:endParaRPr>
          </a:p>
        </p:txBody>
      </p:sp>
      <p:sp>
        <p:nvSpPr>
          <p:cNvPr id="2" name="Текст 13">
            <a:extLst>
              <a:ext uri="{FF2B5EF4-FFF2-40B4-BE49-F238E27FC236}">
                <a16:creationId xmlns:a16="http://schemas.microsoft.com/office/drawing/2014/main" id="{09DC783E-20CE-5911-B620-286A09A138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69468" y="410997"/>
            <a:ext cx="2066921" cy="566181"/>
          </a:xfrm>
        </p:spPr>
        <p:txBody>
          <a:bodyPr/>
          <a:lstStyle>
            <a:lvl1pPr marL="0" indent="0" algn="r">
              <a:lnSpc>
                <a:spcPct val="12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/>
              <a:t>Структурное подразделение РАНХиГС</a:t>
            </a:r>
          </a:p>
        </p:txBody>
      </p:sp>
      <p:sp>
        <p:nvSpPr>
          <p:cNvPr id="3" name="Текст 9">
            <a:extLst>
              <a:ext uri="{FF2B5EF4-FFF2-40B4-BE49-F238E27FC236}">
                <a16:creationId xmlns:a16="http://schemas.microsoft.com/office/drawing/2014/main" id="{287EAA98-8264-4B04-9EBD-70AB64B3C2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3532" y="5668564"/>
            <a:ext cx="4029300" cy="24015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ru-RU" dirty="0"/>
              <a:t>Руководитель НИР</a:t>
            </a:r>
          </a:p>
        </p:txBody>
      </p:sp>
      <p:sp>
        <p:nvSpPr>
          <p:cNvPr id="4" name="Заголовок 7">
            <a:extLst>
              <a:ext uri="{FF2B5EF4-FFF2-40B4-BE49-F238E27FC236}">
                <a16:creationId xmlns:a16="http://schemas.microsoft.com/office/drawing/2014/main" id="{1C7B3525-8E4D-95E7-A42B-7F50FBE820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6762" y="2843575"/>
            <a:ext cx="8280985" cy="747897"/>
          </a:xfrm>
          <a:prstGeom prst="rect">
            <a:avLst/>
          </a:prstGeom>
        </p:spPr>
        <p:txBody>
          <a:bodyPr/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Остались вопросы?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37A2857-C228-12ED-CF4B-3FDADF174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3531" y="324440"/>
            <a:ext cx="1950180" cy="856177"/>
          </a:xfrm>
          <a:prstGeom prst="rect">
            <a:avLst/>
          </a:prstGeom>
        </p:spPr>
      </p:pic>
      <p:sp>
        <p:nvSpPr>
          <p:cNvPr id="15" name="Текст 9">
            <a:extLst>
              <a:ext uri="{FF2B5EF4-FFF2-40B4-BE49-F238E27FC236}">
                <a16:creationId xmlns:a16="http://schemas.microsoft.com/office/drawing/2014/main" id="{FEB0A28E-5AAE-1C75-6D06-8B7A416B2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73531" y="5946300"/>
            <a:ext cx="4029301" cy="49539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ru-RU" dirty="0"/>
              <a:t>Имя Фамилия, Должность в несколько слов или немного больше</a:t>
            </a:r>
          </a:p>
        </p:txBody>
      </p:sp>
      <p:sp>
        <p:nvSpPr>
          <p:cNvPr id="17" name="Текст 9">
            <a:extLst>
              <a:ext uri="{FF2B5EF4-FFF2-40B4-BE49-F238E27FC236}">
                <a16:creationId xmlns:a16="http://schemas.microsoft.com/office/drawing/2014/main" id="{07796DDC-B616-76BC-5262-C4410C5EDB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884151" y="5668564"/>
            <a:ext cx="3335005" cy="215444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400" b="1" i="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</a:lstStyle>
          <a:p>
            <a:pPr lvl="0"/>
            <a:r>
              <a:rPr lang="ru-RU" dirty="0"/>
              <a:t>Докладчик</a:t>
            </a:r>
          </a:p>
        </p:txBody>
      </p:sp>
      <p:sp>
        <p:nvSpPr>
          <p:cNvPr id="18" name="Текст 9">
            <a:extLst>
              <a:ext uri="{FF2B5EF4-FFF2-40B4-BE49-F238E27FC236}">
                <a16:creationId xmlns:a16="http://schemas.microsoft.com/office/drawing/2014/main" id="{56971C19-DB9C-BC08-FA01-ABE155DC27F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84151" y="5946300"/>
            <a:ext cx="3335006" cy="495392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pPr lvl="0"/>
            <a:r>
              <a:rPr lang="ru-RU" dirty="0"/>
              <a:t>Имя Фамилия, Должность в несколько слов или немного больше</a:t>
            </a:r>
          </a:p>
        </p:txBody>
      </p:sp>
    </p:spTree>
    <p:extLst>
      <p:ext uri="{BB962C8B-B14F-4D97-AF65-F5344CB8AC3E}">
        <p14:creationId xmlns:p14="http://schemas.microsoft.com/office/powerpoint/2010/main" val="126398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D2324-2DB4-C879-E19E-056EB56C4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800"/>
            <a:ext cx="10656888" cy="4985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2CACF93-9B5B-FE16-4F0B-3A71686D6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6762" y="2319641"/>
            <a:ext cx="10656888" cy="17090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9" name="Нижний колонтитул 7">
            <a:extLst>
              <a:ext uri="{FF2B5EF4-FFF2-40B4-BE49-F238E27FC236}">
                <a16:creationId xmlns:a16="http://schemas.microsoft.com/office/drawing/2014/main" id="{EED3B240-3CCC-8F55-7569-E3952A563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6762" y="6277880"/>
            <a:ext cx="9180512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l">
              <a:defRPr sz="1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10" name="Номер слайда 8">
            <a:extLst>
              <a:ext uri="{FF2B5EF4-FFF2-40B4-BE49-F238E27FC236}">
                <a16:creationId xmlns:a16="http://schemas.microsoft.com/office/drawing/2014/main" id="{9D6BCD2A-54F4-28DF-1032-1F6C9A1014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94380" y="6277880"/>
            <a:ext cx="630858" cy="153888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 algn="r">
              <a:defRPr sz="1000" b="0" i="0"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</a:lstStyle>
          <a:p>
            <a:fld id="{C272B339-6FA4-064A-84D1-88972CE3A3E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131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6" r:id="rId2"/>
    <p:sldLayoutId id="2147483663" r:id="rId3"/>
    <p:sldLayoutId id="2147483659" r:id="rId4"/>
    <p:sldLayoutId id="2147483660" r:id="rId5"/>
    <p:sldLayoutId id="2147483661" r:id="rId6"/>
    <p:sldLayoutId id="2147483662" r:id="rId7"/>
    <p:sldLayoutId id="214748366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1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pos="483" userDrawn="1">
          <p15:clr>
            <a:srgbClr val="F26B43"/>
          </p15:clr>
        </p15:guide>
        <p15:guide id="5" pos="1379" userDrawn="1">
          <p15:clr>
            <a:srgbClr val="A4A3A4"/>
          </p15:clr>
        </p15:guide>
        <p15:guide id="6" pos="1646" userDrawn="1">
          <p15:clr>
            <a:srgbClr val="A4A3A4"/>
          </p15:clr>
        </p15:guide>
        <p15:guide id="7" pos="2542" userDrawn="1">
          <p15:clr>
            <a:srgbClr val="A4A3A4"/>
          </p15:clr>
        </p15:guide>
        <p15:guide id="8" pos="2810" userDrawn="1">
          <p15:clr>
            <a:srgbClr val="A4A3A4"/>
          </p15:clr>
        </p15:guide>
        <p15:guide id="9" pos="3706" userDrawn="1">
          <p15:clr>
            <a:srgbClr val="A4A3A4"/>
          </p15:clr>
        </p15:guide>
        <p15:guide id="10" pos="3973" userDrawn="1">
          <p15:clr>
            <a:srgbClr val="A4A3A4"/>
          </p15:clr>
        </p15:guide>
        <p15:guide id="11" pos="4869" userDrawn="1">
          <p15:clr>
            <a:srgbClr val="A4A3A4"/>
          </p15:clr>
        </p15:guide>
        <p15:guide id="12" pos="5137" userDrawn="1">
          <p15:clr>
            <a:srgbClr val="A4A3A4"/>
          </p15:clr>
        </p15:guide>
        <p15:guide id="13" pos="6033" userDrawn="1">
          <p15:clr>
            <a:srgbClr val="A4A3A4"/>
          </p15:clr>
        </p15:guide>
        <p15:guide id="14" pos="6300" userDrawn="1">
          <p15:clr>
            <a:srgbClr val="A4A3A4"/>
          </p15:clr>
        </p15:guide>
        <p15:guide id="15" pos="7196" userDrawn="1">
          <p15:clr>
            <a:srgbClr val="F26B43"/>
          </p15:clr>
        </p15:guide>
        <p15:guide id="19" orient="horz" pos="288" userDrawn="1">
          <p15:clr>
            <a:srgbClr val="F26B43"/>
          </p15:clr>
        </p15:guide>
        <p15:guide id="20" orient="horz" pos="4032" userDrawn="1">
          <p15:clr>
            <a:srgbClr val="F26B43"/>
          </p15:clr>
        </p15:guide>
        <p15:guide id="21" orient="horz" pos="1139" userDrawn="1">
          <p15:clr>
            <a:srgbClr val="A4A3A4"/>
          </p15:clr>
        </p15:guide>
        <p15:guide id="22" orient="horz" pos="1457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2EFD9-24C6-79E3-7AB1-909A3E90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4" y="457200"/>
            <a:ext cx="7380988" cy="1181862"/>
          </a:xfrm>
        </p:spPr>
        <p:txBody>
          <a:bodyPr/>
          <a:lstStyle/>
          <a:p>
            <a:r>
              <a:rPr lang="ru-RU" dirty="0"/>
              <a:t>«Постиндустриальное»: уже настоящее?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40F4CAA-5A5F-CDCE-A11D-E72270842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620" y="531639"/>
            <a:ext cx="3612571" cy="4812484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0C24DBB8-1605-9FFB-4B93-D7ED62834E53}"/>
              </a:ext>
            </a:extLst>
          </p:cNvPr>
          <p:cNvSpPr txBox="1">
            <a:spLocks/>
          </p:cNvSpPr>
          <p:nvPr/>
        </p:nvSpPr>
        <p:spPr>
          <a:xfrm>
            <a:off x="496143" y="2007149"/>
            <a:ext cx="7658099" cy="485085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Глобализация и цифровизация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Ускорение динамики изменений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Возрастание объёма и рынков инноваций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Конвергенция наук, технологий и профессий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Вместо профессий – </a:t>
            </a:r>
            <a:r>
              <a:rPr lang="ru-RU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персонализованные</a:t>
            </a:r>
            <a:r>
              <a:rPr lang="ru-RU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динамичные наборы компетенций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Общие компетенции так же важны, как профессиональные</a:t>
            </a:r>
            <a:endParaRPr lang="en-US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Изменение образа работы и жизни – многообразие социально-трудовых ролей, проекты, распределённые команды и др.</a:t>
            </a:r>
          </a:p>
          <a:p>
            <a:pPr>
              <a:lnSpc>
                <a:spcPct val="85000"/>
              </a:lnSpc>
              <a:spcBef>
                <a:spcPts val="800"/>
              </a:spcBef>
            </a:pPr>
            <a:r>
              <a:rPr lang="ru-RU" sz="2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Образование: короткие треки, неформальное и </a:t>
            </a:r>
            <a:r>
              <a:rPr lang="ru-RU" sz="2000" dirty="0" err="1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информальное</a:t>
            </a:r>
            <a:endParaRPr lang="ru-RU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665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4F2566E9-5201-728F-3557-C4A89CD78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2" y="569656"/>
            <a:ext cx="9321005" cy="59093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  <a:t>7 социально-трудовых ролей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3DD7F-00F1-B8CD-712A-D707EFB8C2F2}"/>
              </a:ext>
            </a:extLst>
          </p:cNvPr>
          <p:cNvSpPr txBox="1"/>
          <p:nvPr/>
        </p:nvSpPr>
        <p:spPr>
          <a:xfrm>
            <a:off x="1144781" y="5210660"/>
            <a:ext cx="9321004" cy="919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i="1" dirty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Выбираем профессию – выбираем роль.</a:t>
            </a:r>
          </a:p>
          <a:p>
            <a:pPr>
              <a:lnSpc>
                <a:spcPct val="130000"/>
              </a:lnSpc>
            </a:pPr>
            <a:r>
              <a:rPr lang="ru-RU" sz="2400" b="1" i="1" dirty="0">
                <a:solidFill>
                  <a:schemeClr val="accent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	Выбираем роль – выбираем образ жизни</a:t>
            </a:r>
          </a:p>
        </p:txBody>
      </p:sp>
      <p:sp>
        <p:nvSpPr>
          <p:cNvPr id="5" name="Номер слайда 8">
            <a:extLst>
              <a:ext uri="{FF2B5EF4-FFF2-40B4-BE49-F238E27FC236}">
                <a16:creationId xmlns:a16="http://schemas.microsoft.com/office/drawing/2014/main" id="{EF936AC8-6827-AB2F-5BAD-6B8D605B2489}"/>
              </a:ext>
            </a:extLst>
          </p:cNvPr>
          <p:cNvSpPr txBox="1">
            <a:spLocks/>
          </p:cNvSpPr>
          <p:nvPr/>
        </p:nvSpPr>
        <p:spPr>
          <a:xfrm>
            <a:off x="9661518" y="616542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7F3A33-6A4A-4395-8324-C6DCD486F135}" type="slidenum">
              <a:rPr lang="ru-RU" smtClean="0"/>
              <a:pPr algn="r"/>
              <a:t>10</a:t>
            </a:fld>
            <a:endParaRPr lang="ru-RU" dirty="0"/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6081EFCB-B99A-ABAB-55B2-95E082FD3300}"/>
              </a:ext>
            </a:extLst>
          </p:cNvPr>
          <p:cNvGraphicFramePr>
            <a:graphicFrameLocks noGrp="1"/>
          </p:cNvGraphicFramePr>
          <p:nvPr/>
        </p:nvGraphicFramePr>
        <p:xfrm>
          <a:off x="377376" y="1318269"/>
          <a:ext cx="11341541" cy="32573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91330">
                  <a:extLst>
                    <a:ext uri="{9D8B030D-6E8A-4147-A177-3AD203B41FA5}">
                      <a16:colId xmlns:a16="http://schemas.microsoft.com/office/drawing/2014/main" val="3398239082"/>
                    </a:ext>
                  </a:extLst>
                </a:gridCol>
                <a:gridCol w="1595718">
                  <a:extLst>
                    <a:ext uri="{9D8B030D-6E8A-4147-A177-3AD203B41FA5}">
                      <a16:colId xmlns:a16="http://schemas.microsoft.com/office/drawing/2014/main" val="2708055649"/>
                    </a:ext>
                  </a:extLst>
                </a:gridCol>
                <a:gridCol w="1147482">
                  <a:extLst>
                    <a:ext uri="{9D8B030D-6E8A-4147-A177-3AD203B41FA5}">
                      <a16:colId xmlns:a16="http://schemas.microsoft.com/office/drawing/2014/main" val="2181343944"/>
                    </a:ext>
                  </a:extLst>
                </a:gridCol>
                <a:gridCol w="2330823">
                  <a:extLst>
                    <a:ext uri="{9D8B030D-6E8A-4147-A177-3AD203B41FA5}">
                      <a16:colId xmlns:a16="http://schemas.microsoft.com/office/drawing/2014/main" val="2320892044"/>
                    </a:ext>
                  </a:extLst>
                </a:gridCol>
                <a:gridCol w="1918447">
                  <a:extLst>
                    <a:ext uri="{9D8B030D-6E8A-4147-A177-3AD203B41FA5}">
                      <a16:colId xmlns:a16="http://schemas.microsoft.com/office/drawing/2014/main" val="3174578441"/>
                    </a:ext>
                  </a:extLst>
                </a:gridCol>
                <a:gridCol w="1857741">
                  <a:extLst>
                    <a:ext uri="{9D8B030D-6E8A-4147-A177-3AD203B41FA5}">
                      <a16:colId xmlns:a16="http://schemas.microsoft.com/office/drawing/2014/main" val="2171144380"/>
                    </a:ext>
                  </a:extLst>
                </a:gridCol>
              </a:tblGrid>
              <a:tr h="22807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Социально-трудовые роли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Характеристики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606876"/>
                  </a:ext>
                </a:extLst>
              </a:tr>
              <a:tr h="62003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Трудовая активность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Доход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Функциональная автономность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</a:rPr>
                        <a:t>Свобода само-определения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</a:rPr>
                        <a:t>Нацеленность на прибыль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extLst>
                  <a:ext uri="{0D108BD9-81ED-4DB2-BD59-A6C34878D82A}">
                    <a16:rowId xmlns:a16="http://schemas.microsoft.com/office/drawing/2014/main" val="1868507569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Безработный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extLst>
                  <a:ext uri="{0D108BD9-81ED-4DB2-BD59-A6C34878D82A}">
                    <a16:rowId xmlns:a16="http://schemas.microsoft.com/office/drawing/2014/main" val="1952012947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Волонтёр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extLst>
                  <a:ext uri="{0D108BD9-81ED-4DB2-BD59-A6C34878D82A}">
                    <a16:rowId xmlns:a16="http://schemas.microsoft.com/office/drawing/2014/main" val="1490579461"/>
                  </a:ext>
                </a:extLst>
              </a:tr>
              <a:tr h="409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+mj-lt"/>
                        </a:rPr>
                        <a:t>Человек служения</a:t>
                      </a:r>
                      <a:endParaRPr lang="ru-RU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extLst>
                  <a:ext uri="{0D108BD9-81ED-4DB2-BD59-A6C34878D82A}">
                    <a16:rowId xmlns:a16="http://schemas.microsoft.com/office/drawing/2014/main" val="300211822"/>
                  </a:ext>
                </a:extLst>
              </a:tr>
              <a:tr h="42532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Наёмный работник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extLst>
                  <a:ext uri="{0D108BD9-81ED-4DB2-BD59-A6C34878D82A}">
                    <a16:rowId xmlns:a16="http://schemas.microsoft.com/office/drawing/2014/main" val="287374856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Фрилансер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extLst>
                  <a:ext uri="{0D108BD9-81ED-4DB2-BD59-A6C34878D82A}">
                    <a16:rowId xmlns:a16="http://schemas.microsoft.com/office/drawing/2014/main" val="2724071515"/>
                  </a:ext>
                </a:extLst>
              </a:tr>
              <a:tr h="4099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Предприниматель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extLst>
                  <a:ext uri="{0D108BD9-81ED-4DB2-BD59-A6C34878D82A}">
                    <a16:rowId xmlns:a16="http://schemas.microsoft.com/office/drawing/2014/main" val="3251622256"/>
                  </a:ext>
                </a:extLst>
              </a:tr>
              <a:tr h="22807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+mj-lt"/>
                        </a:rPr>
                        <a:t>Инвестор</a:t>
                      </a:r>
                      <a:endParaRPr lang="ru-RU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1"/>
                          </a:solidFill>
                          <a:effectLst/>
                        </a:rPr>
                        <a:t>нет</a:t>
                      </a:r>
                      <a:endParaRPr lang="ru-RU" sz="180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</a:rPr>
                        <a:t>да</a:t>
                      </a:r>
                      <a:endParaRPr lang="ru-RU" sz="1800" dirty="0">
                        <a:solidFill>
                          <a:schemeClr val="accent5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071" marR="64071" marT="0" marB="0" anchor="ctr"/>
                </a:tc>
                <a:extLst>
                  <a:ext uri="{0D108BD9-81ED-4DB2-BD59-A6C34878D82A}">
                    <a16:rowId xmlns:a16="http://schemas.microsoft.com/office/drawing/2014/main" val="443892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80441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233EFC1-73AB-6C99-3FBC-6B509852C2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2093" y="1800630"/>
            <a:ext cx="7292051" cy="27232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98D05-6394-00D6-1EE3-413D499B1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Это что ещё за «профессия»?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64BD40B-4278-D12C-79E9-0EC9312D2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3553" y="1469076"/>
            <a:ext cx="7846377" cy="4629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Номер слайда 8">
            <a:extLst>
              <a:ext uri="{FF2B5EF4-FFF2-40B4-BE49-F238E27FC236}">
                <a16:creationId xmlns:a16="http://schemas.microsoft.com/office/drawing/2014/main" id="{81E3FA3A-2C9F-738A-C694-58908F5FA082}"/>
              </a:ext>
            </a:extLst>
          </p:cNvPr>
          <p:cNvSpPr txBox="1">
            <a:spLocks/>
          </p:cNvSpPr>
          <p:nvPr/>
        </p:nvSpPr>
        <p:spPr>
          <a:xfrm>
            <a:off x="9661518" y="616542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7F3A33-6A4A-4395-8324-C6DCD486F135}" type="slidenum">
              <a:rPr lang="ru-RU" smtClean="0"/>
              <a:pPr algn="r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445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6A621-FFE8-B29F-E94E-C4721AC7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5506" y="731733"/>
            <a:ext cx="7380988" cy="1772793"/>
          </a:xfrm>
        </p:spPr>
        <p:txBody>
          <a:bodyPr/>
          <a:lstStyle/>
          <a:p>
            <a:r>
              <a:rPr lang="ru-RU" dirty="0"/>
              <a:t>Определите социально-трудовые роли?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46BC17-6FD2-E55C-C9A0-26B8FB39F9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578" y="4055094"/>
            <a:ext cx="3558944" cy="233474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14C1D0-534C-5585-148A-7D29B0A22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3" y="2239009"/>
            <a:ext cx="3558945" cy="239342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331339-DC86-3C58-A74B-A5E37EF5F2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022" y="2504526"/>
            <a:ext cx="3558944" cy="232699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932413-912F-016F-8DC7-466F924CFD5E}"/>
              </a:ext>
            </a:extLst>
          </p:cNvPr>
          <p:cNvSpPr txBox="1"/>
          <p:nvPr/>
        </p:nvSpPr>
        <p:spPr>
          <a:xfrm>
            <a:off x="626034" y="4055094"/>
            <a:ext cx="4812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+mj-lt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C1DEDCD-9703-BEC0-3726-E39F9CADE519}"/>
              </a:ext>
            </a:extLst>
          </p:cNvPr>
          <p:cNvSpPr txBox="1"/>
          <p:nvPr/>
        </p:nvSpPr>
        <p:spPr>
          <a:xfrm>
            <a:off x="4047364" y="5710768"/>
            <a:ext cx="56778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+mj-lt"/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52D95A-5041-3573-9080-D75D699EC228}"/>
              </a:ext>
            </a:extLst>
          </p:cNvPr>
          <p:cNvSpPr txBox="1"/>
          <p:nvPr/>
        </p:nvSpPr>
        <p:spPr>
          <a:xfrm>
            <a:off x="11126233" y="4632435"/>
            <a:ext cx="585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288837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3E325-C2B7-577D-B414-029D5706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2" y="569656"/>
            <a:ext cx="9321005" cy="59093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  <a:t>5 типов карьеры</a:t>
            </a:r>
          </a:p>
        </p:txBody>
      </p:sp>
      <p:sp>
        <p:nvSpPr>
          <p:cNvPr id="13" name="Номер слайда 8">
            <a:extLst>
              <a:ext uri="{FF2B5EF4-FFF2-40B4-BE49-F238E27FC236}">
                <a16:creationId xmlns:a16="http://schemas.microsoft.com/office/drawing/2014/main" id="{8FF7B8E4-9682-3B8A-C26F-5B33521F68DA}"/>
              </a:ext>
            </a:extLst>
          </p:cNvPr>
          <p:cNvSpPr txBox="1">
            <a:spLocks/>
          </p:cNvSpPr>
          <p:nvPr/>
        </p:nvSpPr>
        <p:spPr>
          <a:xfrm>
            <a:off x="9661518" y="616542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7F3A33-6A4A-4395-8324-C6DCD486F135}" type="slidenum">
              <a:rPr lang="ru-RU" smtClean="0"/>
              <a:pPr algn="r"/>
              <a:t>13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73BD375-B344-65D8-A25E-3C6EB89A2210}"/>
              </a:ext>
            </a:extLst>
          </p:cNvPr>
          <p:cNvGrpSpPr/>
          <p:nvPr/>
        </p:nvGrpSpPr>
        <p:grpSpPr>
          <a:xfrm>
            <a:off x="-439008" y="2075367"/>
            <a:ext cx="10019509" cy="3260556"/>
            <a:chOff x="87040" y="2399841"/>
            <a:chExt cx="8954155" cy="326055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BA37B2-D818-5D6B-6AFA-0BF8BA313E92}"/>
                </a:ext>
              </a:extLst>
            </p:cNvPr>
            <p:cNvSpPr txBox="1"/>
            <p:nvPr/>
          </p:nvSpPr>
          <p:spPr>
            <a:xfrm>
              <a:off x="3437791" y="2399841"/>
              <a:ext cx="2443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ВЕРТИКАЛЬНАЯ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DF790A-3688-71F8-9183-8553C5E5E24E}"/>
                </a:ext>
              </a:extLst>
            </p:cNvPr>
            <p:cNvSpPr txBox="1"/>
            <p:nvPr/>
          </p:nvSpPr>
          <p:spPr>
            <a:xfrm>
              <a:off x="5497661" y="5198732"/>
              <a:ext cx="291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???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A861D-D12E-0766-365E-62A1116DE889}"/>
                </a:ext>
              </a:extLst>
            </p:cNvPr>
            <p:cNvSpPr txBox="1"/>
            <p:nvPr/>
          </p:nvSpPr>
          <p:spPr>
            <a:xfrm>
              <a:off x="87040" y="5096165"/>
              <a:ext cx="39758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dirty="0">
                  <a:solidFill>
                    <a:schemeClr val="bg1"/>
                  </a:solidFill>
                </a:rPr>
                <a:t>???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2DC2AA-1AE9-4D99-D139-682FE167E7F3}"/>
                </a:ext>
              </a:extLst>
            </p:cNvPr>
            <p:cNvSpPr txBox="1"/>
            <p:nvPr/>
          </p:nvSpPr>
          <p:spPr>
            <a:xfrm>
              <a:off x="6123305" y="3543315"/>
              <a:ext cx="291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ГОРИЗОНТАЛЬНАЯ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DC31E9-57DC-4104-D088-92150A57630C}"/>
                </a:ext>
              </a:extLst>
            </p:cNvPr>
            <p:cNvSpPr txBox="1"/>
            <p:nvPr/>
          </p:nvSpPr>
          <p:spPr>
            <a:xfrm>
              <a:off x="712177" y="3522641"/>
              <a:ext cx="2725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dirty="0">
                  <a:solidFill>
                    <a:schemeClr val="bg1"/>
                  </a:solidFill>
                </a:rPr>
                <a:t>???</a:t>
              </a:r>
            </a:p>
          </p:txBody>
        </p:sp>
        <p:sp>
          <p:nvSpPr>
            <p:cNvPr id="20" name="Пятиугольник 19">
              <a:extLst>
                <a:ext uri="{FF2B5EF4-FFF2-40B4-BE49-F238E27FC236}">
                  <a16:creationId xmlns:a16="http://schemas.microsoft.com/office/drawing/2014/main" id="{1F007286-03E9-CE38-BFEA-786D4C8DD974}"/>
                </a:ext>
              </a:extLst>
            </p:cNvPr>
            <p:cNvSpPr/>
            <p:nvPr/>
          </p:nvSpPr>
          <p:spPr bwMode="auto">
            <a:xfrm>
              <a:off x="3739269" y="2962842"/>
              <a:ext cx="2082557" cy="2031987"/>
            </a:xfrm>
            <a:prstGeom prst="pentagon">
              <a:avLst/>
            </a:prstGeom>
            <a:solidFill>
              <a:schemeClr val="accent5"/>
            </a:solidFill>
            <a:ln w="127000" cap="flat" cmpd="thickThin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chemeClr val="bg1"/>
                </a:solidFill>
              </a:endParaRPr>
            </a:p>
          </p:txBody>
        </p:sp>
      </p:grpSp>
      <p:sp>
        <p:nvSpPr>
          <p:cNvPr id="3" name="Text Box 23">
            <a:extLst>
              <a:ext uri="{FF2B5EF4-FFF2-40B4-BE49-F238E27FC236}">
                <a16:creationId xmlns:a16="http://schemas.microsoft.com/office/drawing/2014/main" id="{2215059E-D28A-32AD-F9B2-D3129BCCE0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01833"/>
            <a:ext cx="2074423" cy="2856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3200" b="1" dirty="0">
                <a:pattFill prst="pct80">
                  <a:fgClr>
                    <a:schemeClr val="accent3"/>
                  </a:fgClr>
                  <a:bgClr>
                    <a:schemeClr val="bg1"/>
                  </a:bgClr>
                </a:pattFill>
                <a:latin typeface="Inter SemiBold" panose="02000503000000020004" pitchFamily="2" charset="0"/>
                <a:ea typeface="Inter SemiBold" panose="02000503000000020004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47992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3E325-C2B7-577D-B414-029D5706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2" y="569656"/>
            <a:ext cx="9321005" cy="590931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  <a:t>5 типов карьеры</a:t>
            </a:r>
          </a:p>
        </p:txBody>
      </p:sp>
      <p:sp>
        <p:nvSpPr>
          <p:cNvPr id="13" name="Номер слайда 8">
            <a:extLst>
              <a:ext uri="{FF2B5EF4-FFF2-40B4-BE49-F238E27FC236}">
                <a16:creationId xmlns:a16="http://schemas.microsoft.com/office/drawing/2014/main" id="{8FF7B8E4-9682-3B8A-C26F-5B33521F68DA}"/>
              </a:ext>
            </a:extLst>
          </p:cNvPr>
          <p:cNvSpPr txBox="1">
            <a:spLocks/>
          </p:cNvSpPr>
          <p:nvPr/>
        </p:nvSpPr>
        <p:spPr>
          <a:xfrm>
            <a:off x="9661518" y="616542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7F3A33-6A4A-4395-8324-C6DCD486F135}" type="slidenum">
              <a:rPr lang="ru-RU" smtClean="0"/>
              <a:pPr algn="r"/>
              <a:t>14</a:t>
            </a:fld>
            <a:endParaRPr lang="ru-RU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F73BD375-B344-65D8-A25E-3C6EB89A2210}"/>
              </a:ext>
            </a:extLst>
          </p:cNvPr>
          <p:cNvGrpSpPr/>
          <p:nvPr/>
        </p:nvGrpSpPr>
        <p:grpSpPr>
          <a:xfrm>
            <a:off x="260508" y="2075367"/>
            <a:ext cx="9319995" cy="3612601"/>
            <a:chOff x="712177" y="2399841"/>
            <a:chExt cx="8329018" cy="361260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BA37B2-D818-5D6B-6AFA-0BF8BA313E92}"/>
                </a:ext>
              </a:extLst>
            </p:cNvPr>
            <p:cNvSpPr txBox="1"/>
            <p:nvPr/>
          </p:nvSpPr>
          <p:spPr>
            <a:xfrm>
              <a:off x="3437791" y="2399841"/>
              <a:ext cx="244390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ВЕРТИКАЛЬНАЯ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7DF790A-3688-71F8-9183-8553C5E5E24E}"/>
                </a:ext>
              </a:extLst>
            </p:cNvPr>
            <p:cNvSpPr txBox="1"/>
            <p:nvPr/>
          </p:nvSpPr>
          <p:spPr>
            <a:xfrm>
              <a:off x="5497661" y="5198732"/>
              <a:ext cx="291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СКАЧКООБРАЗНАЯ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9AA861D-D12E-0766-365E-62A1116DE889}"/>
                </a:ext>
              </a:extLst>
            </p:cNvPr>
            <p:cNvSpPr txBox="1"/>
            <p:nvPr/>
          </p:nvSpPr>
          <p:spPr>
            <a:xfrm>
              <a:off x="914034" y="5181445"/>
              <a:ext cx="397588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dirty="0">
                  <a:solidFill>
                    <a:schemeClr val="bg1"/>
                  </a:solidFill>
                </a:rPr>
                <a:t>ЦЕНТРОСТРЕМИТЕЛЬНАЯ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2DC2AA-1AE9-4D99-D139-682FE167E7F3}"/>
                </a:ext>
              </a:extLst>
            </p:cNvPr>
            <p:cNvSpPr txBox="1"/>
            <p:nvPr/>
          </p:nvSpPr>
          <p:spPr>
            <a:xfrm>
              <a:off x="6123305" y="3543315"/>
              <a:ext cx="29178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dirty="0">
                  <a:solidFill>
                    <a:schemeClr val="bg1"/>
                  </a:solidFill>
                </a:rPr>
                <a:t>ГОРИЗОНТАЛЬНАЯ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2DC31E9-57DC-4104-D088-92150A57630C}"/>
                </a:ext>
              </a:extLst>
            </p:cNvPr>
            <p:cNvSpPr txBox="1"/>
            <p:nvPr/>
          </p:nvSpPr>
          <p:spPr>
            <a:xfrm>
              <a:off x="712177" y="3522641"/>
              <a:ext cx="2725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dirty="0">
                  <a:solidFill>
                    <a:schemeClr val="bg1"/>
                  </a:solidFill>
                </a:rPr>
                <a:t>НИСХОДЯЩАЯ</a:t>
              </a:r>
            </a:p>
          </p:txBody>
        </p:sp>
        <p:sp>
          <p:nvSpPr>
            <p:cNvPr id="20" name="Пятиугольник 19">
              <a:extLst>
                <a:ext uri="{FF2B5EF4-FFF2-40B4-BE49-F238E27FC236}">
                  <a16:creationId xmlns:a16="http://schemas.microsoft.com/office/drawing/2014/main" id="{1F007286-03E9-CE38-BFEA-786D4C8DD974}"/>
                </a:ext>
              </a:extLst>
            </p:cNvPr>
            <p:cNvSpPr/>
            <p:nvPr/>
          </p:nvSpPr>
          <p:spPr bwMode="auto">
            <a:xfrm>
              <a:off x="3739269" y="2962842"/>
              <a:ext cx="2082557" cy="2031987"/>
            </a:xfrm>
            <a:prstGeom prst="pentagon">
              <a:avLst/>
            </a:prstGeom>
            <a:solidFill>
              <a:schemeClr val="accent5"/>
            </a:solidFill>
            <a:ln w="127000" cap="flat" cmpd="thickThin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4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6434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8">
            <a:extLst>
              <a:ext uri="{FF2B5EF4-FFF2-40B4-BE49-F238E27FC236}">
                <a16:creationId xmlns:a16="http://schemas.microsoft.com/office/drawing/2014/main" id="{D19E4E08-6768-4DD8-6F23-B231FDE3C7A0}"/>
              </a:ext>
            </a:extLst>
          </p:cNvPr>
          <p:cNvSpPr txBox="1">
            <a:spLocks/>
          </p:cNvSpPr>
          <p:nvPr/>
        </p:nvSpPr>
        <p:spPr>
          <a:xfrm>
            <a:off x="9661518" y="616542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7F3A33-6A4A-4395-8324-C6DCD486F135}" type="slidenum">
              <a:rPr lang="ru-RU" smtClean="0"/>
              <a:pPr algn="r"/>
              <a:t>15</a:t>
            </a:fld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4D686D-58DF-12FA-E830-C5F08DCDCB4C}"/>
              </a:ext>
            </a:extLst>
          </p:cNvPr>
          <p:cNvSpPr txBox="1"/>
          <p:nvPr/>
        </p:nvSpPr>
        <p:spPr>
          <a:xfrm>
            <a:off x="2268638" y="1117914"/>
            <a:ext cx="852764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2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Типичный школьный учитель – это Человек служения или Наёмный работник? Почему? Может ли школьный учитель быть Фрилансером? Предпринимателем?</a:t>
            </a:r>
          </a:p>
          <a:p>
            <a:pPr lvl="0" algn="just">
              <a:spcAft>
                <a:spcPts val="12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Почему Фрилансеры часто встречаются среди переводчиков? Среди представителей каких других профессий можно ожидать большую долю Фрилансеров? А где их нет и быть не может?</a:t>
            </a:r>
          </a:p>
          <a:p>
            <a:pPr lvl="0" algn="just">
              <a:spcAft>
                <a:spcPts val="12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Почему человека с продолжительным опытом в роли Фрилансера не всегда охотно берут на работу в роли Наёмного работника?</a:t>
            </a:r>
          </a:p>
          <a:p>
            <a:pPr lvl="0" algn="just">
              <a:spcAft>
                <a:spcPts val="12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Кто чем рискует: Безработный, Человек служения, Наёмный работник, Фрилансер, Предприниматель, Инвестор? Чем окупается этот риск?</a:t>
            </a:r>
          </a:p>
          <a:p>
            <a:pPr lvl="0" algn="just">
              <a:spcAft>
                <a:spcPts val="12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Приведите 30 примеров профессий, которые требуют роли Наёмного работника и ещё 30 – Человека служения. (Это, конечно, задание для групповой работы).</a:t>
            </a:r>
          </a:p>
          <a:p>
            <a:pPr lvl="0" algn="just">
              <a:spcAft>
                <a:spcPts val="1200"/>
              </a:spcAft>
            </a:pPr>
            <a:r>
              <a:rPr lang="ru-RU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Предложите несколько вариантов профессиональной карьеры, предполагающих смену различных социально-трудовых ролей.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1D74A80-0160-5BDF-AF55-792A46BD1D54}"/>
              </a:ext>
            </a:extLst>
          </p:cNvPr>
          <p:cNvGrpSpPr/>
          <p:nvPr/>
        </p:nvGrpSpPr>
        <p:grpSpPr>
          <a:xfrm>
            <a:off x="1550112" y="3019102"/>
            <a:ext cx="448721" cy="448721"/>
            <a:chOff x="766762" y="1772960"/>
            <a:chExt cx="487288" cy="487288"/>
          </a:xfrm>
        </p:grpSpPr>
        <p:sp>
          <p:nvSpPr>
            <p:cNvPr id="7" name="Овал 6">
              <a:extLst>
                <a:ext uri="{FF2B5EF4-FFF2-40B4-BE49-F238E27FC236}">
                  <a16:creationId xmlns:a16="http://schemas.microsoft.com/office/drawing/2014/main" id="{92C9EFB6-FAFE-D568-517A-507848B752F1}"/>
                </a:ext>
              </a:extLst>
            </p:cNvPr>
            <p:cNvSpPr/>
            <p:nvPr/>
          </p:nvSpPr>
          <p:spPr>
            <a:xfrm>
              <a:off x="766762" y="1772960"/>
              <a:ext cx="487288" cy="48728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51333AC-D45C-4313-47CC-7E2E653F014C}"/>
                </a:ext>
              </a:extLst>
            </p:cNvPr>
            <p:cNvSpPr txBox="1"/>
            <p:nvPr/>
          </p:nvSpPr>
          <p:spPr>
            <a:xfrm>
              <a:off x="766762" y="1893615"/>
              <a:ext cx="487288" cy="2840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rPr>
                <a:t>3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7EDD6120-A730-A303-631D-6EE90EB77826}"/>
              </a:ext>
            </a:extLst>
          </p:cNvPr>
          <p:cNvGrpSpPr/>
          <p:nvPr/>
        </p:nvGrpSpPr>
        <p:grpSpPr>
          <a:xfrm>
            <a:off x="1573258" y="2063388"/>
            <a:ext cx="448721" cy="448721"/>
            <a:chOff x="766762" y="1772960"/>
            <a:chExt cx="487288" cy="487288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3D84BB35-E9BF-996E-A6C9-7E517DEC3541}"/>
                </a:ext>
              </a:extLst>
            </p:cNvPr>
            <p:cNvSpPr/>
            <p:nvPr/>
          </p:nvSpPr>
          <p:spPr>
            <a:xfrm>
              <a:off x="766762" y="1772960"/>
              <a:ext cx="487288" cy="48728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7568912-116D-DF4F-E902-2214A1D23934}"/>
                </a:ext>
              </a:extLst>
            </p:cNvPr>
            <p:cNvSpPr txBox="1"/>
            <p:nvPr/>
          </p:nvSpPr>
          <p:spPr>
            <a:xfrm>
              <a:off x="766762" y="1893615"/>
              <a:ext cx="487288" cy="2840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rPr>
                <a:t>2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4F00E8DE-6E67-39D4-D449-3CCFD9D851F6}"/>
              </a:ext>
            </a:extLst>
          </p:cNvPr>
          <p:cNvGrpSpPr/>
          <p:nvPr/>
        </p:nvGrpSpPr>
        <p:grpSpPr>
          <a:xfrm>
            <a:off x="1569090" y="1162545"/>
            <a:ext cx="448721" cy="448721"/>
            <a:chOff x="766762" y="1772960"/>
            <a:chExt cx="487288" cy="487288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id="{DE3A6D20-3F99-C524-E887-A1F3DF07E7AD}"/>
                </a:ext>
              </a:extLst>
            </p:cNvPr>
            <p:cNvSpPr/>
            <p:nvPr/>
          </p:nvSpPr>
          <p:spPr>
            <a:xfrm>
              <a:off x="766762" y="1772960"/>
              <a:ext cx="487288" cy="48728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B78F84-706B-0E77-B627-D2246C54B6A3}"/>
                </a:ext>
              </a:extLst>
            </p:cNvPr>
            <p:cNvSpPr txBox="1"/>
            <p:nvPr/>
          </p:nvSpPr>
          <p:spPr>
            <a:xfrm>
              <a:off x="766762" y="1893615"/>
              <a:ext cx="487288" cy="2840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rPr>
                <a:t>1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3739521-82C6-BC99-45F6-CAAAA22409BB}"/>
              </a:ext>
            </a:extLst>
          </p:cNvPr>
          <p:cNvGrpSpPr/>
          <p:nvPr/>
        </p:nvGrpSpPr>
        <p:grpSpPr>
          <a:xfrm>
            <a:off x="1550111" y="5422492"/>
            <a:ext cx="448721" cy="448721"/>
            <a:chOff x="766762" y="1772960"/>
            <a:chExt cx="487288" cy="487288"/>
          </a:xfrm>
        </p:grpSpPr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448DC79D-6504-F1E1-7BF0-DE36309C1CB4}"/>
                </a:ext>
              </a:extLst>
            </p:cNvPr>
            <p:cNvSpPr/>
            <p:nvPr/>
          </p:nvSpPr>
          <p:spPr>
            <a:xfrm>
              <a:off x="766762" y="1772960"/>
              <a:ext cx="487288" cy="48728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4E07840-C25E-FBFB-5E42-591FA2A77A2A}"/>
                </a:ext>
              </a:extLst>
            </p:cNvPr>
            <p:cNvSpPr txBox="1"/>
            <p:nvPr/>
          </p:nvSpPr>
          <p:spPr>
            <a:xfrm>
              <a:off x="766762" y="1893615"/>
              <a:ext cx="487288" cy="2840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rPr>
                <a:t>6</a:t>
              </a: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56E4C8A-956E-C8E6-CF59-475E1977548B}"/>
              </a:ext>
            </a:extLst>
          </p:cNvPr>
          <p:cNvGrpSpPr/>
          <p:nvPr/>
        </p:nvGrpSpPr>
        <p:grpSpPr>
          <a:xfrm>
            <a:off x="1569090" y="3790936"/>
            <a:ext cx="448721" cy="448721"/>
            <a:chOff x="766762" y="1772960"/>
            <a:chExt cx="487288" cy="487288"/>
          </a:xfrm>
        </p:grpSpPr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72595683-AB7E-E83A-8D46-D3C5CE46F6DB}"/>
                </a:ext>
              </a:extLst>
            </p:cNvPr>
            <p:cNvSpPr/>
            <p:nvPr/>
          </p:nvSpPr>
          <p:spPr>
            <a:xfrm>
              <a:off x="766762" y="1772960"/>
              <a:ext cx="487288" cy="48728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002CB75-387E-E5AB-A105-125CB0B68A97}"/>
                </a:ext>
              </a:extLst>
            </p:cNvPr>
            <p:cNvSpPr txBox="1"/>
            <p:nvPr/>
          </p:nvSpPr>
          <p:spPr>
            <a:xfrm>
              <a:off x="766762" y="1893615"/>
              <a:ext cx="487288" cy="2840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rPr>
                <a:t>4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7EAFE2C-391D-2473-34C6-88FCA52369EB}"/>
              </a:ext>
            </a:extLst>
          </p:cNvPr>
          <p:cNvGrpSpPr/>
          <p:nvPr/>
        </p:nvGrpSpPr>
        <p:grpSpPr>
          <a:xfrm>
            <a:off x="1569090" y="4486766"/>
            <a:ext cx="448721" cy="448721"/>
            <a:chOff x="766762" y="1772960"/>
            <a:chExt cx="487288" cy="487288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FB74283B-3C87-5265-7503-22D74EEAF63F}"/>
                </a:ext>
              </a:extLst>
            </p:cNvPr>
            <p:cNvSpPr/>
            <p:nvPr/>
          </p:nvSpPr>
          <p:spPr>
            <a:xfrm>
              <a:off x="766762" y="1772960"/>
              <a:ext cx="487288" cy="487288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0D756F3-6C4B-8EE9-4ED8-B01F41B9CD9E}"/>
                </a:ext>
              </a:extLst>
            </p:cNvPr>
            <p:cNvSpPr txBox="1"/>
            <p:nvPr/>
          </p:nvSpPr>
          <p:spPr>
            <a:xfrm>
              <a:off x="766762" y="1893615"/>
              <a:ext cx="487288" cy="28409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ru-RU" sz="2000" b="1" dirty="0">
                  <a:solidFill>
                    <a:schemeClr val="bg1"/>
                  </a:solidFill>
                  <a:latin typeface="Inter SemiBold" panose="02000503000000020004" pitchFamily="2" charset="0"/>
                  <a:ea typeface="Inter SemiBold" panose="02000503000000020004" pitchFamily="2" charset="0"/>
                </a:rPr>
                <a:t>5</a:t>
              </a:r>
            </a:p>
          </p:txBody>
        </p:sp>
      </p:grp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5219D444-C737-B098-7975-085B872B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722"/>
            <a:ext cx="10656888" cy="221599"/>
          </a:xfrm>
        </p:spPr>
        <p:txBody>
          <a:bodyPr/>
          <a:lstStyle/>
          <a:p>
            <a:r>
              <a:rPr lang="ru-RU" dirty="0"/>
              <a:t>Варианты тематик для обсуждений и дискуссий с родителями, детьми и смешанными командами</a:t>
            </a:r>
          </a:p>
        </p:txBody>
      </p:sp>
    </p:spTree>
    <p:extLst>
      <p:ext uri="{BB962C8B-B14F-4D97-AF65-F5344CB8AC3E}">
        <p14:creationId xmlns:p14="http://schemas.microsoft.com/office/powerpoint/2010/main" val="187230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2EFD9-24C6-79E3-7AB1-909A3E90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3" y="457200"/>
            <a:ext cx="10988445" cy="393954"/>
          </a:xfrm>
        </p:spPr>
        <p:txBody>
          <a:bodyPr/>
          <a:lstStyle/>
          <a:p>
            <a:r>
              <a:rPr lang="ru-RU" sz="3200" dirty="0"/>
              <a:t>«От эпохи к эпохе» или «перемешанные шарики»?</a:t>
            </a: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A0DC5F92-0BDC-E1F8-7265-3F56C89B5758}"/>
              </a:ext>
            </a:extLst>
          </p:cNvPr>
          <p:cNvGrpSpPr/>
          <p:nvPr/>
        </p:nvGrpSpPr>
        <p:grpSpPr>
          <a:xfrm>
            <a:off x="355801" y="972273"/>
            <a:ext cx="10780974" cy="5487264"/>
            <a:chOff x="355801" y="972273"/>
            <a:chExt cx="10780974" cy="5487264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B7879A3A-00FC-C287-609F-EDEF5FA39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32019" y="1243720"/>
              <a:ext cx="3399855" cy="2209550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0E6EF567-27E2-B002-F862-529BA81CD666}"/>
                </a:ext>
              </a:extLst>
            </p:cNvPr>
            <p:cNvSpPr/>
            <p:nvPr/>
          </p:nvSpPr>
          <p:spPr>
            <a:xfrm>
              <a:off x="434296" y="1872642"/>
              <a:ext cx="1297723" cy="1044615"/>
            </a:xfrm>
            <a:prstGeom prst="ellipse">
              <a:avLst/>
            </a:prstGeom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8C8B603-7806-F2D7-D6FE-71AB88ED8A58}"/>
                </a:ext>
              </a:extLst>
            </p:cNvPr>
            <p:cNvSpPr txBox="1"/>
            <p:nvPr/>
          </p:nvSpPr>
          <p:spPr>
            <a:xfrm>
              <a:off x="355801" y="2217378"/>
              <a:ext cx="1454711" cy="43088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dirty="0">
                  <a:solidFill>
                    <a:schemeClr val="bg1"/>
                  </a:solidFill>
                  <a:latin typeface="+mj-lt"/>
                </a:rPr>
                <a:t>Индустриальный</a:t>
              </a:r>
              <a:br>
                <a:rPr lang="ru-RU" sz="1100" dirty="0">
                  <a:solidFill>
                    <a:schemeClr val="bg1"/>
                  </a:solidFill>
                  <a:latin typeface="+mj-lt"/>
                </a:rPr>
              </a:br>
              <a:r>
                <a:rPr lang="ru-RU" sz="1100" dirty="0">
                  <a:solidFill>
                    <a:schemeClr val="bg1"/>
                  </a:solidFill>
                  <a:latin typeface="+mj-lt"/>
                </a:rPr>
                <a:t>мир</a:t>
              </a:r>
            </a:p>
          </p:txBody>
        </p:sp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E289A08-ED80-2AC2-0304-8B9E71F2B16C}"/>
                </a:ext>
              </a:extLst>
            </p:cNvPr>
            <p:cNvSpPr/>
            <p:nvPr/>
          </p:nvSpPr>
          <p:spPr>
            <a:xfrm>
              <a:off x="5131874" y="1872642"/>
              <a:ext cx="1812936" cy="882133"/>
            </a:xfrm>
            <a:prstGeom prst="ellipse">
              <a:avLst/>
            </a:prstGeom>
            <a:solidFill>
              <a:schemeClr val="accent4"/>
            </a:solidFill>
            <a:effectLst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1A52530-9896-A7A8-8C71-92F86635B731}"/>
                </a:ext>
              </a:extLst>
            </p:cNvPr>
            <p:cNvSpPr txBox="1"/>
            <p:nvPr/>
          </p:nvSpPr>
          <p:spPr>
            <a:xfrm>
              <a:off x="5288138" y="2025329"/>
              <a:ext cx="1615724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solidFill>
                    <a:schemeClr val="bg1"/>
                  </a:solidFill>
                  <a:latin typeface="+mj-lt"/>
                </a:rPr>
                <a:t>Пост-</a:t>
              </a:r>
              <a:br>
                <a:rPr lang="ru-RU" sz="1200" dirty="0">
                  <a:solidFill>
                    <a:schemeClr val="bg1"/>
                  </a:solidFill>
                  <a:latin typeface="+mj-lt"/>
                </a:rPr>
              </a:br>
              <a:r>
                <a:rPr lang="ru-RU" sz="1200" dirty="0">
                  <a:solidFill>
                    <a:schemeClr val="bg1"/>
                  </a:solidFill>
                  <a:latin typeface="+mj-lt"/>
                </a:rPr>
                <a:t>индустриальный</a:t>
              </a:r>
              <a:br>
                <a:rPr lang="ru-RU" sz="1200" dirty="0">
                  <a:solidFill>
                    <a:schemeClr val="bg1"/>
                  </a:solidFill>
                  <a:latin typeface="+mj-lt"/>
                </a:rPr>
              </a:br>
              <a:r>
                <a:rPr lang="ru-RU" sz="1200" dirty="0">
                  <a:solidFill>
                    <a:schemeClr val="bg1"/>
                  </a:solidFill>
                  <a:latin typeface="+mj-lt"/>
                </a:rPr>
                <a:t>мир</a:t>
              </a: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EEB1F77-3AA9-296F-3E78-7706CDC02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26004" y="3877519"/>
              <a:ext cx="3364214" cy="2371851"/>
            </a:xfrm>
            <a:prstGeom prst="ellipse">
              <a:avLst/>
            </a:prstGeom>
            <a:ln w="63500" cap="rnd">
              <a:noFill/>
            </a:ln>
            <a:effectLst/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FC1D2FA8-1CDA-2F43-CA9D-710CE1700533}"/>
                </a:ext>
              </a:extLst>
            </p:cNvPr>
            <p:cNvSpPr/>
            <p:nvPr/>
          </p:nvSpPr>
          <p:spPr>
            <a:xfrm>
              <a:off x="355802" y="972273"/>
              <a:ext cx="6843652" cy="27084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EEC891-71D3-E385-407B-A07A610C562C}"/>
                </a:ext>
              </a:extLst>
            </p:cNvPr>
            <p:cNvSpPr txBox="1"/>
            <p:nvPr/>
          </p:nvSpPr>
          <p:spPr>
            <a:xfrm>
              <a:off x="6267475" y="2708235"/>
              <a:ext cx="721672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dirty="0">
                  <a:sym typeface="Wingdings" panose="05000000000000000000" pitchFamily="2" charset="2"/>
                </a:rPr>
                <a:t></a:t>
              </a:r>
              <a:endParaRPr lang="ru-RU" sz="6600" dirty="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A29AD77-550E-7ACB-3A75-B7C675C456FF}"/>
                </a:ext>
              </a:extLst>
            </p:cNvPr>
            <p:cNvSpPr/>
            <p:nvPr/>
          </p:nvSpPr>
          <p:spPr>
            <a:xfrm>
              <a:off x="6267475" y="3752048"/>
              <a:ext cx="4869300" cy="266450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2C6C6B5-5520-FDFC-E6E3-75152F72E5DB}"/>
                </a:ext>
              </a:extLst>
            </p:cNvPr>
            <p:cNvSpPr txBox="1"/>
            <p:nvPr/>
          </p:nvSpPr>
          <p:spPr>
            <a:xfrm>
              <a:off x="6415873" y="5351541"/>
              <a:ext cx="849913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6600" dirty="0">
                  <a:sym typeface="Wingdings" panose="05000000000000000000" pitchFamily="2" charset="2"/>
                </a:rPr>
                <a:t></a:t>
              </a:r>
              <a:endParaRPr lang="ru-RU" sz="6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90157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BB0F5BA6-E666-963C-C4C0-2C146293A3BC}"/>
              </a:ext>
            </a:extLst>
          </p:cNvPr>
          <p:cNvSpPr/>
          <p:nvPr/>
        </p:nvSpPr>
        <p:spPr>
          <a:xfrm>
            <a:off x="6657232" y="1240233"/>
            <a:ext cx="5394413" cy="5307106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306E6F3F-B2EF-9690-2C8A-DC3FC8D30EDB}"/>
              </a:ext>
            </a:extLst>
          </p:cNvPr>
          <p:cNvSpPr/>
          <p:nvPr/>
        </p:nvSpPr>
        <p:spPr>
          <a:xfrm>
            <a:off x="383874" y="1240233"/>
            <a:ext cx="5394413" cy="5307106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4C939A-5F5E-48BC-C703-C240F38B2C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D4DAAB1-A0E9-8207-56B8-06E93AF2CDCF}"/>
              </a:ext>
            </a:extLst>
          </p:cNvPr>
          <p:cNvGrpSpPr/>
          <p:nvPr/>
        </p:nvGrpSpPr>
        <p:grpSpPr>
          <a:xfrm>
            <a:off x="774000" y="1524795"/>
            <a:ext cx="10951835" cy="4836464"/>
            <a:chOff x="419790" y="1757877"/>
            <a:chExt cx="8304406" cy="4836464"/>
          </a:xfrm>
        </p:grpSpPr>
        <p:sp>
          <p:nvSpPr>
            <p:cNvPr id="4" name="Объект 2">
              <a:extLst>
                <a:ext uri="{FF2B5EF4-FFF2-40B4-BE49-F238E27FC236}">
                  <a16:creationId xmlns:a16="http://schemas.microsoft.com/office/drawing/2014/main" id="{CBC479F8-8D66-9F06-418F-05A682D91FB3}"/>
                </a:ext>
              </a:extLst>
            </p:cNvPr>
            <p:cNvSpPr txBox="1">
              <a:spLocks/>
            </p:cNvSpPr>
            <p:nvPr/>
          </p:nvSpPr>
          <p:spPr>
            <a:xfrm>
              <a:off x="419791" y="1757877"/>
              <a:ext cx="3596299" cy="4826727"/>
            </a:xfrm>
            <a:prstGeom prst="rect">
              <a:avLst/>
            </a:prstGeom>
            <a:solidFill>
              <a:schemeClr val="accent1"/>
            </a:solidFill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ru-RU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БЫЛО</a:t>
              </a:r>
            </a:p>
            <a:p>
              <a:pPr marL="0" indent="0" algn="r">
                <a:buNone/>
              </a:pPr>
              <a:br>
                <a:rPr lang="ru-RU" sz="200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00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Профессия</a:t>
              </a:r>
            </a:p>
            <a:p>
              <a:pPr marL="0" indent="0" algn="r">
                <a:buNone/>
              </a:pPr>
              <a:br>
                <a:rPr lang="ru-RU" sz="200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00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Единые возрастные стандарты профессионального самоопределения</a:t>
              </a:r>
            </a:p>
            <a:p>
              <a:pPr marL="0" indent="0" algn="r">
                <a:buNone/>
              </a:pPr>
              <a:br>
                <a:rPr lang="ru-RU" sz="200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00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Доминирование родителей</a:t>
              </a:r>
              <a:endParaRPr lang="ru-RU" dirty="0">
                <a:solidFill>
                  <a:schemeClr val="bg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 algn="r">
                <a:buNone/>
              </a:pPr>
              <a:br>
                <a:rPr lang="ru-RU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000" dirty="0">
                  <a:solidFill>
                    <a:schemeClr val="bg1"/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Трудоустройство, основанное на профессиональном образовании</a:t>
              </a:r>
            </a:p>
          </p:txBody>
        </p:sp>
        <p:sp>
          <p:nvSpPr>
            <p:cNvPr id="5" name="Объект 2">
              <a:extLst>
                <a:ext uri="{FF2B5EF4-FFF2-40B4-BE49-F238E27FC236}">
                  <a16:creationId xmlns:a16="http://schemas.microsoft.com/office/drawing/2014/main" id="{ED719FA9-F9D4-BE75-B37D-2FA021503E72}"/>
                </a:ext>
              </a:extLst>
            </p:cNvPr>
            <p:cNvSpPr txBox="1">
              <a:spLocks/>
            </p:cNvSpPr>
            <p:nvPr/>
          </p:nvSpPr>
          <p:spPr>
            <a:xfrm>
              <a:off x="5127897" y="1767614"/>
              <a:ext cx="3596299" cy="4826727"/>
            </a:xfrm>
            <a:prstGeom prst="rect">
              <a:avLst/>
            </a:prstGeom>
            <a:solidFill>
              <a:schemeClr val="accent4"/>
            </a:solidFill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dirty="0">
                  <a:solidFill>
                    <a:schemeClr val="accent3">
                      <a:lumMod val="20000"/>
                      <a:lumOff val="80000"/>
                    </a:schemeClr>
                  </a:solidFill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БУДЕТ</a:t>
              </a:r>
            </a:p>
            <a:p>
              <a:pPr marL="0" indent="0">
                <a:buNone/>
              </a:pPr>
              <a:br>
                <a:rPr lang="ru-RU" sz="2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Компетенции</a:t>
              </a:r>
            </a:p>
            <a:p>
              <a:pPr marL="0" indent="0">
                <a:buNone/>
              </a:pPr>
              <a:endParaRPr lang="ru-RU" sz="3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>
                <a:buNone/>
              </a:pPr>
              <a:br>
                <a:rPr lang="ru-RU" sz="2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Варианты нормы (индивидуальная динамика самоопределения)</a:t>
              </a:r>
              <a:endParaRPr lang="ru-RU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>
                <a:buNone/>
              </a:pPr>
              <a:endParaRPr lang="ru-RU" sz="18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>
                <a:buNone/>
              </a:pPr>
              <a:r>
                <a:rPr lang="ru-RU" sz="2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Доминирование личного опыта</a:t>
              </a:r>
              <a:endParaRPr lang="ru-RU" sz="14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0" indent="0">
                <a:buNone/>
              </a:pPr>
              <a:br>
                <a:rPr lang="ru-RU" sz="14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</a:br>
              <a:r>
                <a:rPr lang="ru-RU" sz="2000" dirty="0">
                  <a:latin typeface="+mj-lt"/>
                  <a:ea typeface="Tahoma" panose="020B0604030504040204" pitchFamily="34" charset="0"/>
                  <a:cs typeface="Tahoma" panose="020B0604030504040204" pitchFamily="34" charset="0"/>
                </a:rPr>
                <a:t>Опыт трудоустройства, опережающий профессиональное образование</a:t>
              </a:r>
            </a:p>
          </p:txBody>
        </p:sp>
        <p:sp>
          <p:nvSpPr>
            <p:cNvPr id="6" name="Стрелка: штриховая вправо 5">
              <a:extLst>
                <a:ext uri="{FF2B5EF4-FFF2-40B4-BE49-F238E27FC236}">
                  <a16:creationId xmlns:a16="http://schemas.microsoft.com/office/drawing/2014/main" id="{04A4EA30-679A-7C2E-46C2-08E014546B9D}"/>
                </a:ext>
              </a:extLst>
            </p:cNvPr>
            <p:cNvSpPr/>
            <p:nvPr/>
          </p:nvSpPr>
          <p:spPr>
            <a:xfrm>
              <a:off x="4271128" y="2517767"/>
              <a:ext cx="568937" cy="498598"/>
            </a:xfrm>
            <a:prstGeom prst="stripedRight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Стрелка: штриховая вправо 6">
              <a:extLst>
                <a:ext uri="{FF2B5EF4-FFF2-40B4-BE49-F238E27FC236}">
                  <a16:creationId xmlns:a16="http://schemas.microsoft.com/office/drawing/2014/main" id="{90AAD929-B64D-A3FB-E0C2-867571D0A578}"/>
                </a:ext>
              </a:extLst>
            </p:cNvPr>
            <p:cNvSpPr/>
            <p:nvPr/>
          </p:nvSpPr>
          <p:spPr>
            <a:xfrm>
              <a:off x="4271127" y="3421395"/>
              <a:ext cx="568937" cy="498598"/>
            </a:xfrm>
            <a:prstGeom prst="stripedRight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: штриховая вправо 7">
              <a:extLst>
                <a:ext uri="{FF2B5EF4-FFF2-40B4-BE49-F238E27FC236}">
                  <a16:creationId xmlns:a16="http://schemas.microsoft.com/office/drawing/2014/main" id="{309B5DB6-45D7-E688-03A2-578683578185}"/>
                </a:ext>
              </a:extLst>
            </p:cNvPr>
            <p:cNvSpPr/>
            <p:nvPr/>
          </p:nvSpPr>
          <p:spPr>
            <a:xfrm>
              <a:off x="4271124" y="5261166"/>
              <a:ext cx="568937" cy="498598"/>
            </a:xfrm>
            <a:prstGeom prst="stripedRight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Стрелка: штриховая вправо 8">
              <a:extLst>
                <a:ext uri="{FF2B5EF4-FFF2-40B4-BE49-F238E27FC236}">
                  <a16:creationId xmlns:a16="http://schemas.microsoft.com/office/drawing/2014/main" id="{5F598B84-676E-5FA1-0024-227842A1F34B}"/>
                </a:ext>
              </a:extLst>
            </p:cNvPr>
            <p:cNvSpPr/>
            <p:nvPr/>
          </p:nvSpPr>
          <p:spPr>
            <a:xfrm>
              <a:off x="4271124" y="4342357"/>
              <a:ext cx="568937" cy="498598"/>
            </a:xfrm>
            <a:prstGeom prst="stripedRightArrow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405E115-79CA-67E2-18A7-91B933D98B94}"/>
                </a:ext>
              </a:extLst>
            </p:cNvPr>
            <p:cNvSpPr txBox="1"/>
            <p:nvPr/>
          </p:nvSpPr>
          <p:spPr>
            <a:xfrm>
              <a:off x="419790" y="5261166"/>
              <a:ext cx="65836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80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</a:t>
              </a:r>
              <a:endParaRPr lang="ru-RU" sz="8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A49D469-5979-C21B-61E7-069F18556103}"/>
                </a:ext>
              </a:extLst>
            </p:cNvPr>
            <p:cNvSpPr txBox="1"/>
            <p:nvPr/>
          </p:nvSpPr>
          <p:spPr>
            <a:xfrm>
              <a:off x="7959143" y="5578678"/>
              <a:ext cx="6583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6000" dirty="0">
                  <a:solidFill>
                    <a:schemeClr val="bg1"/>
                  </a:solidFill>
                  <a:ea typeface="Tahoma" panose="020B0604030504040204" pitchFamily="34" charset="0"/>
                  <a:cs typeface="Tahoma" panose="020B0604030504040204" pitchFamily="34" charset="0"/>
                  <a:sym typeface="Webdings" panose="05030102010509060703" pitchFamily="18" charset="2"/>
                </a:rPr>
                <a:t></a:t>
              </a:r>
              <a:endParaRPr lang="ru-RU" sz="60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344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C3D8E9-DA89-3B71-84CD-A50CD74F1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722"/>
            <a:ext cx="10656888" cy="443198"/>
          </a:xfrm>
        </p:spPr>
        <p:txBody>
          <a:bodyPr/>
          <a:lstStyle/>
          <a:p>
            <a:r>
              <a:rPr lang="ru-RU" sz="3200" dirty="0"/>
              <a:t>Конвергенция в мире труда и профессий</a:t>
            </a:r>
          </a:p>
        </p:txBody>
      </p:sp>
      <p:sp>
        <p:nvSpPr>
          <p:cNvPr id="3" name="Скругленный прямоугольник 14">
            <a:extLst>
              <a:ext uri="{FF2B5EF4-FFF2-40B4-BE49-F238E27FC236}">
                <a16:creationId xmlns:a16="http://schemas.microsoft.com/office/drawing/2014/main" id="{22867978-8B70-6D76-1659-0C6B8FD5D5DA}"/>
              </a:ext>
            </a:extLst>
          </p:cNvPr>
          <p:cNvSpPr/>
          <p:nvPr/>
        </p:nvSpPr>
        <p:spPr>
          <a:xfrm>
            <a:off x="10682375" y="406722"/>
            <a:ext cx="457200" cy="29017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1</a:t>
            </a:r>
          </a:p>
        </p:txBody>
      </p:sp>
      <p:sp>
        <p:nvSpPr>
          <p:cNvPr id="4" name="Скругленный прямоугольник 13">
            <a:extLst>
              <a:ext uri="{FF2B5EF4-FFF2-40B4-BE49-F238E27FC236}">
                <a16:creationId xmlns:a16="http://schemas.microsoft.com/office/drawing/2014/main" id="{CCF29C25-6524-B662-BB08-16D66E5EAB52}"/>
              </a:ext>
            </a:extLst>
          </p:cNvPr>
          <p:cNvSpPr/>
          <p:nvPr/>
        </p:nvSpPr>
        <p:spPr>
          <a:xfrm>
            <a:off x="11139575" y="406722"/>
            <a:ext cx="291313" cy="290176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Inter" panose="02000503000000020004" pitchFamily="2" charset="0"/>
                <a:ea typeface="Inter" panose="02000503000000020004" pitchFamily="2" charset="0"/>
                <a:sym typeface="Arial"/>
              </a:rPr>
              <a:t>2</a:t>
            </a: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FAA57471-CC92-9E3F-1DC7-56FA14B2CDF8}"/>
              </a:ext>
            </a:extLst>
          </p:cNvPr>
          <p:cNvCxnSpPr>
            <a:cxnSpLocks/>
          </p:cNvCxnSpPr>
          <p:nvPr/>
        </p:nvCxnSpPr>
        <p:spPr>
          <a:xfrm>
            <a:off x="7333558" y="4258061"/>
            <a:ext cx="3084487" cy="433947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728D6380-EFBA-5F4A-9A03-200E8E0B4C25}"/>
              </a:ext>
            </a:extLst>
          </p:cNvPr>
          <p:cNvCxnSpPr>
            <a:cxnSpLocks/>
          </p:cNvCxnSpPr>
          <p:nvPr/>
        </p:nvCxnSpPr>
        <p:spPr>
          <a:xfrm flipV="1">
            <a:off x="5489514" y="2407543"/>
            <a:ext cx="3019496" cy="420073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92874F10-825E-6673-5BD0-90B62D243A60}"/>
              </a:ext>
            </a:extLst>
          </p:cNvPr>
          <p:cNvCxnSpPr>
            <a:cxnSpLocks/>
          </p:cNvCxnSpPr>
          <p:nvPr/>
        </p:nvCxnSpPr>
        <p:spPr>
          <a:xfrm flipH="1" flipV="1">
            <a:off x="1777106" y="2565416"/>
            <a:ext cx="999938" cy="468180"/>
          </a:xfrm>
          <a:prstGeom prst="straightConnector1">
            <a:avLst/>
          </a:prstGeom>
          <a:ln w="28575">
            <a:solidFill>
              <a:schemeClr val="bg1">
                <a:lumMod val="75000"/>
              </a:schemeClr>
            </a:solidFill>
            <a:prstDash val="sys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263B6F3-4B0F-76DC-7CAF-9F3D6D3AC5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27" y="1598830"/>
            <a:ext cx="1198605" cy="110853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7FD609-24E5-0F03-0E2E-92099B0563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307" y="4030113"/>
            <a:ext cx="1372535" cy="110853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AA473BE-BB4D-D74B-0990-CDDDB63DDF20}"/>
              </a:ext>
            </a:extLst>
          </p:cNvPr>
          <p:cNvSpPr txBox="1"/>
          <p:nvPr/>
        </p:nvSpPr>
        <p:spPr>
          <a:xfrm>
            <a:off x="694095" y="6062519"/>
            <a:ext cx="3740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Работник автосервиса: кто он?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4917649-27CA-F50C-0E61-765EE664BE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5" y="1669040"/>
            <a:ext cx="1367758" cy="96811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2CE952C-92B1-0CA1-14CA-189D402BFC99}"/>
              </a:ext>
            </a:extLst>
          </p:cNvPr>
          <p:cNvSpPr txBox="1"/>
          <p:nvPr/>
        </p:nvSpPr>
        <p:spPr>
          <a:xfrm>
            <a:off x="4605189" y="4203380"/>
            <a:ext cx="163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автослесарь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410C43-347C-91D1-3DCB-1FB1A4298896}"/>
              </a:ext>
            </a:extLst>
          </p:cNvPr>
          <p:cNvSpPr txBox="1"/>
          <p:nvPr/>
        </p:nvSpPr>
        <p:spPr>
          <a:xfrm>
            <a:off x="6192840" y="5396141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менеджер по работе с клиентами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DC999F9-8821-4624-4AD3-6C926F081134}"/>
              </a:ext>
            </a:extLst>
          </p:cNvPr>
          <p:cNvSpPr txBox="1"/>
          <p:nvPr/>
        </p:nvSpPr>
        <p:spPr>
          <a:xfrm>
            <a:off x="1560268" y="5154848"/>
            <a:ext cx="26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«цифровой диагност»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94837B7-E703-933A-456B-47BCD17CEB1A}"/>
              </a:ext>
            </a:extLst>
          </p:cNvPr>
          <p:cNvSpPr txBox="1"/>
          <p:nvPr/>
        </p:nvSpPr>
        <p:spPr>
          <a:xfrm>
            <a:off x="2202958" y="1130812"/>
            <a:ext cx="6096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1"/>
                </a:solidFill>
                <a:latin typeface="+mj-lt"/>
              </a:rPr>
              <a:t>Горизонтальная конвергенция профессий</a:t>
            </a: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7FC2EC9C-3161-F2E9-F637-666BB70AA9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403" y="3201818"/>
            <a:ext cx="3084487" cy="2057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921866F-D20D-8847-14CA-B251C8CA40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4001" y="2073521"/>
            <a:ext cx="2938052" cy="1956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D74D0F1-55EB-1173-B66A-DCE8C6EB6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101" y="3100828"/>
            <a:ext cx="2938052" cy="19596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6018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B09224A-8FBD-50DA-9254-B9FD700D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000" y="406722"/>
            <a:ext cx="10656888" cy="498598"/>
          </a:xfrm>
        </p:spPr>
        <p:txBody>
          <a:bodyPr/>
          <a:lstStyle/>
          <a:p>
            <a:r>
              <a:rPr lang="ru-RU" sz="3600" b="1" dirty="0">
                <a:latin typeface="Inter SemiBold" panose="02000503000000020004" pitchFamily="2" charset="0"/>
                <a:ea typeface="Inter SemiBold" panose="02000503000000020004" pitchFamily="2" charset="0"/>
              </a:rPr>
              <a:t>Многообразие путей, 2023</a:t>
            </a:r>
            <a:endParaRPr lang="ru-RU" dirty="0"/>
          </a:p>
        </p:txBody>
      </p: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id="{EE0E97D2-3222-E90C-3F18-3F769998E3E0}"/>
              </a:ext>
            </a:extLst>
          </p:cNvPr>
          <p:cNvCxnSpPr>
            <a:cxnSpLocks/>
          </p:cNvCxnSpPr>
          <p:nvPr/>
        </p:nvCxnSpPr>
        <p:spPr>
          <a:xfrm flipV="1">
            <a:off x="4832643" y="4648734"/>
            <a:ext cx="1267725" cy="1442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CB983B0-36B2-1263-D7DC-841539608BDA}"/>
              </a:ext>
            </a:extLst>
          </p:cNvPr>
          <p:cNvSpPr/>
          <p:nvPr/>
        </p:nvSpPr>
        <p:spPr>
          <a:xfrm>
            <a:off x="1316957" y="2662413"/>
            <a:ext cx="1274055" cy="605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15A84-CB19-1A90-364D-11F34B50CECC}"/>
              </a:ext>
            </a:extLst>
          </p:cNvPr>
          <p:cNvSpPr txBox="1"/>
          <p:nvPr/>
        </p:nvSpPr>
        <p:spPr>
          <a:xfrm>
            <a:off x="1348809" y="2745882"/>
            <a:ext cx="1274055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15" dirty="0"/>
              <a:t>ШКОЛА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E5B82E8-9096-34B7-66AE-A499B14D1992}"/>
              </a:ext>
            </a:extLst>
          </p:cNvPr>
          <p:cNvSpPr/>
          <p:nvPr/>
        </p:nvSpPr>
        <p:spPr>
          <a:xfrm>
            <a:off x="1327855" y="1260726"/>
            <a:ext cx="1274055" cy="605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FB516-5E17-7162-BE9C-8D1F85244FF8}"/>
              </a:ext>
            </a:extLst>
          </p:cNvPr>
          <p:cNvSpPr txBox="1"/>
          <p:nvPr/>
        </p:nvSpPr>
        <p:spPr>
          <a:xfrm>
            <a:off x="1359707" y="1344195"/>
            <a:ext cx="1274055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15" dirty="0"/>
              <a:t>ШКОЛА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0AD64C2-0D13-31D9-F59D-F5A1394E3F53}"/>
              </a:ext>
            </a:extLst>
          </p:cNvPr>
          <p:cNvSpPr/>
          <p:nvPr/>
        </p:nvSpPr>
        <p:spPr>
          <a:xfrm>
            <a:off x="1327855" y="4328027"/>
            <a:ext cx="1274055" cy="605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B72645-96FD-97C0-2A80-5F6549FC67B5}"/>
              </a:ext>
            </a:extLst>
          </p:cNvPr>
          <p:cNvSpPr txBox="1"/>
          <p:nvPr/>
        </p:nvSpPr>
        <p:spPr>
          <a:xfrm>
            <a:off x="1359707" y="4411497"/>
            <a:ext cx="1274055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15" dirty="0"/>
              <a:t>ШКОЛА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6534323-E877-635E-E2A4-77984FADA61B}"/>
              </a:ext>
            </a:extLst>
          </p:cNvPr>
          <p:cNvSpPr/>
          <p:nvPr/>
        </p:nvSpPr>
        <p:spPr>
          <a:xfrm>
            <a:off x="1223524" y="5721324"/>
            <a:ext cx="1274055" cy="605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237635-0E93-AD00-53C2-289080B38448}"/>
              </a:ext>
            </a:extLst>
          </p:cNvPr>
          <p:cNvSpPr txBox="1"/>
          <p:nvPr/>
        </p:nvSpPr>
        <p:spPr>
          <a:xfrm>
            <a:off x="1255376" y="5804793"/>
            <a:ext cx="1274055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15" dirty="0"/>
              <a:t>ШКОЛА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99FCEC9B-11D8-B135-2BD1-68C53C69DAB3}"/>
              </a:ext>
            </a:extLst>
          </p:cNvPr>
          <p:cNvCxnSpPr>
            <a:cxnSpLocks/>
            <a:stCxn id="7" idx="3"/>
            <a:endCxn id="14" idx="1"/>
          </p:cNvCxnSpPr>
          <p:nvPr/>
        </p:nvCxnSpPr>
        <p:spPr>
          <a:xfrm flipV="1">
            <a:off x="2601910" y="1559296"/>
            <a:ext cx="687383" cy="401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4ACB27D-BF69-1689-2EF7-004096F273AF}"/>
              </a:ext>
            </a:extLst>
          </p:cNvPr>
          <p:cNvSpPr/>
          <p:nvPr/>
        </p:nvSpPr>
        <p:spPr>
          <a:xfrm>
            <a:off x="3289293" y="1256708"/>
            <a:ext cx="3193046" cy="605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9A3673-6484-969C-7E33-BAB9B48090AD}"/>
              </a:ext>
            </a:extLst>
          </p:cNvPr>
          <p:cNvSpPr txBox="1"/>
          <p:nvPr/>
        </p:nvSpPr>
        <p:spPr>
          <a:xfrm>
            <a:off x="3405552" y="1243713"/>
            <a:ext cx="3193047" cy="660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Трудоустройство в </a:t>
            </a:r>
            <a:r>
              <a:rPr lang="en-US" sz="1846" dirty="0"/>
              <a:t>IT</a:t>
            </a:r>
            <a:r>
              <a:rPr lang="ru-RU" sz="1846" dirty="0"/>
              <a:t>-компанию (в 14-16 лет)</a:t>
            </a:r>
            <a:endParaRPr lang="ru-RU" sz="2215" dirty="0"/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071ACDD0-A58C-BD70-7426-3B306DE4AFE0}"/>
              </a:ext>
            </a:extLst>
          </p:cNvPr>
          <p:cNvCxnSpPr>
            <a:cxnSpLocks/>
          </p:cNvCxnSpPr>
          <p:nvPr/>
        </p:nvCxnSpPr>
        <p:spPr>
          <a:xfrm flipV="1">
            <a:off x="2570914" y="2928827"/>
            <a:ext cx="687383" cy="401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C086311B-AA3F-F297-BEB3-FC8F575C230F}"/>
              </a:ext>
            </a:extLst>
          </p:cNvPr>
          <p:cNvCxnSpPr>
            <a:cxnSpLocks/>
            <a:endCxn id="23" idx="1"/>
          </p:cNvCxnSpPr>
          <p:nvPr/>
        </p:nvCxnSpPr>
        <p:spPr>
          <a:xfrm flipV="1">
            <a:off x="4833803" y="2436909"/>
            <a:ext cx="990389" cy="335165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BB18536A-190D-3A40-829F-B39BC8B01535}"/>
              </a:ext>
            </a:extLst>
          </p:cNvPr>
          <p:cNvCxnSpPr>
            <a:cxnSpLocks/>
          </p:cNvCxnSpPr>
          <p:nvPr/>
        </p:nvCxnSpPr>
        <p:spPr>
          <a:xfrm flipV="1">
            <a:off x="4841842" y="2826364"/>
            <a:ext cx="1175280" cy="86387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CC3CACB6-75AF-4405-1019-0128D8F9B232}"/>
              </a:ext>
            </a:extLst>
          </p:cNvPr>
          <p:cNvCxnSpPr>
            <a:cxnSpLocks/>
          </p:cNvCxnSpPr>
          <p:nvPr/>
        </p:nvCxnSpPr>
        <p:spPr>
          <a:xfrm>
            <a:off x="4837822" y="3029310"/>
            <a:ext cx="1155184" cy="19496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5FDFD551-22B7-DD4D-0198-28040A79EB16}"/>
              </a:ext>
            </a:extLst>
          </p:cNvPr>
          <p:cNvCxnSpPr>
            <a:cxnSpLocks/>
          </p:cNvCxnSpPr>
          <p:nvPr/>
        </p:nvCxnSpPr>
        <p:spPr>
          <a:xfrm>
            <a:off x="4879345" y="3152336"/>
            <a:ext cx="986895" cy="541799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DB587AE-E576-4AC4-86B6-986323932AC9}"/>
              </a:ext>
            </a:extLst>
          </p:cNvPr>
          <p:cNvSpPr/>
          <p:nvPr/>
        </p:nvSpPr>
        <p:spPr>
          <a:xfrm>
            <a:off x="5824192" y="2276557"/>
            <a:ext cx="1326383" cy="32070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521EA0-17B8-D5CB-FDF2-2722AE483638}"/>
              </a:ext>
            </a:extLst>
          </p:cNvPr>
          <p:cNvSpPr txBox="1"/>
          <p:nvPr/>
        </p:nvSpPr>
        <p:spPr>
          <a:xfrm>
            <a:off x="5808263" y="2227323"/>
            <a:ext cx="2143332" cy="3763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Свой бизнес</a:t>
            </a:r>
            <a:endParaRPr lang="ru-RU" sz="2215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A8BEDC2-183F-6FC8-C613-4A1E08534D25}"/>
              </a:ext>
            </a:extLst>
          </p:cNvPr>
          <p:cNvSpPr/>
          <p:nvPr/>
        </p:nvSpPr>
        <p:spPr>
          <a:xfrm>
            <a:off x="6017122" y="2694569"/>
            <a:ext cx="1796645" cy="32070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BD6F0D-3460-D3C5-196F-099C7A283321}"/>
              </a:ext>
            </a:extLst>
          </p:cNvPr>
          <p:cNvSpPr txBox="1"/>
          <p:nvPr/>
        </p:nvSpPr>
        <p:spPr>
          <a:xfrm>
            <a:off x="6011239" y="2645398"/>
            <a:ext cx="2143333" cy="3763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46" dirty="0" err="1"/>
              <a:t>Самозанятость</a:t>
            </a:r>
            <a:endParaRPr lang="ru-RU" sz="2215" dirty="0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B384BDD-3A8B-12F7-A118-D4BEF0B8B8B8}"/>
              </a:ext>
            </a:extLst>
          </p:cNvPr>
          <p:cNvSpPr/>
          <p:nvPr/>
        </p:nvSpPr>
        <p:spPr>
          <a:xfrm>
            <a:off x="6013101" y="3124638"/>
            <a:ext cx="2729133" cy="32070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1C85FBD-0B5A-A03B-FBDB-A5EEAB142B0B}"/>
              </a:ext>
            </a:extLst>
          </p:cNvPr>
          <p:cNvSpPr txBox="1"/>
          <p:nvPr/>
        </p:nvSpPr>
        <p:spPr>
          <a:xfrm>
            <a:off x="6007220" y="3075467"/>
            <a:ext cx="3243913" cy="3763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Работа по специальности</a:t>
            </a:r>
            <a:endParaRPr lang="ru-RU" sz="2215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8C74DF4F-B644-722D-3B1B-8F0809F12C94}"/>
              </a:ext>
            </a:extLst>
          </p:cNvPr>
          <p:cNvSpPr/>
          <p:nvPr/>
        </p:nvSpPr>
        <p:spPr>
          <a:xfrm>
            <a:off x="5852327" y="3554706"/>
            <a:ext cx="2226716" cy="32070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AD1C5CF-619A-4775-DA32-626008BB0A60}"/>
              </a:ext>
            </a:extLst>
          </p:cNvPr>
          <p:cNvSpPr txBox="1"/>
          <p:nvPr/>
        </p:nvSpPr>
        <p:spPr>
          <a:xfrm>
            <a:off x="5846447" y="3505536"/>
            <a:ext cx="2437584" cy="37638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46" dirty="0"/>
              <a:t>Поступление в вуз</a:t>
            </a:r>
            <a:endParaRPr lang="ru-RU" sz="2215" dirty="0"/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40033608-032C-1149-0F2C-9788575BC577}"/>
              </a:ext>
            </a:extLst>
          </p:cNvPr>
          <p:cNvCxnSpPr>
            <a:cxnSpLocks/>
          </p:cNvCxnSpPr>
          <p:nvPr/>
        </p:nvCxnSpPr>
        <p:spPr>
          <a:xfrm flipV="1">
            <a:off x="2589851" y="4614539"/>
            <a:ext cx="687383" cy="401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877454ED-FAD2-7616-CF89-045F9BA27C96}"/>
              </a:ext>
            </a:extLst>
          </p:cNvPr>
          <p:cNvSpPr/>
          <p:nvPr/>
        </p:nvSpPr>
        <p:spPr>
          <a:xfrm>
            <a:off x="3285273" y="4223524"/>
            <a:ext cx="2198594" cy="9195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125C907-70B3-8EB4-8B98-73A3008DD220}"/>
              </a:ext>
            </a:extLst>
          </p:cNvPr>
          <p:cNvSpPr txBox="1"/>
          <p:nvPr/>
        </p:nvSpPr>
        <p:spPr>
          <a:xfrm>
            <a:off x="3317126" y="4306993"/>
            <a:ext cx="2198594" cy="717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15" dirty="0"/>
              <a:t>ВУЗ</a:t>
            </a:r>
            <a:br>
              <a:rPr lang="ru-RU" sz="2215" dirty="0"/>
            </a:br>
            <a:r>
              <a:rPr lang="ru-RU" sz="1846" dirty="0"/>
              <a:t>«средней руки»</a:t>
            </a:r>
            <a:endParaRPr lang="ru-RU" sz="2215" dirty="0"/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5AD08672-39DB-7DD5-615E-A50464B2A6AD}"/>
              </a:ext>
            </a:extLst>
          </p:cNvPr>
          <p:cNvCxnSpPr>
            <a:cxnSpLocks/>
          </p:cNvCxnSpPr>
          <p:nvPr/>
        </p:nvCxnSpPr>
        <p:spPr>
          <a:xfrm flipV="1">
            <a:off x="2481502" y="6003815"/>
            <a:ext cx="687383" cy="401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501C4499-B676-F988-EDB7-09747CD15C67}"/>
              </a:ext>
            </a:extLst>
          </p:cNvPr>
          <p:cNvSpPr/>
          <p:nvPr/>
        </p:nvSpPr>
        <p:spPr>
          <a:xfrm>
            <a:off x="3193002" y="5713282"/>
            <a:ext cx="1090798" cy="605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5803BF9-4289-2E82-75F5-98F4D6B49B46}"/>
              </a:ext>
            </a:extLst>
          </p:cNvPr>
          <p:cNvSpPr txBox="1"/>
          <p:nvPr/>
        </p:nvSpPr>
        <p:spPr>
          <a:xfrm>
            <a:off x="3224853" y="5796752"/>
            <a:ext cx="1227759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15" dirty="0"/>
              <a:t>МИФИ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B9B2404-5BC5-EC3D-7BE6-5BA6BAC8DA23}"/>
              </a:ext>
            </a:extLst>
          </p:cNvPr>
          <p:cNvSpPr txBox="1"/>
          <p:nvPr/>
        </p:nvSpPr>
        <p:spPr>
          <a:xfrm>
            <a:off x="5008268" y="5680272"/>
            <a:ext cx="4018183" cy="603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62" dirty="0"/>
              <a:t>Трудоустройство в должности квалифицированного рабочего</a:t>
            </a:r>
            <a:endParaRPr lang="ru-RU" sz="1108" dirty="0"/>
          </a:p>
        </p:txBody>
      </p: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6B70AA68-EE41-0A1F-A50E-91913027DCAC}"/>
              </a:ext>
            </a:extLst>
          </p:cNvPr>
          <p:cNvCxnSpPr>
            <a:cxnSpLocks/>
          </p:cNvCxnSpPr>
          <p:nvPr/>
        </p:nvCxnSpPr>
        <p:spPr>
          <a:xfrm flipV="1">
            <a:off x="4286186" y="5999796"/>
            <a:ext cx="687383" cy="4018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0F4DEE5C-4835-8BAC-81C2-6EDDEF0AE8A9}"/>
              </a:ext>
            </a:extLst>
          </p:cNvPr>
          <p:cNvSpPr txBox="1"/>
          <p:nvPr/>
        </p:nvSpPr>
        <p:spPr>
          <a:xfrm>
            <a:off x="6115608" y="4319637"/>
            <a:ext cx="2783248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846" b="1" dirty="0">
                <a:latin typeface="Calibri" panose="020F0502020204030204" pitchFamily="34" charset="0"/>
              </a:rPr>
              <a:t>Работа клерком в офисе </a:t>
            </a:r>
          </a:p>
          <a:p>
            <a:pPr algn="ctr"/>
            <a:r>
              <a:rPr lang="ru-RU" sz="1477" dirty="0">
                <a:latin typeface="Calibri" panose="020F0502020204030204" pitchFamily="34" charset="0"/>
              </a:rPr>
              <a:t>(«почти непрофессиональная» деятельность)</a:t>
            </a:r>
            <a:endParaRPr lang="ru-RU" sz="1292" dirty="0">
              <a:latin typeface="Calibri" panose="020F0502020204030204" pitchFamily="34" charset="0"/>
            </a:endParaRPr>
          </a:p>
        </p:txBody>
      </p:sp>
      <p:sp>
        <p:nvSpPr>
          <p:cNvPr id="46" name="Прямоугольник 45">
            <a:extLst>
              <a:ext uri="{FF2B5EF4-FFF2-40B4-BE49-F238E27FC236}">
                <a16:creationId xmlns:a16="http://schemas.microsoft.com/office/drawing/2014/main" id="{AA8B6700-7B5D-A86E-A036-8398A9B07DE1}"/>
              </a:ext>
            </a:extLst>
          </p:cNvPr>
          <p:cNvSpPr/>
          <p:nvPr/>
        </p:nvSpPr>
        <p:spPr>
          <a:xfrm>
            <a:off x="3290452" y="2646336"/>
            <a:ext cx="1717815" cy="605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585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A64791-0FF3-6F62-9328-886A91AF4419}"/>
              </a:ext>
            </a:extLst>
          </p:cNvPr>
          <p:cNvSpPr txBox="1"/>
          <p:nvPr/>
        </p:nvSpPr>
        <p:spPr>
          <a:xfrm>
            <a:off x="3336521" y="2732326"/>
            <a:ext cx="1685963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15" dirty="0"/>
              <a:t>КОЛЛЕДЖ</a:t>
            </a:r>
          </a:p>
        </p:txBody>
      </p:sp>
    </p:spTree>
    <p:extLst>
      <p:ext uri="{BB962C8B-B14F-4D97-AF65-F5344CB8AC3E}">
        <p14:creationId xmlns:p14="http://schemas.microsoft.com/office/powerpoint/2010/main" val="499791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15">
            <a:extLst>
              <a:ext uri="{FF2B5EF4-FFF2-40B4-BE49-F238E27FC236}">
                <a16:creationId xmlns:a16="http://schemas.microsoft.com/office/drawing/2014/main" id="{8E185239-16AB-B3C4-C486-244C4063D8CB}"/>
              </a:ext>
            </a:extLst>
          </p:cNvPr>
          <p:cNvSpPr/>
          <p:nvPr/>
        </p:nvSpPr>
        <p:spPr>
          <a:xfrm>
            <a:off x="774000" y="2785093"/>
            <a:ext cx="4590728" cy="3249325"/>
          </a:xfrm>
          <a:prstGeom prst="roundRect">
            <a:avLst>
              <a:gd name="adj" fmla="val 12935"/>
            </a:avLst>
          </a:prstGeom>
          <a:solidFill>
            <a:srgbClr val="F2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D5F70-E25F-D56D-0E34-F34377D9E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«Постиндустриальное» - источник тревоги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BFF29EEA-33D2-8E7D-D2D9-703C78D9BC18}"/>
              </a:ext>
            </a:extLst>
          </p:cNvPr>
          <p:cNvSpPr/>
          <p:nvPr/>
        </p:nvSpPr>
        <p:spPr>
          <a:xfrm>
            <a:off x="774001" y="1322293"/>
            <a:ext cx="4590728" cy="3424519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F39F1-832B-1D34-3F1F-BC9025592C52}"/>
              </a:ext>
            </a:extLst>
          </p:cNvPr>
          <p:cNvSpPr txBox="1"/>
          <p:nvPr/>
        </p:nvSpPr>
        <p:spPr>
          <a:xfrm flipH="1">
            <a:off x="1164126" y="1562180"/>
            <a:ext cx="45151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5">
                    <a:lumMod val="20000"/>
                    <a:lumOff val="80000"/>
                  </a:schemeClr>
                </a:solidFill>
                <a:latin typeface="+mj-lt"/>
              </a:rPr>
              <a:t>БЫЛО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Виды профессиональной деятельности: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Врач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Учитель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Бухгалтер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Водитель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и т.д.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80415B-F3CE-1FE5-A1C7-443372FFEAC6}"/>
              </a:ext>
            </a:extLst>
          </p:cNvPr>
          <p:cNvSpPr txBox="1"/>
          <p:nvPr/>
        </p:nvSpPr>
        <p:spPr>
          <a:xfrm>
            <a:off x="1407691" y="4928950"/>
            <a:ext cx="3371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Знакомо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	Понятно</a:t>
            </a:r>
          </a:p>
          <a:p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		Комфортно</a:t>
            </a:r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22EC433-F267-02AF-5D4F-7558508F973B}"/>
              </a:ext>
            </a:extLst>
          </p:cNvPr>
          <p:cNvSpPr/>
          <p:nvPr/>
        </p:nvSpPr>
        <p:spPr>
          <a:xfrm>
            <a:off x="5679302" y="1871643"/>
            <a:ext cx="968188" cy="2366505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15">
            <a:extLst>
              <a:ext uri="{FF2B5EF4-FFF2-40B4-BE49-F238E27FC236}">
                <a16:creationId xmlns:a16="http://schemas.microsoft.com/office/drawing/2014/main" id="{7EFBA4DE-9E6B-4D3F-AB40-930B369498E8}"/>
              </a:ext>
            </a:extLst>
          </p:cNvPr>
          <p:cNvSpPr/>
          <p:nvPr/>
        </p:nvSpPr>
        <p:spPr>
          <a:xfrm>
            <a:off x="7022402" y="2785093"/>
            <a:ext cx="4590728" cy="3249325"/>
          </a:xfrm>
          <a:prstGeom prst="roundRect">
            <a:avLst>
              <a:gd name="adj" fmla="val 12935"/>
            </a:avLst>
          </a:prstGeom>
          <a:solidFill>
            <a:srgbClr val="F2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solidFill>
                <a:schemeClr val="tx1"/>
              </a:solidFill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C6D5B19-F858-D688-FA5B-BE29752D2A03}"/>
              </a:ext>
            </a:extLst>
          </p:cNvPr>
          <p:cNvSpPr/>
          <p:nvPr/>
        </p:nvSpPr>
        <p:spPr>
          <a:xfrm>
            <a:off x="7022403" y="1322293"/>
            <a:ext cx="4590728" cy="3424519"/>
          </a:xfrm>
          <a:prstGeom prst="roundRect">
            <a:avLst/>
          </a:prstGeom>
          <a:solidFill>
            <a:schemeClr val="accent3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10287-EF8D-20A2-EAA6-291592ECFE84}"/>
              </a:ext>
            </a:extLst>
          </p:cNvPr>
          <p:cNvSpPr txBox="1"/>
          <p:nvPr/>
        </p:nvSpPr>
        <p:spPr>
          <a:xfrm flipH="1">
            <a:off x="7412528" y="1562180"/>
            <a:ext cx="451517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+mj-lt"/>
              </a:rPr>
              <a:t>УЖЕ ПРИХОДИТ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 err="1">
                <a:solidFill>
                  <a:schemeClr val="bg1"/>
                </a:solidFill>
              </a:rPr>
              <a:t>Персонализованные</a:t>
            </a:r>
            <a:r>
              <a:rPr lang="ru-RU" sz="2000" dirty="0">
                <a:solidFill>
                  <a:schemeClr val="bg1"/>
                </a:solidFill>
              </a:rPr>
              <a:t> наборы компетенций,</a:t>
            </a:r>
          </a:p>
          <a:p>
            <a:r>
              <a:rPr lang="ru-RU" sz="2000" dirty="0">
                <a:solidFill>
                  <a:schemeClr val="bg1"/>
                </a:solidFill>
              </a:rPr>
              <a:t>охватывающие несколько разных профессиональных областей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«Блогеры» и 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Кто эти люди?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/>
                </a:solidFill>
              </a:rPr>
              <a:t>Чем они занимаются?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0D5CE7F-585F-366C-05F3-693E071E831C}"/>
              </a:ext>
            </a:extLst>
          </p:cNvPr>
          <p:cNvSpPr txBox="1"/>
          <p:nvPr/>
        </p:nvSpPr>
        <p:spPr>
          <a:xfrm>
            <a:off x="7656093" y="4928950"/>
            <a:ext cx="37208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accent3"/>
                </a:solidFill>
                <a:latin typeface="+mj-lt"/>
              </a:rPr>
              <a:t>Ново</a:t>
            </a:r>
          </a:p>
          <a:p>
            <a:r>
              <a:rPr lang="ru-RU" dirty="0">
                <a:solidFill>
                  <a:schemeClr val="accent3"/>
                </a:solidFill>
                <a:latin typeface="+mj-lt"/>
              </a:rPr>
              <a:t>          Непонятно</a:t>
            </a:r>
          </a:p>
          <a:p>
            <a:r>
              <a:rPr lang="ru-RU" dirty="0">
                <a:solidFill>
                  <a:schemeClr val="accent3"/>
                </a:solidFill>
                <a:latin typeface="+mj-lt"/>
              </a:rPr>
              <a:t>	       Недоверие и страх</a:t>
            </a:r>
          </a:p>
        </p:txBody>
      </p:sp>
    </p:spTree>
    <p:extLst>
      <p:ext uri="{BB962C8B-B14F-4D97-AF65-F5344CB8AC3E}">
        <p14:creationId xmlns:p14="http://schemas.microsoft.com/office/powerpoint/2010/main" val="2746701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82EFD9-24C6-79E3-7AB1-909A3E905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4" y="457200"/>
            <a:ext cx="10755358" cy="1477328"/>
          </a:xfrm>
        </p:spPr>
        <p:txBody>
          <a:bodyPr/>
          <a:lstStyle/>
          <a:p>
            <a:r>
              <a:rPr lang="ru-RU" sz="4000" dirty="0"/>
              <a:t>Цифровая трансформация </a:t>
            </a:r>
            <a:br>
              <a:rPr lang="ru-RU" sz="4000" dirty="0"/>
            </a:br>
            <a:r>
              <a:rPr lang="ru-RU" sz="4000" dirty="0"/>
              <a:t>меняет пространство и логику профессионального самоопределения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0C24DBB8-1605-9FFB-4B93-D7ED62834E53}"/>
              </a:ext>
            </a:extLst>
          </p:cNvPr>
          <p:cNvSpPr txBox="1">
            <a:spLocks/>
          </p:cNvSpPr>
          <p:nvPr/>
        </p:nvSpPr>
        <p:spPr>
          <a:xfrm>
            <a:off x="3631432" y="4300039"/>
            <a:ext cx="8341751" cy="19747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Не можешь найти работу в регионе – найди в Интернете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Не хочешь пахать на дядю – становись фрилансером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bg1"/>
                </a:solidFill>
              </a:rPr>
              <a:t>Не хочешь терять четыре года на вуз – освой пакет онлайн-курсов</a:t>
            </a:r>
            <a:endParaRPr lang="ru-RU" sz="20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CF3BD2-34FD-853B-548E-307249E08C50}"/>
              </a:ext>
            </a:extLst>
          </p:cNvPr>
          <p:cNvSpPr txBox="1"/>
          <p:nvPr/>
        </p:nvSpPr>
        <p:spPr>
          <a:xfrm>
            <a:off x="3631433" y="6090151"/>
            <a:ext cx="5404992" cy="3693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Это полезные или вредные советы??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30F4A0-7EA5-1E5D-DA3C-BF23BDD9F6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89" y="4198449"/>
            <a:ext cx="2415064" cy="23678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5AFB557-05BB-2C67-1544-5598A946407F}"/>
              </a:ext>
            </a:extLst>
          </p:cNvPr>
          <p:cNvSpPr txBox="1"/>
          <p:nvPr/>
        </p:nvSpPr>
        <p:spPr>
          <a:xfrm rot="1058095">
            <a:off x="4025080" y="1259653"/>
            <a:ext cx="635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4К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E56EAB-3674-1AD9-9E35-B5E708C98177}"/>
              </a:ext>
            </a:extLst>
          </p:cNvPr>
          <p:cNvSpPr txBox="1"/>
          <p:nvPr/>
        </p:nvSpPr>
        <p:spPr>
          <a:xfrm rot="620169">
            <a:off x="5462135" y="3350465"/>
            <a:ext cx="2013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FF00"/>
                </a:solidFill>
              </a:rPr>
              <a:t>Цифровые</a:t>
            </a:r>
          </a:p>
          <a:p>
            <a:pPr algn="ctr"/>
            <a:r>
              <a:rPr lang="ru-RU" b="1" dirty="0">
                <a:solidFill>
                  <a:srgbClr val="00FF00"/>
                </a:solidFill>
              </a:rPr>
              <a:t>навыки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6FD412-7679-2A0E-7583-F6FD74828A3D}"/>
              </a:ext>
            </a:extLst>
          </p:cNvPr>
          <p:cNvSpPr txBox="1"/>
          <p:nvPr/>
        </p:nvSpPr>
        <p:spPr>
          <a:xfrm rot="4716459">
            <a:off x="3232298" y="1967512"/>
            <a:ext cx="1008529" cy="79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rgbClr val="00B0F0"/>
                </a:solidFill>
              </a:rPr>
              <a:t>Soft Skills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9F2BC4-F0B7-F1EA-B599-14BCD44EEF38}"/>
              </a:ext>
            </a:extLst>
          </p:cNvPr>
          <p:cNvSpPr txBox="1"/>
          <p:nvPr/>
        </p:nvSpPr>
        <p:spPr>
          <a:xfrm rot="19062989">
            <a:off x="3970474" y="2989995"/>
            <a:ext cx="25953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C000"/>
                </a:solidFill>
              </a:rPr>
              <a:t>«Новые грамотности»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EFD344-B677-00C7-BDE2-FDA2D5EE6DFD}"/>
              </a:ext>
            </a:extLst>
          </p:cNvPr>
          <p:cNvSpPr txBox="1"/>
          <p:nvPr/>
        </p:nvSpPr>
        <p:spPr>
          <a:xfrm rot="3624176">
            <a:off x="6430425" y="2630432"/>
            <a:ext cx="2441514" cy="799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99"/>
                </a:solidFill>
              </a:rPr>
              <a:t>Профессиональные компетенции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B03829-9B82-2BCB-CAC9-32D908DA755C}"/>
              </a:ext>
            </a:extLst>
          </p:cNvPr>
          <p:cNvSpPr txBox="1"/>
          <p:nvPr/>
        </p:nvSpPr>
        <p:spPr>
          <a:xfrm rot="2562477">
            <a:off x="3476425" y="2581315"/>
            <a:ext cx="16426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996633"/>
                </a:solidFill>
              </a:rPr>
              <a:t>ХОЧУ - МОГУ - НАДО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066409-7DA4-4D39-2552-03D19A9FBB5C}"/>
              </a:ext>
            </a:extLst>
          </p:cNvPr>
          <p:cNvSpPr txBox="1"/>
          <p:nvPr/>
        </p:nvSpPr>
        <p:spPr>
          <a:xfrm rot="20419431">
            <a:off x="285004" y="2392686"/>
            <a:ext cx="3594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B7CF8D"/>
                </a:solidFill>
              </a:rPr>
              <a:t>ПОЛИПРОФЕССИОНАЛИЗМ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48B7E4-9204-E1AE-8D43-6F541D23E422}"/>
              </a:ext>
            </a:extLst>
          </p:cNvPr>
          <p:cNvSpPr txBox="1"/>
          <p:nvPr/>
        </p:nvSpPr>
        <p:spPr>
          <a:xfrm rot="1674711">
            <a:off x="7316854" y="2800325"/>
            <a:ext cx="415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МУЛЬТИПРОФЕССИОНАЛИЗМ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9CF1B6-0048-1D2B-65FE-AD850DB9BE87}"/>
              </a:ext>
            </a:extLst>
          </p:cNvPr>
          <p:cNvSpPr txBox="1"/>
          <p:nvPr/>
        </p:nvSpPr>
        <p:spPr>
          <a:xfrm rot="1001591">
            <a:off x="581319" y="3402682"/>
            <a:ext cx="41506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ТРАНСФЕССИОНАЛИЗМ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CAC58B-8E2D-73B4-A7A9-989ED67A9E7F}"/>
              </a:ext>
            </a:extLst>
          </p:cNvPr>
          <p:cNvSpPr txBox="1"/>
          <p:nvPr/>
        </p:nvSpPr>
        <p:spPr>
          <a:xfrm rot="18865870">
            <a:off x="8377379" y="3127977"/>
            <a:ext cx="2709973" cy="4569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bg1">
                    <a:lumMod val="75000"/>
                  </a:schemeClr>
                </a:solidFill>
              </a:rPr>
              <a:t>ПОСТПРОФЕССИОАЛИЗМ</a:t>
            </a:r>
          </a:p>
        </p:txBody>
      </p:sp>
      <p:sp>
        <p:nvSpPr>
          <p:cNvPr id="18" name="Взрыв: 8 точек 17">
            <a:extLst>
              <a:ext uri="{FF2B5EF4-FFF2-40B4-BE49-F238E27FC236}">
                <a16:creationId xmlns:a16="http://schemas.microsoft.com/office/drawing/2014/main" id="{F0789D4A-CE5B-1813-F912-48DA282349C0}"/>
              </a:ext>
            </a:extLst>
          </p:cNvPr>
          <p:cNvSpPr/>
          <p:nvPr/>
        </p:nvSpPr>
        <p:spPr>
          <a:xfrm>
            <a:off x="2439002" y="2750635"/>
            <a:ext cx="608604" cy="495460"/>
          </a:xfrm>
          <a:prstGeom prst="irregularSeal1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7CF8D"/>
              </a:solidFill>
            </a:endParaRPr>
          </a:p>
        </p:txBody>
      </p:sp>
      <p:sp>
        <p:nvSpPr>
          <p:cNvPr id="19" name="Взрыв: 8 точек 18">
            <a:extLst>
              <a:ext uri="{FF2B5EF4-FFF2-40B4-BE49-F238E27FC236}">
                <a16:creationId xmlns:a16="http://schemas.microsoft.com/office/drawing/2014/main" id="{C3F27045-C47D-E0FB-8525-1B43EC81A219}"/>
              </a:ext>
            </a:extLst>
          </p:cNvPr>
          <p:cNvSpPr/>
          <p:nvPr/>
        </p:nvSpPr>
        <p:spPr>
          <a:xfrm rot="5679261">
            <a:off x="8564666" y="2993780"/>
            <a:ext cx="491924" cy="612979"/>
          </a:xfrm>
          <a:prstGeom prst="irregularSeal1">
            <a:avLst/>
          </a:prstGeom>
          <a:solidFill>
            <a:srgbClr val="DEE9C9"/>
          </a:solidFill>
          <a:ln>
            <a:solidFill>
              <a:srgbClr val="DEE9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7CF8D"/>
              </a:solidFill>
            </a:endParaRPr>
          </a:p>
        </p:txBody>
      </p:sp>
      <p:sp>
        <p:nvSpPr>
          <p:cNvPr id="20" name="Взрыв: 8 точек 19">
            <a:extLst>
              <a:ext uri="{FF2B5EF4-FFF2-40B4-BE49-F238E27FC236}">
                <a16:creationId xmlns:a16="http://schemas.microsoft.com/office/drawing/2014/main" id="{01DA147F-3928-DC05-43C5-F5B213E121CD}"/>
              </a:ext>
            </a:extLst>
          </p:cNvPr>
          <p:cNvSpPr/>
          <p:nvPr/>
        </p:nvSpPr>
        <p:spPr>
          <a:xfrm>
            <a:off x="8497299" y="1419225"/>
            <a:ext cx="536119" cy="331690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7CF8D"/>
              </a:solidFill>
            </a:endParaRPr>
          </a:p>
        </p:txBody>
      </p:sp>
      <p:sp>
        <p:nvSpPr>
          <p:cNvPr id="21" name="Взрыв: 8 точек 20">
            <a:extLst>
              <a:ext uri="{FF2B5EF4-FFF2-40B4-BE49-F238E27FC236}">
                <a16:creationId xmlns:a16="http://schemas.microsoft.com/office/drawing/2014/main" id="{ECDDAC4D-4CDC-DC77-03C9-CA1043C990C6}"/>
              </a:ext>
            </a:extLst>
          </p:cNvPr>
          <p:cNvSpPr/>
          <p:nvPr/>
        </p:nvSpPr>
        <p:spPr>
          <a:xfrm rot="2312037">
            <a:off x="1518410" y="2129628"/>
            <a:ext cx="354809" cy="216712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2" name="Взрыв: 8 точек 21">
            <a:extLst>
              <a:ext uri="{FF2B5EF4-FFF2-40B4-BE49-F238E27FC236}">
                <a16:creationId xmlns:a16="http://schemas.microsoft.com/office/drawing/2014/main" id="{42D64598-792E-F7F8-521A-67B11B0B0FA7}"/>
              </a:ext>
            </a:extLst>
          </p:cNvPr>
          <p:cNvSpPr/>
          <p:nvPr/>
        </p:nvSpPr>
        <p:spPr>
          <a:xfrm rot="2312037">
            <a:off x="4498241" y="2299291"/>
            <a:ext cx="354809" cy="216712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3" name="Взрыв: 8 точек 22">
            <a:extLst>
              <a:ext uri="{FF2B5EF4-FFF2-40B4-BE49-F238E27FC236}">
                <a16:creationId xmlns:a16="http://schemas.microsoft.com/office/drawing/2014/main" id="{8957C850-EC5E-5D63-7EFE-C4216FB60533}"/>
              </a:ext>
            </a:extLst>
          </p:cNvPr>
          <p:cNvSpPr/>
          <p:nvPr/>
        </p:nvSpPr>
        <p:spPr>
          <a:xfrm rot="10800000">
            <a:off x="6491736" y="2684335"/>
            <a:ext cx="354809" cy="216712"/>
          </a:xfrm>
          <a:prstGeom prst="irregularSeal1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4" name="Взрыв: 8 точек 23">
            <a:extLst>
              <a:ext uri="{FF2B5EF4-FFF2-40B4-BE49-F238E27FC236}">
                <a16:creationId xmlns:a16="http://schemas.microsoft.com/office/drawing/2014/main" id="{C60DD36D-2CFD-B074-0C73-FAF50A30B933}"/>
              </a:ext>
            </a:extLst>
          </p:cNvPr>
          <p:cNvSpPr/>
          <p:nvPr/>
        </p:nvSpPr>
        <p:spPr>
          <a:xfrm rot="21307945">
            <a:off x="6946000" y="3279534"/>
            <a:ext cx="354809" cy="216712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5" name="Взрыв: 8 точек 24">
            <a:extLst>
              <a:ext uri="{FF2B5EF4-FFF2-40B4-BE49-F238E27FC236}">
                <a16:creationId xmlns:a16="http://schemas.microsoft.com/office/drawing/2014/main" id="{28EFACB9-4E30-6729-80BA-8D8BCF8AA78D}"/>
              </a:ext>
            </a:extLst>
          </p:cNvPr>
          <p:cNvSpPr/>
          <p:nvPr/>
        </p:nvSpPr>
        <p:spPr>
          <a:xfrm rot="2135596">
            <a:off x="9268280" y="2244642"/>
            <a:ext cx="568828" cy="343734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7CF8D"/>
              </a:solidFill>
            </a:endParaRPr>
          </a:p>
        </p:txBody>
      </p:sp>
      <p:sp>
        <p:nvSpPr>
          <p:cNvPr id="26" name="Взрыв: 8 точек 25">
            <a:extLst>
              <a:ext uri="{FF2B5EF4-FFF2-40B4-BE49-F238E27FC236}">
                <a16:creationId xmlns:a16="http://schemas.microsoft.com/office/drawing/2014/main" id="{50B6DC20-0901-CCB8-7526-E3EC2AF8AC9E}"/>
              </a:ext>
            </a:extLst>
          </p:cNvPr>
          <p:cNvSpPr/>
          <p:nvPr/>
        </p:nvSpPr>
        <p:spPr>
          <a:xfrm rot="2135596">
            <a:off x="2312480" y="3682691"/>
            <a:ext cx="568828" cy="343734"/>
          </a:xfrm>
          <a:prstGeom prst="irregularSeal1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B7CF8D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D0DD3-9D7A-0C76-9BC4-36C5EFF3F383}"/>
              </a:ext>
            </a:extLst>
          </p:cNvPr>
          <p:cNvSpPr txBox="1"/>
          <p:nvPr/>
        </p:nvSpPr>
        <p:spPr>
          <a:xfrm rot="620169">
            <a:off x="315390" y="3362247"/>
            <a:ext cx="2013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FF00"/>
                </a:solidFill>
              </a:rPr>
              <a:t>Компетенции </a:t>
            </a:r>
            <a:r>
              <a:rPr lang="en-US" b="1" dirty="0">
                <a:solidFill>
                  <a:srgbClr val="00FF00"/>
                </a:solidFill>
              </a:rPr>
              <a:t>XXI</a:t>
            </a:r>
            <a:r>
              <a:rPr lang="ru-RU" b="1" dirty="0">
                <a:solidFill>
                  <a:srgbClr val="00FF00"/>
                </a:solidFill>
              </a:rPr>
              <a:t>века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1C3BEC-519E-E1EF-29EC-7935655D9043}"/>
              </a:ext>
            </a:extLst>
          </p:cNvPr>
          <p:cNvSpPr txBox="1"/>
          <p:nvPr/>
        </p:nvSpPr>
        <p:spPr>
          <a:xfrm rot="1754474">
            <a:off x="12183" y="1987670"/>
            <a:ext cx="17129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accent5"/>
                </a:solidFill>
              </a:rPr>
              <a:t>«Лестницы</a:t>
            </a:r>
          </a:p>
          <a:p>
            <a:pPr algn="ctr"/>
            <a:r>
              <a:rPr lang="ru-RU" sz="1600" b="1" dirty="0">
                <a:solidFill>
                  <a:schemeClr val="accent5"/>
                </a:solidFill>
              </a:rPr>
              <a:t>Хогвартса»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EB8A750-7925-D730-95BC-D2911E81B5F8}"/>
              </a:ext>
            </a:extLst>
          </p:cNvPr>
          <p:cNvSpPr txBox="1"/>
          <p:nvPr/>
        </p:nvSpPr>
        <p:spPr>
          <a:xfrm rot="529598">
            <a:off x="5443698" y="2025666"/>
            <a:ext cx="1384528" cy="723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7030A0"/>
                </a:solidFill>
              </a:rPr>
              <a:t>Короткие треки</a:t>
            </a:r>
          </a:p>
        </p:txBody>
      </p:sp>
    </p:spTree>
    <p:extLst>
      <p:ext uri="{BB962C8B-B14F-4D97-AF65-F5344CB8AC3E}">
        <p14:creationId xmlns:p14="http://schemas.microsoft.com/office/powerpoint/2010/main" val="2287279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79F85E9-83D5-B1D6-3339-D0D1D1C65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54" y="457200"/>
            <a:ext cx="8980346" cy="1181862"/>
          </a:xfrm>
        </p:spPr>
        <p:txBody>
          <a:bodyPr/>
          <a:lstStyle/>
          <a:p>
            <a:r>
              <a:rPr lang="ru-RU" dirty="0"/>
              <a:t>Мы не знаем, кто эти люди по профессии...</a:t>
            </a:r>
          </a:p>
        </p:txBody>
      </p:sp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6271564E-6079-D607-A706-C2A5639CD8A1}"/>
              </a:ext>
            </a:extLst>
          </p:cNvPr>
          <p:cNvSpPr txBox="1">
            <a:spLocks/>
          </p:cNvSpPr>
          <p:nvPr/>
        </p:nvSpPr>
        <p:spPr>
          <a:xfrm>
            <a:off x="1176086" y="5218938"/>
            <a:ext cx="8980346" cy="11818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1" i="0" kern="1200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  <a:cs typeface="+mj-cs"/>
              </a:defRPr>
            </a:lvl1pPr>
          </a:lstStyle>
          <a:p>
            <a:pPr algn="r"/>
            <a:r>
              <a:rPr lang="ru-RU" dirty="0"/>
              <a:t>...но знаем, что они ведут разный образ жизни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371D073-EB7E-62C6-8636-81EE5F718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61" y="3097867"/>
            <a:ext cx="2810940" cy="184403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8BCC71-8283-38A6-F976-F332E61DCCA1}"/>
              </a:ext>
            </a:extLst>
          </p:cNvPr>
          <p:cNvSpPr txBox="1"/>
          <p:nvPr/>
        </p:nvSpPr>
        <p:spPr>
          <a:xfrm>
            <a:off x="4605424" y="2915955"/>
            <a:ext cx="298443" cy="5067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38EDED-7D95-7670-D855-D9379369A4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33" y="2239009"/>
            <a:ext cx="2810941" cy="189038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1D022DB-2845-820E-B988-31F66BE0837D}"/>
              </a:ext>
            </a:extLst>
          </p:cNvPr>
          <p:cNvSpPr txBox="1"/>
          <p:nvPr/>
        </p:nvSpPr>
        <p:spPr>
          <a:xfrm>
            <a:off x="1025896" y="2180180"/>
            <a:ext cx="300379" cy="5228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7C69B9-E88A-9B15-E392-3E34A0B2AB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355" y="1728100"/>
            <a:ext cx="2810940" cy="183791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A1791F-CF97-B859-2FFD-ED2404FD7EE6}"/>
              </a:ext>
            </a:extLst>
          </p:cNvPr>
          <p:cNvSpPr txBox="1"/>
          <p:nvPr/>
        </p:nvSpPr>
        <p:spPr>
          <a:xfrm>
            <a:off x="7734054" y="1515060"/>
            <a:ext cx="319398" cy="5082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34390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3E325-C2B7-577D-B414-029D57064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82" y="569656"/>
            <a:ext cx="9321005" cy="118186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ts val="30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ter SemiBold" panose="02000503000000020004" pitchFamily="2" charset="0"/>
                <a:ea typeface="Inter SemiBold" panose="02000503000000020004" pitchFamily="2" charset="0"/>
                <a:cs typeface="+mn-cs"/>
              </a:rPr>
              <a:t>7 социально-трудовых ролей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374A80-C5F3-2B7D-8A75-49A3191ABE59}"/>
              </a:ext>
            </a:extLst>
          </p:cNvPr>
          <p:cNvSpPr txBox="1"/>
          <p:nvPr/>
        </p:nvSpPr>
        <p:spPr>
          <a:xfrm>
            <a:off x="1144781" y="5210660"/>
            <a:ext cx="9321004" cy="9196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Выбираем профессию – выбираем роль.</a:t>
            </a:r>
          </a:p>
          <a:p>
            <a:pPr>
              <a:lnSpc>
                <a:spcPct val="130000"/>
              </a:lnSpc>
            </a:pPr>
            <a:r>
              <a:rPr lang="ru-RU" sz="2400" b="1" i="1" dirty="0">
                <a:solidFill>
                  <a:schemeClr val="accent3">
                    <a:lumMod val="20000"/>
                    <a:lumOff val="80000"/>
                  </a:schemeClr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		Выбираем роль – выбираем образ жизни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22EAABDE-C4D8-D4FC-BFE7-B1D0FDB03AFE}"/>
              </a:ext>
            </a:extLst>
          </p:cNvPr>
          <p:cNvGrpSpPr/>
          <p:nvPr/>
        </p:nvGrpSpPr>
        <p:grpSpPr>
          <a:xfrm>
            <a:off x="950259" y="1581540"/>
            <a:ext cx="8359735" cy="3411562"/>
            <a:chOff x="1206160" y="2954552"/>
            <a:chExt cx="6679482" cy="285466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182632C-6EB8-589F-27F7-4A65AA0DAF3E}"/>
                </a:ext>
              </a:extLst>
            </p:cNvPr>
            <p:cNvSpPr txBox="1"/>
            <p:nvPr/>
          </p:nvSpPr>
          <p:spPr>
            <a:xfrm>
              <a:off x="1556397" y="3411283"/>
              <a:ext cx="2110154" cy="69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>
                  <a:solidFill>
                    <a:schemeClr val="bg1"/>
                  </a:solidFill>
                </a:rPr>
                <a:t>БЕЗРАБОТНЫЙ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0E5687E-82D4-09D3-DEB3-ACAC8FBD8F08}"/>
                </a:ext>
              </a:extLst>
            </p:cNvPr>
            <p:cNvSpPr txBox="1"/>
            <p:nvPr/>
          </p:nvSpPr>
          <p:spPr>
            <a:xfrm>
              <a:off x="1206160" y="4064778"/>
              <a:ext cx="2110154" cy="69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>
                  <a:solidFill>
                    <a:schemeClr val="bg1"/>
                  </a:solidFill>
                </a:rPr>
                <a:t>ЧЕЛОВЕК СЛУЖЕНИЯ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1F10BC4-08BC-B43A-793A-845F95C2D62E}"/>
                </a:ext>
              </a:extLst>
            </p:cNvPr>
            <p:cNvSpPr txBox="1"/>
            <p:nvPr/>
          </p:nvSpPr>
          <p:spPr>
            <a:xfrm>
              <a:off x="5775488" y="4064778"/>
              <a:ext cx="2110154" cy="69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НАЕМНЫЙ РАБОТНИК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7F5C4C-C9EE-3BEC-7FF3-E9385CACDF24}"/>
                </a:ext>
              </a:extLst>
            </p:cNvPr>
            <p:cNvSpPr txBox="1"/>
            <p:nvPr/>
          </p:nvSpPr>
          <p:spPr>
            <a:xfrm>
              <a:off x="5525894" y="3373851"/>
              <a:ext cx="2110154" cy="386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>
                  <a:solidFill>
                    <a:schemeClr val="bg1"/>
                  </a:solidFill>
                </a:rPr>
                <a:t>ФРИЛАНСЕР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F5FFC6-B18D-F91C-60A5-A4F28749256F}"/>
                </a:ext>
              </a:extLst>
            </p:cNvPr>
            <p:cNvSpPr txBox="1"/>
            <p:nvPr/>
          </p:nvSpPr>
          <p:spPr>
            <a:xfrm>
              <a:off x="2020349" y="5069875"/>
              <a:ext cx="2110154" cy="386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2400" b="1" dirty="0">
                  <a:solidFill>
                    <a:schemeClr val="bg1"/>
                  </a:solidFill>
                </a:rPr>
                <a:t>ИНВЕСТОР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BE4043-3E0B-9CD0-8F18-95E1898675D2}"/>
                </a:ext>
              </a:extLst>
            </p:cNvPr>
            <p:cNvSpPr txBox="1"/>
            <p:nvPr/>
          </p:nvSpPr>
          <p:spPr>
            <a:xfrm>
              <a:off x="4793761" y="5113873"/>
              <a:ext cx="2725614" cy="6953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ПРЕДПРИНИМАТЕЛЬ</a:t>
              </a:r>
            </a:p>
          </p:txBody>
        </p:sp>
        <p:sp>
          <p:nvSpPr>
            <p:cNvPr id="11" name="Семиугольник 10">
              <a:extLst>
                <a:ext uri="{FF2B5EF4-FFF2-40B4-BE49-F238E27FC236}">
                  <a16:creationId xmlns:a16="http://schemas.microsoft.com/office/drawing/2014/main" id="{DEEFB639-F2AF-AEEA-0939-D9AD4FC58333}"/>
                </a:ext>
              </a:extLst>
            </p:cNvPr>
            <p:cNvSpPr/>
            <p:nvPr/>
          </p:nvSpPr>
          <p:spPr bwMode="auto">
            <a:xfrm>
              <a:off x="3686679" y="3483933"/>
              <a:ext cx="1718445" cy="1539339"/>
            </a:xfrm>
            <a:prstGeom prst="heptagon">
              <a:avLst/>
            </a:prstGeom>
            <a:solidFill>
              <a:schemeClr val="accent4"/>
            </a:solidFill>
            <a:ln w="127000" cap="flat" cmpd="thickThin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51184" tIns="25592" rIns="51184" bIns="25592" numCol="1" rtlCol="0" anchor="t" anchorCtr="0" compatLnSpc="1">
              <a:prstTxWarp prst="textNoShape">
                <a:avLst/>
              </a:prstTxWarp>
            </a:bodyPr>
            <a:lstStyle/>
            <a:p>
              <a:pPr algn="ctr" defTabSz="511852"/>
              <a:endParaRPr lang="ru-RU" sz="2800" b="1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EE44BF5-9367-93EE-A516-89E66BF0B40C}"/>
                </a:ext>
              </a:extLst>
            </p:cNvPr>
            <p:cNvSpPr txBox="1"/>
            <p:nvPr/>
          </p:nvSpPr>
          <p:spPr>
            <a:xfrm>
              <a:off x="3490824" y="2954552"/>
              <a:ext cx="2110154" cy="3863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>
                  <a:solidFill>
                    <a:schemeClr val="bg1"/>
                  </a:solidFill>
                </a:rPr>
                <a:t>ВОЛОНТЁР</a:t>
              </a:r>
            </a:p>
          </p:txBody>
        </p:sp>
      </p:grpSp>
      <p:sp>
        <p:nvSpPr>
          <p:cNvPr id="13" name="Номер слайда 8">
            <a:extLst>
              <a:ext uri="{FF2B5EF4-FFF2-40B4-BE49-F238E27FC236}">
                <a16:creationId xmlns:a16="http://schemas.microsoft.com/office/drawing/2014/main" id="{8FF7B8E4-9682-3B8A-C26F-5B33521F68DA}"/>
              </a:ext>
            </a:extLst>
          </p:cNvPr>
          <p:cNvSpPr txBox="1">
            <a:spLocks/>
          </p:cNvSpPr>
          <p:nvPr/>
        </p:nvSpPr>
        <p:spPr>
          <a:xfrm>
            <a:off x="9661518" y="6165424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27F3A33-6A4A-4395-8324-C6DCD486F135}" type="slidenum">
              <a:rPr lang="ru-RU" smtClean="0"/>
              <a:pPr algn="r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9527672"/>
      </p:ext>
    </p:extLst>
  </p:cSld>
  <p:clrMapOvr>
    <a:masterClrMapping/>
  </p:clrMapOvr>
</p:sld>
</file>

<file path=ppt/theme/theme1.xml><?xml version="1.0" encoding="utf-8"?>
<a:theme xmlns:a="http://schemas.openxmlformats.org/drawingml/2006/main" name="РАНХиГС">
  <a:themeElements>
    <a:clrScheme name="BE003E">
      <a:dk1>
        <a:srgbClr val="000000"/>
      </a:dk1>
      <a:lt1>
        <a:srgbClr val="FFFFFF"/>
      </a:lt1>
      <a:dk2>
        <a:srgbClr val="595959"/>
      </a:dk2>
      <a:lt2>
        <a:srgbClr val="E7E6E6"/>
      </a:lt2>
      <a:accent1>
        <a:srgbClr val="BE003E"/>
      </a:accent1>
      <a:accent2>
        <a:srgbClr val="FA0009"/>
      </a:accent2>
      <a:accent3>
        <a:srgbClr val="F96920"/>
      </a:accent3>
      <a:accent4>
        <a:srgbClr val="F99B1C"/>
      </a:accent4>
      <a:accent5>
        <a:srgbClr val="80A58A"/>
      </a:accent5>
      <a:accent6>
        <a:srgbClr val="82DCFF"/>
      </a:accent6>
      <a:hlink>
        <a:srgbClr val="5D5F5D"/>
      </a:hlink>
      <a:folHlink>
        <a:srgbClr val="5D5F5D"/>
      </a:folHlink>
    </a:clrScheme>
    <a:fontScheme name="Стандартная">
      <a:majorFont>
        <a:latin typeface="Inter Semibold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Inter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1468</TotalTime>
  <Words>667</Words>
  <Application>Microsoft Office PowerPoint</Application>
  <PresentationFormat>Широкоэкранный</PresentationFormat>
  <Paragraphs>209</Paragraphs>
  <Slides>15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Calibri</vt:lpstr>
      <vt:lpstr>Inter</vt:lpstr>
      <vt:lpstr>Inter SemiBold</vt:lpstr>
      <vt:lpstr>Inter SemiBold</vt:lpstr>
      <vt:lpstr>Noto Sans</vt:lpstr>
      <vt:lpstr>Wingdings</vt:lpstr>
      <vt:lpstr>РАНХиГС</vt:lpstr>
      <vt:lpstr>«Постиндустриальное»: уже настоящее?</vt:lpstr>
      <vt:lpstr>«От эпохи к эпохе» или «перемешанные шарики»?</vt:lpstr>
      <vt:lpstr>Изменения</vt:lpstr>
      <vt:lpstr>Конвергенция в мире труда и профессий</vt:lpstr>
      <vt:lpstr>Многообразие путей, 2023</vt:lpstr>
      <vt:lpstr>«Постиндустриальное» - источник тревоги</vt:lpstr>
      <vt:lpstr>Цифровая трансформация  меняет пространство и логику профессионального самоопределения</vt:lpstr>
      <vt:lpstr>Мы не знаем, кто эти люди по профессии...</vt:lpstr>
      <vt:lpstr>7 социально-трудовых ролей</vt:lpstr>
      <vt:lpstr>7 социально-трудовых ролей</vt:lpstr>
      <vt:lpstr>Это что ещё за «профессия»?</vt:lpstr>
      <vt:lpstr>Определите социально-трудовые роли?</vt:lpstr>
      <vt:lpstr>5 типов карьеры</vt:lpstr>
      <vt:lpstr>5 типов карьеры</vt:lpstr>
      <vt:lpstr>Варианты тематик для обсуждений и дискуссий с родителями, детьми и смешанными командами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Anna Solomakhina</dc:creator>
  <cp:lastModifiedBy>Сергеев Игорь Станиславович</cp:lastModifiedBy>
  <cp:revision>66</cp:revision>
  <dcterms:created xsi:type="dcterms:W3CDTF">2022-10-08T11:28:35Z</dcterms:created>
  <dcterms:modified xsi:type="dcterms:W3CDTF">2023-12-04T06:37:33Z</dcterms:modified>
</cp:coreProperties>
</file>