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160" r:id="rId2"/>
    <p:sldId id="2180" r:id="rId3"/>
    <p:sldId id="2208" r:id="rId4"/>
    <p:sldId id="2178" r:id="rId5"/>
    <p:sldId id="382" r:id="rId6"/>
    <p:sldId id="2164" r:id="rId7"/>
    <p:sldId id="2165" r:id="rId8"/>
    <p:sldId id="2166" r:id="rId9"/>
    <p:sldId id="2172" r:id="rId10"/>
    <p:sldId id="2175" r:id="rId11"/>
    <p:sldId id="2176" r:id="rId12"/>
    <p:sldId id="2163" r:id="rId13"/>
    <p:sldId id="2179" r:id="rId14"/>
    <p:sldId id="2177" r:id="rId15"/>
    <p:sldId id="2181" r:id="rId16"/>
    <p:sldId id="2210" r:id="rId17"/>
    <p:sldId id="2209" r:id="rId18"/>
    <p:sldId id="2185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AFF"/>
    <a:srgbClr val="9BBCE1"/>
    <a:srgbClr val="002B82"/>
    <a:srgbClr val="E44E8B"/>
    <a:srgbClr val="F4D0D3"/>
    <a:srgbClr val="00FA00"/>
    <a:srgbClr val="66FF66"/>
    <a:srgbClr val="99FF99"/>
    <a:srgbClr val="008000"/>
    <a:srgbClr val="525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7528" autoAdjust="0"/>
  </p:normalViewPr>
  <p:slideViewPr>
    <p:cSldViewPr snapToGrid="0" showGuides="1">
      <p:cViewPr varScale="1">
        <p:scale>
          <a:sx n="67" d="100"/>
          <a:sy n="67" d="100"/>
        </p:scale>
        <p:origin x="104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57;&#1090;&#1072;&#1090;&#1080;&#1089;&#1090;&#1080;&#1082;&#1072;\&#1056;&#1077;&#1072;&#1083;&#1080;&#1079;&#1072;&#1094;&#1080;&#1103;%20&#1087;&#1088;&#1086;&#1075;&#1088;&#1072;&#1084;&#1084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120836099107278E-2"/>
          <c:y val="0.10377939872068739"/>
          <c:w val="0.42486408196625092"/>
          <c:h val="0.74481409753284478"/>
        </c:manualLayout>
      </c:layout>
      <c:doughnutChart>
        <c:varyColors val="1"/>
        <c:ser>
          <c:idx val="0"/>
          <c:order val="0"/>
          <c:dPt>
            <c:idx val="3"/>
            <c:bubble3D val="0"/>
            <c:explosion val="7"/>
            <c:extLst>
              <c:ext xmlns:c16="http://schemas.microsoft.com/office/drawing/2014/chart" uri="{C3380CC4-5D6E-409C-BE32-E72D297353CC}">
                <c16:uniqueId val="{00000000-A92F-4068-9255-C51E51992B2C}"/>
              </c:ext>
            </c:extLst>
          </c:dPt>
          <c:dPt>
            <c:idx val="8"/>
            <c:bubble3D val="0"/>
            <c:explosion val="5"/>
            <c:extLst>
              <c:ext xmlns:c16="http://schemas.microsoft.com/office/drawing/2014/chart" uri="{C3380CC4-5D6E-409C-BE32-E72D297353CC}">
                <c16:uniqueId val="{00000001-A92F-4068-9255-C51E51992B2C}"/>
              </c:ext>
            </c:extLst>
          </c:dPt>
          <c:cat>
            <c:strRef>
              <c:f>все_свод_свод!$A$2:$A$30</c:f>
              <c:strCache>
                <c:ptCount val="29"/>
                <c:pt idx="0">
                  <c:v>01 - Физико-математические науки</c:v>
                </c:pt>
                <c:pt idx="1">
                  <c:v>02 - Естественные науки</c:v>
                </c:pt>
                <c:pt idx="2">
                  <c:v>03 - Гуманитарные науки</c:v>
                </c:pt>
                <c:pt idx="3">
                  <c:v>03 - Юриспруденция</c:v>
                </c:pt>
                <c:pt idx="4">
                  <c:v>04 - Социальные науки</c:v>
                </c:pt>
                <c:pt idx="5">
                  <c:v>05 - Образование и педагогика</c:v>
                </c:pt>
                <c:pt idx="6">
                  <c:v>06 - Здравоохранение</c:v>
                </c:pt>
                <c:pt idx="7">
                  <c:v>07 - Культура и искусство</c:v>
                </c:pt>
                <c:pt idx="8">
                  <c:v>08 - Экономика и управление</c:v>
                </c:pt>
                <c:pt idx="9">
                  <c:v>09 - Информационная безопасность</c:v>
                </c:pt>
                <c:pt idx="10">
                  <c:v>10 - Сфера обслуживания</c:v>
                </c:pt>
                <c:pt idx="11">
                  <c:v>11 - Сельское и рыбное хозяйство</c:v>
                </c:pt>
                <c:pt idx="12">
                  <c:v>12 - Геодезия и землеустройство</c:v>
                </c:pt>
                <c:pt idx="13">
                  <c:v>13 - Геология, разведка и разработка полезных ископаемых</c:v>
                </c:pt>
                <c:pt idx="14">
                  <c:v>14 - Энергетика, энергетическое машиностроение и электротехника</c:v>
                </c:pt>
                <c:pt idx="15">
                  <c:v>15 - Металлургия, машиностроение и материалообработка</c:v>
                </c:pt>
                <c:pt idx="16">
                  <c:v>16 - Авиационная и ракетно-космическая техника</c:v>
                </c:pt>
                <c:pt idx="17">
                  <c:v>17 - Оружие и системы вооружения</c:v>
                </c:pt>
                <c:pt idx="18">
                  <c:v>18 - Морская техника</c:v>
                </c:pt>
                <c:pt idx="19">
                  <c:v>19 - Транспортные средства</c:v>
                </c:pt>
                <c:pt idx="20">
                  <c:v>20 - Приборостроение и оптотехника</c:v>
                </c:pt>
                <c:pt idx="21">
                  <c:v>21 - Электронная техника, радиотехника и связь</c:v>
                </c:pt>
                <c:pt idx="22">
                  <c:v>22 - Автоматика и управление</c:v>
                </c:pt>
                <c:pt idx="23">
                  <c:v>23 - Информатика и вычислительная техника</c:v>
                </c:pt>
                <c:pt idx="24">
                  <c:v>24 - Химическая и биотехнологии</c:v>
                </c:pt>
                <c:pt idx="25">
                  <c:v>25 - Воспроизводство и переработка лесных ресурсов</c:v>
                </c:pt>
                <c:pt idx="26">
                  <c:v>26 - Технология продовольственных продуктов и потребительских товаров</c:v>
                </c:pt>
                <c:pt idx="27">
                  <c:v>27 - Архитектура и строительство</c:v>
                </c:pt>
                <c:pt idx="28">
                  <c:v>28 -  Безопасность жизнедеятельности, природообустройство и защита окружающей среды</c:v>
                </c:pt>
              </c:strCache>
            </c:strRef>
          </c:cat>
          <c:val>
            <c:numRef>
              <c:f>все_свод_свод!$B$2:$B$30</c:f>
              <c:numCache>
                <c:formatCode>General</c:formatCode>
                <c:ptCount val="29"/>
                <c:pt idx="0">
                  <c:v>73140</c:v>
                </c:pt>
                <c:pt idx="1">
                  <c:v>86414</c:v>
                </c:pt>
                <c:pt idx="2">
                  <c:v>434367</c:v>
                </c:pt>
                <c:pt idx="3">
                  <c:v>661718</c:v>
                </c:pt>
                <c:pt idx="4">
                  <c:v>74982</c:v>
                </c:pt>
                <c:pt idx="5">
                  <c:v>475975</c:v>
                </c:pt>
                <c:pt idx="6">
                  <c:v>231828</c:v>
                </c:pt>
                <c:pt idx="7">
                  <c:v>119343</c:v>
                </c:pt>
                <c:pt idx="8">
                  <c:v>1943585</c:v>
                </c:pt>
                <c:pt idx="9">
                  <c:v>22956</c:v>
                </c:pt>
                <c:pt idx="10">
                  <c:v>112850</c:v>
                </c:pt>
                <c:pt idx="11">
                  <c:v>182610</c:v>
                </c:pt>
                <c:pt idx="12">
                  <c:v>36392</c:v>
                </c:pt>
                <c:pt idx="13">
                  <c:v>89904</c:v>
                </c:pt>
                <c:pt idx="14">
                  <c:v>148254</c:v>
                </c:pt>
                <c:pt idx="15">
                  <c:v>119331</c:v>
                </c:pt>
                <c:pt idx="16">
                  <c:v>32320</c:v>
                </c:pt>
                <c:pt idx="17">
                  <c:v>2692</c:v>
                </c:pt>
                <c:pt idx="18">
                  <c:v>26988</c:v>
                </c:pt>
                <c:pt idx="19">
                  <c:v>190313</c:v>
                </c:pt>
                <c:pt idx="20">
                  <c:v>31279</c:v>
                </c:pt>
                <c:pt idx="21">
                  <c:v>73263</c:v>
                </c:pt>
                <c:pt idx="22">
                  <c:v>81550</c:v>
                </c:pt>
                <c:pt idx="23">
                  <c:v>166768</c:v>
                </c:pt>
                <c:pt idx="24">
                  <c:v>53817</c:v>
                </c:pt>
                <c:pt idx="25">
                  <c:v>31694</c:v>
                </c:pt>
                <c:pt idx="26">
                  <c:v>80693</c:v>
                </c:pt>
                <c:pt idx="27">
                  <c:v>230480</c:v>
                </c:pt>
                <c:pt idx="28">
                  <c:v>73393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2F-4068-9255-C51E5199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876664722465246"/>
          <c:y val="2.4196181359682965E-2"/>
          <c:w val="0.50111961699232044"/>
          <c:h val="0.9758038186403176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0.07874</cdr:x>
      <cdr:y>0.85488</cdr:y>
    </cdr:from>
    <cdr:to>
      <cdr:x>0.41016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433" y="3726195"/>
          <a:ext cx="2804936" cy="632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b="1" dirty="0"/>
            <a:t>08 - </a:t>
          </a:r>
          <a:r>
            <a:rPr lang="ru-RU" sz="1400" b="1" dirty="0"/>
            <a:t>Экономика и управление; </a:t>
          </a:r>
          <a:r>
            <a:rPr lang="ru-RU" sz="1400" b="1" dirty="0">
              <a:solidFill>
                <a:schemeClr val="tx1"/>
              </a:solidFill>
            </a:rPr>
            <a:t>1943585; 33%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0.07743</cdr:x>
      <cdr:y>0.057</cdr:y>
    </cdr:from>
    <cdr:to>
      <cdr:x>0.29691</cdr:x>
      <cdr:y>0.34201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80" y="288032"/>
          <a:ext cx="194421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0.24512</cdr:x>
      <cdr:y>0.04275</cdr:y>
    </cdr:from>
    <cdr:to>
      <cdr:x>0.51338</cdr:x>
      <cdr:y>0.171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1368" y="216024"/>
          <a:ext cx="2376322" cy="648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400" b="1" dirty="0">
              <a:solidFill>
                <a:schemeClr val="tx1"/>
              </a:solidFill>
            </a:rPr>
            <a:t>03 – Юриспруденция</a:t>
          </a:r>
          <a:endParaRPr lang="en-US" sz="1400" b="1" dirty="0">
            <a:solidFill>
              <a:schemeClr val="tx1"/>
            </a:solidFill>
          </a:endParaRPr>
        </a:p>
        <a:p xmlns:a="http://schemas.openxmlformats.org/drawingml/2006/main">
          <a:pPr algn="ctr" rtl="0"/>
          <a:r>
            <a:rPr lang="ru-RU" sz="1400" b="1" dirty="0">
              <a:solidFill>
                <a:schemeClr val="tx1"/>
              </a:solidFill>
            </a:rPr>
            <a:t>661718; 11%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D934F390-4D58-7E44-87AC-50C03B7B879A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C9358146-77DF-4244-8946-5144D9AD85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9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4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61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26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3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02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9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27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0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8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75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7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3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54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47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10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id="{09DC783E-20CE-5911-B620-286A09A13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7202" y="410997"/>
            <a:ext cx="3659187" cy="566181"/>
          </a:xfrm>
        </p:spPr>
        <p:txBody>
          <a:bodyPr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Структурное подразделение РАНХиГС</a:t>
            </a:r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287EAA98-8264-4B04-9EBD-70AB64B3C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31" y="5647029"/>
            <a:ext cx="7294023" cy="3693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в несколько слов</a:t>
            </a:r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1C7B3525-8E4D-95E7-A42B-7F50FBE8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3765545"/>
            <a:ext cx="8280985" cy="149579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 в несколько слов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A2857-C228-12ED-CF4B-3FDADF17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31" y="324440"/>
            <a:ext cx="1950180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им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78F6993E-B7B0-2EA1-91AB-676649B7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Нижний колонтитул 7">
            <a:extLst>
              <a:ext uri="{FF2B5EF4-FFF2-40B4-BE49-F238E27FC236}">
                <a16:creationId xmlns:a16="http://schemas.microsoft.com/office/drawing/2014/main" id="{08DE2CE8-86CE-3C6B-AE53-C91470583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762" y="6277880"/>
            <a:ext cx="9180512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1000" b="0" i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id="{B2C6CD61-4133-BC1F-00B2-C70CCC15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1000" b="0" i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fld id="{C272B339-6FA4-064A-84D1-88972CE3A3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ебольши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209FE-85D8-9668-BFD6-E2C18614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00" y="416227"/>
            <a:ext cx="10656888" cy="2215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ru-RU" dirty="0"/>
              <a:t>Небольшой 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ADD324-0E77-3616-0567-13F10B455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FC876D-4CC3-0372-7180-244DC484F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2B339-6FA4-064A-84D1-88972CE3A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номером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28CCE3-AD38-2233-A61A-D39AB16C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54" y="457200"/>
            <a:ext cx="7380988" cy="11818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 с номером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6055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фото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28CCE3-AD38-2233-A61A-D39AB16C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54" y="457200"/>
            <a:ext cx="5777671" cy="18557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 с фото или картинкой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BD0C999-EB55-4B83-C39E-A95FA56EFC44}"/>
              </a:ext>
            </a:extLst>
          </p:cNvPr>
          <p:cNvSpPr>
            <a:spLocks/>
          </p:cNvSpPr>
          <p:nvPr userDrawn="1"/>
        </p:nvSpPr>
        <p:spPr>
          <a:xfrm>
            <a:off x="10294471" y="1361735"/>
            <a:ext cx="1897529" cy="4948262"/>
          </a:xfrm>
          <a:custGeom>
            <a:avLst/>
            <a:gdLst>
              <a:gd name="connsiteX0" fmla="*/ 1897529 w 1897529"/>
              <a:gd name="connsiteY0" fmla="*/ 0 h 4948262"/>
              <a:gd name="connsiteX1" fmla="*/ 1897529 w 1897529"/>
              <a:gd name="connsiteY1" fmla="*/ 4948262 h 4948262"/>
              <a:gd name="connsiteX2" fmla="*/ 1802201 w 1897529"/>
              <a:gd name="connsiteY2" fmla="*/ 4923751 h 4948262"/>
              <a:gd name="connsiteX3" fmla="*/ 0 w 1897529"/>
              <a:gd name="connsiteY3" fmla="*/ 2474131 h 4948262"/>
              <a:gd name="connsiteX4" fmla="*/ 1802201 w 1897529"/>
              <a:gd name="connsiteY4" fmla="*/ 24512 h 49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529" h="4948262">
                <a:moveTo>
                  <a:pt x="1897529" y="0"/>
                </a:moveTo>
                <a:lnTo>
                  <a:pt x="1897529" y="4948262"/>
                </a:lnTo>
                <a:lnTo>
                  <a:pt x="1802201" y="4923751"/>
                </a:lnTo>
                <a:cubicBezTo>
                  <a:pt x="758097" y="4599001"/>
                  <a:pt x="0" y="3625098"/>
                  <a:pt x="0" y="2474131"/>
                </a:cubicBezTo>
                <a:cubicBezTo>
                  <a:pt x="0" y="1323165"/>
                  <a:pt x="758097" y="349262"/>
                  <a:pt x="1802201" y="245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D01C7D9-50E9-47DF-DBDB-1BE3233F94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4604" y="1270933"/>
            <a:ext cx="5129867" cy="5129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рисунок здесь</a:t>
            </a:r>
          </a:p>
        </p:txBody>
      </p:sp>
    </p:spTree>
    <p:extLst>
      <p:ext uri="{BB962C8B-B14F-4D97-AF65-F5344CB8AC3E}">
        <p14:creationId xmlns:p14="http://schemas.microsoft.com/office/powerpoint/2010/main" val="32427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, важная фраз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AC95F6AA-C804-7CED-A66C-2DA6597E6EE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1"/>
          </a:xfrm>
          <a:custGeom>
            <a:avLst/>
            <a:gdLst>
              <a:gd name="connsiteX0" fmla="*/ 6098406 w 12192000"/>
              <a:gd name="connsiteY0" fmla="*/ 0 h 6858001"/>
              <a:gd name="connsiteX1" fmla="*/ 12139000 w 12192000"/>
              <a:gd name="connsiteY1" fmla="*/ 4678240 h 6858001"/>
              <a:gd name="connsiteX2" fmla="*/ 12192000 w 12192000"/>
              <a:gd name="connsiteY2" fmla="*/ 4907876 h 6858001"/>
              <a:gd name="connsiteX3" fmla="*/ 12192000 w 12192000"/>
              <a:gd name="connsiteY3" fmla="*/ 6858001 h 6858001"/>
              <a:gd name="connsiteX4" fmla="*/ 0 w 12192000"/>
              <a:gd name="connsiteY4" fmla="*/ 6858001 h 6858001"/>
              <a:gd name="connsiteX5" fmla="*/ 0 w 12192000"/>
              <a:gd name="connsiteY5" fmla="*/ 4928716 h 6858001"/>
              <a:gd name="connsiteX6" fmla="*/ 57810 w 12192000"/>
              <a:gd name="connsiteY6" fmla="*/ 4678240 h 6858001"/>
              <a:gd name="connsiteX7" fmla="*/ 6098406 w 12192000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1">
                <a:moveTo>
                  <a:pt x="6098406" y="0"/>
                </a:moveTo>
                <a:cubicBezTo>
                  <a:pt x="9004764" y="0"/>
                  <a:pt x="11446815" y="1987933"/>
                  <a:pt x="12139000" y="4678240"/>
                </a:cubicBezTo>
                <a:lnTo>
                  <a:pt x="12192000" y="4907876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4928716"/>
                </a:lnTo>
                <a:lnTo>
                  <a:pt x="57810" y="4678240"/>
                </a:lnTo>
                <a:cubicBezTo>
                  <a:pt x="749995" y="1987933"/>
                  <a:pt x="3192047" y="0"/>
                  <a:pt x="6098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28CCE3-AD38-2233-A61A-D39AB16C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163" y="2542604"/>
            <a:ext cx="7813674" cy="177279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Слайд с небольшим тезисом, важной фразой или цитатой</a:t>
            </a:r>
          </a:p>
        </p:txBody>
      </p:sp>
    </p:spTree>
    <p:extLst>
      <p:ext uri="{BB962C8B-B14F-4D97-AF65-F5344CB8AC3E}">
        <p14:creationId xmlns:p14="http://schemas.microsoft.com/office/powerpoint/2010/main" val="334842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692DBADA-F57B-DDFB-BA00-6A2D69CE50BA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0322609" cy="6858000"/>
          </a:xfrm>
          <a:custGeom>
            <a:avLst/>
            <a:gdLst>
              <a:gd name="connsiteX0" fmla="*/ 0 w 10322609"/>
              <a:gd name="connsiteY0" fmla="*/ 0 h 6858000"/>
              <a:gd name="connsiteX1" fmla="*/ 9220025 w 10322609"/>
              <a:gd name="connsiteY1" fmla="*/ 0 h 6858000"/>
              <a:gd name="connsiteX2" fmla="*/ 9316737 w 10322609"/>
              <a:gd name="connsiteY2" fmla="*/ 136000 h 6858000"/>
              <a:gd name="connsiteX3" fmla="*/ 10322609 w 10322609"/>
              <a:gd name="connsiteY3" fmla="*/ 3429000 h 6858000"/>
              <a:gd name="connsiteX4" fmla="*/ 9316737 w 10322609"/>
              <a:gd name="connsiteY4" fmla="*/ 6722000 h 6858000"/>
              <a:gd name="connsiteX5" fmla="*/ 9220025 w 10322609"/>
              <a:gd name="connsiteY5" fmla="*/ 6858000 h 6858000"/>
              <a:gd name="connsiteX6" fmla="*/ 0 w 1032260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609" h="6858000">
                <a:moveTo>
                  <a:pt x="0" y="0"/>
                </a:moveTo>
                <a:lnTo>
                  <a:pt x="9220025" y="0"/>
                </a:lnTo>
                <a:lnTo>
                  <a:pt x="9316737" y="136000"/>
                </a:lnTo>
                <a:cubicBezTo>
                  <a:pt x="9951792" y="1076006"/>
                  <a:pt x="10322609" y="2209199"/>
                  <a:pt x="10322609" y="3429000"/>
                </a:cubicBezTo>
                <a:cubicBezTo>
                  <a:pt x="10322609" y="4648802"/>
                  <a:pt x="9951792" y="5781994"/>
                  <a:pt x="9316737" y="6722000"/>
                </a:cubicBezTo>
                <a:lnTo>
                  <a:pt x="9220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798D527B-D4A2-E707-07FC-69A4AAEAD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54" y="1878503"/>
            <a:ext cx="7380988" cy="35455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— Зачем задавать вопросы аудитории?</a:t>
            </a:r>
            <a:br>
              <a:rPr lang="ru-RU" dirty="0"/>
            </a:br>
            <a:br>
              <a:rPr lang="ru-RU" dirty="0"/>
            </a:br>
            <a:r>
              <a:rPr lang="ru-RU" dirty="0"/>
              <a:t>— Это эффективный способ привлечь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110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FDD54397-7509-3324-71FE-FC0E6F71045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0322609" cy="6858000"/>
          </a:xfrm>
          <a:custGeom>
            <a:avLst/>
            <a:gdLst>
              <a:gd name="connsiteX0" fmla="*/ 0 w 10322609"/>
              <a:gd name="connsiteY0" fmla="*/ 0 h 6858000"/>
              <a:gd name="connsiteX1" fmla="*/ 9220025 w 10322609"/>
              <a:gd name="connsiteY1" fmla="*/ 0 h 6858000"/>
              <a:gd name="connsiteX2" fmla="*/ 9316737 w 10322609"/>
              <a:gd name="connsiteY2" fmla="*/ 136000 h 6858000"/>
              <a:gd name="connsiteX3" fmla="*/ 10322609 w 10322609"/>
              <a:gd name="connsiteY3" fmla="*/ 3429000 h 6858000"/>
              <a:gd name="connsiteX4" fmla="*/ 9316737 w 10322609"/>
              <a:gd name="connsiteY4" fmla="*/ 6722000 h 6858000"/>
              <a:gd name="connsiteX5" fmla="*/ 9220025 w 10322609"/>
              <a:gd name="connsiteY5" fmla="*/ 6858000 h 6858000"/>
              <a:gd name="connsiteX6" fmla="*/ 0 w 1032260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609" h="6858000">
                <a:moveTo>
                  <a:pt x="0" y="0"/>
                </a:moveTo>
                <a:lnTo>
                  <a:pt x="9220025" y="0"/>
                </a:lnTo>
                <a:lnTo>
                  <a:pt x="9316737" y="136000"/>
                </a:lnTo>
                <a:cubicBezTo>
                  <a:pt x="9951792" y="1076006"/>
                  <a:pt x="10322609" y="2209199"/>
                  <a:pt x="10322609" y="3429000"/>
                </a:cubicBezTo>
                <a:cubicBezTo>
                  <a:pt x="10322609" y="4648802"/>
                  <a:pt x="9951792" y="5781994"/>
                  <a:pt x="9316737" y="6722000"/>
                </a:cubicBezTo>
                <a:lnTo>
                  <a:pt x="9220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09DC783E-20CE-5911-B620-286A09A13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9468" y="410997"/>
            <a:ext cx="2066921" cy="566181"/>
          </a:xfrm>
        </p:spPr>
        <p:txBody>
          <a:bodyPr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Структурное подразделение РАНХиГС</a:t>
            </a:r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287EAA98-8264-4B04-9EBD-70AB64B3C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32" y="5668564"/>
            <a:ext cx="4029300" cy="24015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ru-RU" dirty="0"/>
              <a:t>Руководитель НИР</a:t>
            </a:r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1C7B3525-8E4D-95E7-A42B-7F50FBE8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2843575"/>
            <a:ext cx="8280985" cy="74789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Остались вопросы?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A2857-C228-12ED-CF4B-3FDADF17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31" y="324440"/>
            <a:ext cx="1950180" cy="856177"/>
          </a:xfrm>
          <a:prstGeom prst="rect">
            <a:avLst/>
          </a:prstGeom>
        </p:spPr>
      </p:pic>
      <p:sp>
        <p:nvSpPr>
          <p:cNvPr id="15" name="Текст 9">
            <a:extLst>
              <a:ext uri="{FF2B5EF4-FFF2-40B4-BE49-F238E27FC236}">
                <a16:creationId xmlns:a16="http://schemas.microsoft.com/office/drawing/2014/main" id="{FEB0A28E-5AAE-1C75-6D06-8B7A416B2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531" y="5946300"/>
            <a:ext cx="4029301" cy="49539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ru-RU" dirty="0"/>
              <a:t>Имя Фамилия, Должность в несколько слов или немного больше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7796DDC-B616-76BC-5262-C4410C5ED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4151" y="5668564"/>
            <a:ext cx="3335005" cy="21544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6971C19-DB9C-BC08-FA01-ABE155DC2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4151" y="5946300"/>
            <a:ext cx="3335006" cy="49539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ru-RU" dirty="0"/>
              <a:t>Имя Фамилия, Должность в несколько слов или немного больше</a:t>
            </a:r>
          </a:p>
        </p:txBody>
      </p:sp>
    </p:spTree>
    <p:extLst>
      <p:ext uri="{BB962C8B-B14F-4D97-AF65-F5344CB8AC3E}">
        <p14:creationId xmlns:p14="http://schemas.microsoft.com/office/powerpoint/2010/main" val="126398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A634AA-2624-D062-7C80-2FB47341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F83-5DA3-4A2B-946F-5ECD54BBFC81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F3E85D-5129-FFAD-F02D-5EC8F00F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12A411-7942-7BFF-4BF6-236DB2E6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A19-BAD5-4D92-B187-CA999603A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4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D2324-2DB4-C879-E19E-056EB56C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800"/>
            <a:ext cx="106568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CACF93-9B5B-FE16-4F0B-3A71686D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2" y="2319641"/>
            <a:ext cx="10656888" cy="1709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EED3B240-3CCC-8F55-7569-E3952A563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762" y="6277880"/>
            <a:ext cx="9180512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1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9D6BCD2A-54F4-28DF-1032-1F6C9A101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1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C272B339-6FA4-064A-84D1-88972CE3A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63" r:id="rId3"/>
    <p:sldLayoutId id="2147483659" r:id="rId4"/>
    <p:sldLayoutId id="2147483660" r:id="rId5"/>
    <p:sldLayoutId id="2147483661" r:id="rId6"/>
    <p:sldLayoutId id="2147483662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483" userDrawn="1">
          <p15:clr>
            <a:srgbClr val="F26B43"/>
          </p15:clr>
        </p15:guide>
        <p15:guide id="5" pos="1379" userDrawn="1">
          <p15:clr>
            <a:srgbClr val="A4A3A4"/>
          </p15:clr>
        </p15:guide>
        <p15:guide id="6" pos="1646" userDrawn="1">
          <p15:clr>
            <a:srgbClr val="A4A3A4"/>
          </p15:clr>
        </p15:guide>
        <p15:guide id="7" pos="2542" userDrawn="1">
          <p15:clr>
            <a:srgbClr val="A4A3A4"/>
          </p15:clr>
        </p15:guide>
        <p15:guide id="8" pos="2810" userDrawn="1">
          <p15:clr>
            <a:srgbClr val="A4A3A4"/>
          </p15:clr>
        </p15:guide>
        <p15:guide id="9" pos="3706" userDrawn="1">
          <p15:clr>
            <a:srgbClr val="A4A3A4"/>
          </p15:clr>
        </p15:guide>
        <p15:guide id="10" pos="3973" userDrawn="1">
          <p15:clr>
            <a:srgbClr val="A4A3A4"/>
          </p15:clr>
        </p15:guide>
        <p15:guide id="11" pos="4869" userDrawn="1">
          <p15:clr>
            <a:srgbClr val="A4A3A4"/>
          </p15:clr>
        </p15:guide>
        <p15:guide id="12" pos="5137" userDrawn="1">
          <p15:clr>
            <a:srgbClr val="A4A3A4"/>
          </p15:clr>
        </p15:guide>
        <p15:guide id="13" pos="6033" userDrawn="1">
          <p15:clr>
            <a:srgbClr val="A4A3A4"/>
          </p15:clr>
        </p15:guide>
        <p15:guide id="14" pos="6300" userDrawn="1">
          <p15:clr>
            <a:srgbClr val="A4A3A4"/>
          </p15:clr>
        </p15:guide>
        <p15:guide id="15" pos="7196" userDrawn="1">
          <p15:clr>
            <a:srgbClr val="F26B43"/>
          </p15:clr>
        </p15:guide>
        <p15:guide id="19" orient="horz" pos="288" userDrawn="1">
          <p15:clr>
            <a:srgbClr val="F26B43"/>
          </p15:clr>
        </p15:guide>
        <p15:guide id="20" orient="horz" pos="4032" userDrawn="1">
          <p15:clr>
            <a:srgbClr val="F26B43"/>
          </p15:clr>
        </p15:guide>
        <p15:guide id="21" orient="horz" pos="1139" userDrawn="1">
          <p15:clr>
            <a:srgbClr val="A4A3A4"/>
          </p15:clr>
        </p15:guide>
        <p15:guide id="22" orient="horz" pos="145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alent.pro/article/5-formatov-proforientacii-praktikuemyh-vo-vsyom-mir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3635457-1EA1-8F4D-5111-32C2E52B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41" y="206193"/>
            <a:ext cx="10995095" cy="1384995"/>
          </a:xfrm>
        </p:spPr>
        <p:txBody>
          <a:bodyPr/>
          <a:lstStyle/>
          <a:p>
            <a:pPr algn="ctr"/>
            <a:r>
              <a:rPr lang="ru-RU" sz="4800" dirty="0">
                <a:latin typeface="Inter SemiBold" panose="02000503000000020004" pitchFamily="2" charset="0"/>
                <a:ea typeface="Inter SemiBold" panose="02000503000000020004" pitchFamily="2" charset="0"/>
                <a:cs typeface="Tahoma" panose="020B0604030504040204" pitchFamily="34" charset="0"/>
              </a:rPr>
              <a:t>У каждого своя профориентация? </a:t>
            </a:r>
            <a:br>
              <a:rPr lang="ru-RU" sz="4800" dirty="0">
                <a:latin typeface="Inter SemiBold" panose="02000503000000020004" pitchFamily="2" charset="0"/>
                <a:ea typeface="Inter SemiBold" panose="02000503000000020004" pitchFamily="2" charset="0"/>
                <a:cs typeface="Tahoma" panose="020B0604030504040204" pitchFamily="34" charset="0"/>
              </a:rPr>
            </a:br>
            <a:r>
              <a:rPr lang="ru-RU" sz="3600" dirty="0">
                <a:latin typeface="Inter SemiBold" panose="02000503000000020004" pitchFamily="2" charset="0"/>
                <a:ea typeface="Inter SemiBold" panose="02000503000000020004" pitchFamily="2" charset="0"/>
                <a:cs typeface="Tahoma" panose="020B0604030504040204" pitchFamily="34" charset="0"/>
              </a:rPr>
              <a:t>(«Муравьи»)</a:t>
            </a:r>
            <a:br>
              <a:rPr lang="ru-RU" sz="3600" dirty="0">
                <a:latin typeface="Inter SemiBold" panose="02000503000000020004" pitchFamily="2" charset="0"/>
                <a:ea typeface="Inter SemiBold" panose="02000503000000020004" pitchFamily="2" charset="0"/>
                <a:cs typeface="Tahoma" panose="020B0604030504040204" pitchFamily="34" charset="0"/>
              </a:rPr>
            </a:br>
            <a:endParaRPr lang="ru-RU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0E30069-52A7-7E80-EE04-D5B3932A1E99}"/>
              </a:ext>
            </a:extLst>
          </p:cNvPr>
          <p:cNvGrpSpPr/>
          <p:nvPr/>
        </p:nvGrpSpPr>
        <p:grpSpPr>
          <a:xfrm>
            <a:off x="206397" y="786567"/>
            <a:ext cx="11693918" cy="5663527"/>
            <a:chOff x="-1879099" y="302474"/>
            <a:chExt cx="11693918" cy="5663527"/>
          </a:xfrm>
        </p:grpSpPr>
        <p:sp>
          <p:nvSpPr>
            <p:cNvPr id="5" name="Заголовок 2">
              <a:extLst>
                <a:ext uri="{FF2B5EF4-FFF2-40B4-BE49-F238E27FC236}">
                  <a16:creationId xmlns:a16="http://schemas.microsoft.com/office/drawing/2014/main" id="{C36FE334-BDB6-0FEA-B12B-151E741B0010}"/>
                </a:ext>
              </a:extLst>
            </p:cNvPr>
            <p:cNvSpPr txBox="1">
              <a:spLocks/>
            </p:cNvSpPr>
            <p:nvPr/>
          </p:nvSpPr>
          <p:spPr>
            <a:xfrm>
              <a:off x="-1793811" y="5360000"/>
              <a:ext cx="11608630" cy="606001"/>
            </a:xfrm>
            <a:prstGeom prst="rect">
              <a:avLst/>
            </a:prstGeom>
          </p:spPr>
          <p:txBody>
            <a:bodyPr vert="horz" lIns="84406" tIns="42203" rIns="84406" bIns="42203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400" i="1" dirty="0">
                  <a:latin typeface="+mn-lt"/>
                  <a:ea typeface="+mn-ea"/>
                  <a:cs typeface="Calibri" panose="020F0502020204030204" pitchFamily="34" charset="0"/>
                </a:rPr>
                <a:t>...Что такое профориентация?</a:t>
              </a:r>
            </a:p>
            <a:p>
              <a:pPr algn="l"/>
              <a:r>
                <a:rPr lang="ru-RU" sz="1400" i="1" dirty="0">
                  <a:latin typeface="+mn-lt"/>
                  <a:ea typeface="+mn-ea"/>
                  <a:cs typeface="Calibri" panose="020F0502020204030204" pitchFamily="34" charset="0"/>
                </a:rPr>
                <a:t>Повышение престижа востребованных профессий? Ориентирование на профессии? Подбор будущей </a:t>
              </a:r>
              <a:br>
                <a:rPr lang="ru-RU" sz="1400" i="1" dirty="0">
                  <a:latin typeface="+mn-lt"/>
                  <a:ea typeface="+mn-ea"/>
                  <a:cs typeface="Calibri" panose="020F0502020204030204" pitchFamily="34" charset="0"/>
                </a:rPr>
              </a:br>
              <a:r>
                <a:rPr lang="ru-RU" sz="1400" i="1" dirty="0">
                  <a:latin typeface="+mn-lt"/>
                  <a:ea typeface="+mn-ea"/>
                  <a:cs typeface="Calibri" panose="020F0502020204030204" pitchFamily="34" charset="0"/>
                </a:rPr>
                <a:t>профессии для школьника? Маркетинг образовательных программ? Рекрутинг студентов на «непрестижные» специальности? Формирование кадрового резерва компаний? Построение успешной карьеры?...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F345A5B-33C2-0920-A079-B437C2190FE8}"/>
                </a:ext>
              </a:extLst>
            </p:cNvPr>
            <p:cNvGrpSpPr/>
            <p:nvPr/>
          </p:nvGrpSpPr>
          <p:grpSpPr>
            <a:xfrm>
              <a:off x="-1879099" y="302474"/>
              <a:ext cx="11432019" cy="4801513"/>
              <a:chOff x="-1879099" y="302474"/>
              <a:chExt cx="11432019" cy="4801513"/>
            </a:xfrm>
          </p:grpSpPr>
          <p:sp>
            <p:nvSpPr>
              <p:cNvPr id="7" name="Заголовок 2">
                <a:extLst>
                  <a:ext uri="{FF2B5EF4-FFF2-40B4-BE49-F238E27FC236}">
                    <a16:creationId xmlns:a16="http://schemas.microsoft.com/office/drawing/2014/main" id="{7518DD5F-4D82-B68E-B5F4-AD783FA9DE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494" y="302474"/>
                <a:ext cx="8720347" cy="5703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endParaRPr lang="ru-RU" sz="24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FB25E30F-5F1E-9723-0A8C-88DBE4568AB3}"/>
                  </a:ext>
                </a:extLst>
              </p:cNvPr>
              <p:cNvGrpSpPr/>
              <p:nvPr/>
            </p:nvGrpSpPr>
            <p:grpSpPr>
              <a:xfrm>
                <a:off x="-1879099" y="1085096"/>
                <a:ext cx="11432019" cy="4018891"/>
                <a:chOff x="-874830" y="1638551"/>
                <a:chExt cx="12305649" cy="4588281"/>
              </a:xfrm>
            </p:grpSpPr>
            <p:grpSp>
              <p:nvGrpSpPr>
                <p:cNvPr id="9" name="Группа 8">
                  <a:extLst>
                    <a:ext uri="{FF2B5EF4-FFF2-40B4-BE49-F238E27FC236}">
                      <a16:creationId xmlns:a16="http://schemas.microsoft.com/office/drawing/2014/main" id="{F0F3B34C-1A00-3D76-1385-131EF4AA5C36}"/>
                    </a:ext>
                  </a:extLst>
                </p:cNvPr>
                <p:cNvGrpSpPr/>
                <p:nvPr/>
              </p:nvGrpSpPr>
              <p:grpSpPr>
                <a:xfrm>
                  <a:off x="1851782" y="1638551"/>
                  <a:ext cx="8682840" cy="4378388"/>
                  <a:chOff x="327781" y="1793149"/>
                  <a:chExt cx="8682840" cy="4378388"/>
                </a:xfrm>
              </p:grpSpPr>
              <p:grpSp>
                <p:nvGrpSpPr>
                  <p:cNvPr id="17" name="Группа 16">
                    <a:extLst>
                      <a:ext uri="{FF2B5EF4-FFF2-40B4-BE49-F238E27FC236}">
                        <a16:creationId xmlns:a16="http://schemas.microsoft.com/office/drawing/2014/main" id="{CE909406-1DA2-B553-D8A9-8CB6A16AE9AF}"/>
                      </a:ext>
                    </a:extLst>
                  </p:cNvPr>
                  <p:cNvGrpSpPr/>
                  <p:nvPr/>
                </p:nvGrpSpPr>
                <p:grpSpPr>
                  <a:xfrm>
                    <a:off x="491623" y="1793149"/>
                    <a:ext cx="8518998" cy="4360373"/>
                    <a:chOff x="671135" y="1240613"/>
                    <a:chExt cx="8518998" cy="4360373"/>
                  </a:xfrm>
                </p:grpSpPr>
                <p:sp>
                  <p:nvSpPr>
                    <p:cNvPr id="20" name="Овал 19">
                      <a:extLst>
                        <a:ext uri="{FF2B5EF4-FFF2-40B4-BE49-F238E27FC236}">
                          <a16:creationId xmlns:a16="http://schemas.microsoft.com/office/drawing/2014/main" id="{9B21CC0C-306D-9DF6-8F16-1C978FA9A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1229" y="2312099"/>
                      <a:ext cx="4597758" cy="2125013"/>
                    </a:xfrm>
                    <a:prstGeom prst="ellipse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ПРОФОРИЕНТАЦИЯ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102BD6EA-BDDA-6660-9E91-7DF20AB33F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63974" y="1240613"/>
                      <a:ext cx="2137893" cy="3865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ПРЕДПРИЯТИЯ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09FAD75-5E95-B49C-CE01-AF7C54EBB2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1135" y="3637140"/>
                      <a:ext cx="128475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ru-RU" sz="1600" dirty="0" err="1">
                          <a:latin typeface="Arial" pitchFamily="34" charset="0"/>
                          <a:cs typeface="Arial" pitchFamily="34" charset="0"/>
                        </a:rPr>
                        <a:t>РОИВы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934C6E9-0E0D-7840-BC43-6839B4B141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8329" y="5262432"/>
                      <a:ext cx="138018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ВУЗЫ</a:t>
                      </a: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3D9E542B-1A1F-8FC9-066C-8D44B6EC1B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6618" y="5145216"/>
                      <a:ext cx="105606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СПО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E8CE187D-BA88-E945-262F-2E0467123C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28301" y="1424267"/>
                      <a:ext cx="328411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«ПРОФОРИЕНТАТОРЫ»</a:t>
                      </a:r>
                    </a:p>
                    <a:p>
                      <a:pPr algn="r"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(ЧАСТНЫЙ СЕКТОР)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3985C59-DB36-889C-EE3A-A7CE7E99C6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1135" y="4356345"/>
                      <a:ext cx="167640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РОДИТЕЛИ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69991C2B-F2B5-78E0-30E3-9EB9F2BF7F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06915" y="2456074"/>
                      <a:ext cx="148321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ШКОЛА</a:t>
                      </a:r>
                    </a:p>
                  </p:txBody>
                </p:sp>
                <p:sp>
                  <p:nvSpPr>
                    <p:cNvPr id="28" name="Стрелка вниз 15">
                      <a:extLst>
                        <a:ext uri="{FF2B5EF4-FFF2-40B4-BE49-F238E27FC236}">
                          <a16:creationId xmlns:a16="http://schemas.microsoft.com/office/drawing/2014/main" id="{2D3D49E5-2D9F-021D-3BA3-0E679313B57D}"/>
                        </a:ext>
                      </a:extLst>
                    </p:cNvPr>
                    <p:cNvSpPr/>
                    <p:nvPr/>
                  </p:nvSpPr>
                  <p:spPr>
                    <a:xfrm rot="1890939">
                      <a:off x="5960341" y="1995260"/>
                      <a:ext cx="618186" cy="399245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/>
                    </a:p>
                  </p:txBody>
                </p:sp>
                <p:sp>
                  <p:nvSpPr>
                    <p:cNvPr id="29" name="Стрелка вниз 16">
                      <a:extLst>
                        <a:ext uri="{FF2B5EF4-FFF2-40B4-BE49-F238E27FC236}">
                          <a16:creationId xmlns:a16="http://schemas.microsoft.com/office/drawing/2014/main" id="{C1868F20-13ED-0AC2-A274-3E2BC70F5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2571" y="1725535"/>
                      <a:ext cx="618186" cy="399245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/>
                    </a:p>
                  </p:txBody>
                </p:sp>
                <p:sp>
                  <p:nvSpPr>
                    <p:cNvPr id="30" name="Стрелка вниз 17">
                      <a:extLst>
                        <a:ext uri="{FF2B5EF4-FFF2-40B4-BE49-F238E27FC236}">
                          <a16:creationId xmlns:a16="http://schemas.microsoft.com/office/drawing/2014/main" id="{9EE2E6E3-6707-64EC-2958-95F7B923A3D2}"/>
                        </a:ext>
                      </a:extLst>
                    </p:cNvPr>
                    <p:cNvSpPr/>
                    <p:nvPr/>
                  </p:nvSpPr>
                  <p:spPr>
                    <a:xfrm rot="15240600">
                      <a:off x="1669989" y="3482471"/>
                      <a:ext cx="618186" cy="321227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/>
                    </a:p>
                  </p:txBody>
                </p:sp>
                <p:sp>
                  <p:nvSpPr>
                    <p:cNvPr id="31" name="Стрелка вниз 18">
                      <a:extLst>
                        <a:ext uri="{FF2B5EF4-FFF2-40B4-BE49-F238E27FC236}">
                          <a16:creationId xmlns:a16="http://schemas.microsoft.com/office/drawing/2014/main" id="{CD2A76AA-52FE-529D-134D-B8B8E7E97683}"/>
                        </a:ext>
                      </a:extLst>
                    </p:cNvPr>
                    <p:cNvSpPr/>
                    <p:nvPr/>
                  </p:nvSpPr>
                  <p:spPr>
                    <a:xfrm rot="3907467">
                      <a:off x="6936464" y="2572194"/>
                      <a:ext cx="618186" cy="399245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/>
                    </a:p>
                  </p:txBody>
                </p:sp>
                <p:sp>
                  <p:nvSpPr>
                    <p:cNvPr id="32" name="Стрелка вниз 19">
                      <a:extLst>
                        <a:ext uri="{FF2B5EF4-FFF2-40B4-BE49-F238E27FC236}">
                          <a16:creationId xmlns:a16="http://schemas.microsoft.com/office/drawing/2014/main" id="{75EB36C5-E526-6409-AFB9-2DD5B2569EAB}"/>
                        </a:ext>
                      </a:extLst>
                    </p:cNvPr>
                    <p:cNvSpPr/>
                    <p:nvPr/>
                  </p:nvSpPr>
                  <p:spPr>
                    <a:xfrm rot="11470662">
                      <a:off x="3331246" y="4585388"/>
                      <a:ext cx="618186" cy="399245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dirty="0"/>
                    </a:p>
                  </p:txBody>
                </p:sp>
                <p:sp>
                  <p:nvSpPr>
                    <p:cNvPr id="33" name="Стрелка вниз 20">
                      <a:extLst>
                        <a:ext uri="{FF2B5EF4-FFF2-40B4-BE49-F238E27FC236}">
                          <a16:creationId xmlns:a16="http://schemas.microsoft.com/office/drawing/2014/main" id="{97148CF9-ABAF-F9F6-7046-303A2E6989FE}"/>
                        </a:ext>
                      </a:extLst>
                    </p:cNvPr>
                    <p:cNvSpPr/>
                    <p:nvPr/>
                  </p:nvSpPr>
                  <p:spPr>
                    <a:xfrm rot="9403371">
                      <a:off x="5463795" y="4576024"/>
                      <a:ext cx="618186" cy="399245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dirty="0"/>
                    </a:p>
                  </p:txBody>
                </p:sp>
                <p:sp>
                  <p:nvSpPr>
                    <p:cNvPr id="34" name="Стрелка вниз 21">
                      <a:extLst>
                        <a:ext uri="{FF2B5EF4-FFF2-40B4-BE49-F238E27FC236}">
                          <a16:creationId xmlns:a16="http://schemas.microsoft.com/office/drawing/2014/main" id="{0AE91CDE-AE6B-53E5-DDBB-5DA8F70642AE}"/>
                        </a:ext>
                      </a:extLst>
                    </p:cNvPr>
                    <p:cNvSpPr/>
                    <p:nvPr/>
                  </p:nvSpPr>
                  <p:spPr>
                    <a:xfrm rot="10526242">
                      <a:off x="4477657" y="4683092"/>
                      <a:ext cx="618186" cy="399245"/>
                    </a:xfrm>
                    <a:prstGeom prst="downArrow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dirty="0"/>
                    </a:p>
                  </p:txBody>
                </p:sp>
              </p:grpSp>
              <p:sp>
                <p:nvSpPr>
                  <p:cNvPr id="18" name="Стрелка вниз 19">
                    <a:extLst>
                      <a:ext uri="{FF2B5EF4-FFF2-40B4-BE49-F238E27FC236}">
                        <a16:creationId xmlns:a16="http://schemas.microsoft.com/office/drawing/2014/main" id="{968002E3-4AEA-A271-BE87-6140CB522D48}"/>
                      </a:ext>
                    </a:extLst>
                  </p:cNvPr>
                  <p:cNvSpPr/>
                  <p:nvPr/>
                </p:nvSpPr>
                <p:spPr>
                  <a:xfrm rot="13772579">
                    <a:off x="2043632" y="4748147"/>
                    <a:ext cx="618186" cy="399245"/>
                  </a:xfrm>
                  <a:prstGeom prst="downArrow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B1366A7-DB9F-7D9E-218D-FCC25EC06F2D}"/>
                      </a:ext>
                    </a:extLst>
                  </p:cNvPr>
                  <p:cNvSpPr txBox="1"/>
                  <p:nvPr/>
                </p:nvSpPr>
                <p:spPr>
                  <a:xfrm>
                    <a:off x="327781" y="5586762"/>
                    <a:ext cx="354827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ru-RU" sz="1600" dirty="0">
                        <a:latin typeface="Arial" pitchFamily="34" charset="0"/>
                        <a:cs typeface="Arial" pitchFamily="34" charset="0"/>
                      </a:rPr>
                      <a:t>НАУЧНО-ОБРАЗОВАТЕЛЬНОЕ СООБЩЕСТВО</a:t>
                    </a:r>
                  </a:p>
                </p:txBody>
              </p:sp>
            </p:grp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:a16="http://schemas.microsoft.com/office/drawing/2014/main" id="{0F9A14CB-E466-D637-CB4C-E4155B2823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74830" y="6226832"/>
                  <a:ext cx="123056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Стрелка вниз 13">
                  <a:extLst>
                    <a:ext uri="{FF2B5EF4-FFF2-40B4-BE49-F238E27FC236}">
                      <a16:creationId xmlns:a16="http://schemas.microsoft.com/office/drawing/2014/main" id="{2BC67D6E-2E4F-ABEE-FAF1-5F9D3E6EB1E4}"/>
                    </a:ext>
                  </a:extLst>
                </p:cNvPr>
                <p:cNvSpPr/>
                <p:nvPr/>
              </p:nvSpPr>
              <p:spPr>
                <a:xfrm rot="20429609">
                  <a:off x="4465007" y="2271753"/>
                  <a:ext cx="618186" cy="399245"/>
                </a:xfrm>
                <a:prstGeom prst="downArrow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9D7B47-7AB2-CB65-CF72-44000B80A382}"/>
                    </a:ext>
                  </a:extLst>
                </p:cNvPr>
                <p:cNvSpPr txBox="1"/>
                <p:nvPr/>
              </p:nvSpPr>
              <p:spPr>
                <a:xfrm>
                  <a:off x="2652899" y="1769400"/>
                  <a:ext cx="26063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ru-RU" sz="1600" dirty="0">
                      <a:latin typeface="Arial" pitchFamily="34" charset="0"/>
                      <a:cs typeface="Arial" pitchFamily="34" charset="0"/>
                    </a:rPr>
                    <a:t>«БИЛЕТ В БУДУЩЕЕ»</a:t>
                  </a:r>
                </a:p>
              </p:txBody>
            </p:sp>
            <p:sp>
              <p:nvSpPr>
                <p:cNvPr id="13" name="Стрелка вниз 20">
                  <a:extLst>
                    <a:ext uri="{FF2B5EF4-FFF2-40B4-BE49-F238E27FC236}">
                      <a16:creationId xmlns:a16="http://schemas.microsoft.com/office/drawing/2014/main" id="{22F9A95D-B81D-2B6B-70EE-F55109951E47}"/>
                    </a:ext>
                  </a:extLst>
                </p:cNvPr>
                <p:cNvSpPr/>
                <p:nvPr/>
              </p:nvSpPr>
              <p:spPr>
                <a:xfrm rot="8427134">
                  <a:off x="7806865" y="4621894"/>
                  <a:ext cx="618186" cy="399245"/>
                </a:xfrm>
                <a:prstGeom prst="downArrow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DB646D4-C2C3-B53B-F529-52E69C434644}"/>
                    </a:ext>
                  </a:extLst>
                </p:cNvPr>
                <p:cNvSpPr txBox="1"/>
                <p:nvPr/>
              </p:nvSpPr>
              <p:spPr>
                <a:xfrm>
                  <a:off x="8080948" y="5102301"/>
                  <a:ext cx="3118040" cy="948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ru-RU" sz="1600" dirty="0">
                      <a:latin typeface="Arial" pitchFamily="34" charset="0"/>
                      <a:cs typeface="Arial" pitchFamily="34" charset="0"/>
                    </a:rPr>
                    <a:t>РЕГИОНАЛЬНЫЕ ПРОФОРИЕНТАЦИОННЫЕ ПРОЕКТЫ</a:t>
                  </a:r>
                </a:p>
              </p:txBody>
            </p:sp>
            <p:sp>
              <p:nvSpPr>
                <p:cNvPr id="15" name="Стрелка вниз 20">
                  <a:extLst>
                    <a:ext uri="{FF2B5EF4-FFF2-40B4-BE49-F238E27FC236}">
                      <a16:creationId xmlns:a16="http://schemas.microsoft.com/office/drawing/2014/main" id="{00A4D968-7C8B-8AD9-9CA3-70267F75B23C}"/>
                    </a:ext>
                  </a:extLst>
                </p:cNvPr>
                <p:cNvSpPr/>
                <p:nvPr/>
              </p:nvSpPr>
              <p:spPr>
                <a:xfrm rot="6707939">
                  <a:off x="8435564" y="3867117"/>
                  <a:ext cx="618186" cy="399245"/>
                </a:xfrm>
                <a:prstGeom prst="downArrow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C810A8-CC43-D079-05F8-272DC5871F37}"/>
                    </a:ext>
                  </a:extLst>
                </p:cNvPr>
                <p:cNvSpPr txBox="1"/>
                <p:nvPr/>
              </p:nvSpPr>
              <p:spPr>
                <a:xfrm>
                  <a:off x="9057737" y="3974829"/>
                  <a:ext cx="1918599" cy="948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ru-RU" sz="1600" dirty="0">
                      <a:latin typeface="Arial" pitchFamily="34" charset="0"/>
                      <a:cs typeface="Arial" pitchFamily="34" charset="0"/>
                    </a:rPr>
                    <a:t>ДОП. ОБРАЗОВАНИЕ</a:t>
                  </a:r>
                  <a:br>
                    <a:rPr lang="ru-RU" sz="16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600" dirty="0">
                      <a:latin typeface="Arial" pitchFamily="34" charset="0"/>
                      <a:cs typeface="Arial" pitchFamily="34" charset="0"/>
                    </a:rPr>
                    <a:t>ДЕТЕЙ</a:t>
                  </a:r>
                </a:p>
              </p:txBody>
            </p:sp>
          </p:grpSp>
        </p:grpSp>
      </p:grpSp>
      <p:sp>
        <p:nvSpPr>
          <p:cNvPr id="35" name="Стрелка вниз 17">
            <a:extLst>
              <a:ext uri="{FF2B5EF4-FFF2-40B4-BE49-F238E27FC236}">
                <a16:creationId xmlns:a16="http://schemas.microsoft.com/office/drawing/2014/main" id="{AC10374B-ED95-D05A-DF4B-8D73391198A8}"/>
              </a:ext>
            </a:extLst>
          </p:cNvPr>
          <p:cNvSpPr/>
          <p:nvPr/>
        </p:nvSpPr>
        <p:spPr>
          <a:xfrm rot="17868702">
            <a:off x="4002890" y="2350889"/>
            <a:ext cx="941506" cy="6886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911B81-A2AA-A09D-5F77-9C0F022C4E56}"/>
              </a:ext>
            </a:extLst>
          </p:cNvPr>
          <p:cNvSpPr txBox="1"/>
          <p:nvPr/>
        </p:nvSpPr>
        <p:spPr>
          <a:xfrm>
            <a:off x="681564" y="2076991"/>
            <a:ext cx="328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МИНПРОС</a:t>
            </a:r>
          </a:p>
          <a:p>
            <a:pPr algn="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(ПРОФОРИЕНТАЦИОННЫЙ МИНИМУМ)</a:t>
            </a:r>
          </a:p>
        </p:txBody>
      </p:sp>
      <p:sp>
        <p:nvSpPr>
          <p:cNvPr id="37" name="Номер слайда 10">
            <a:extLst>
              <a:ext uri="{FF2B5EF4-FFF2-40B4-BE49-F238E27FC236}">
                <a16:creationId xmlns:a16="http://schemas.microsoft.com/office/drawing/2014/main" id="{A47AA7DD-93C7-14ED-E462-0884F8A2E5B3}"/>
              </a:ext>
            </a:extLst>
          </p:cNvPr>
          <p:cNvSpPr txBox="1">
            <a:spLocks/>
          </p:cNvSpPr>
          <p:nvPr/>
        </p:nvSpPr>
        <p:spPr>
          <a:xfrm>
            <a:off x="11243915" y="6393951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9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AFB49-6B63-C276-9DCC-148349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664797"/>
          </a:xfrm>
        </p:spPr>
        <p:txBody>
          <a:bodyPr/>
          <a:lstStyle/>
          <a:p>
            <a:pPr algn="ctr"/>
            <a:r>
              <a:rPr lang="ru-RU" sz="4800" dirty="0"/>
              <a:t>В+В+В=О</a:t>
            </a:r>
          </a:p>
        </p:txBody>
      </p:sp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24B2C2FD-DB3E-1E3B-E04C-60CB495CAD06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16ABEE7-9190-10D1-C5C5-3285C1A3ABDD}"/>
              </a:ext>
            </a:extLst>
          </p:cNvPr>
          <p:cNvGrpSpPr/>
          <p:nvPr/>
        </p:nvGrpSpPr>
        <p:grpSpPr>
          <a:xfrm>
            <a:off x="420709" y="200892"/>
            <a:ext cx="11299579" cy="6048941"/>
            <a:chOff x="420709" y="200892"/>
            <a:chExt cx="11299579" cy="60489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544C30-0894-4029-0137-46D0FEB885DD}"/>
                </a:ext>
              </a:extLst>
            </p:cNvPr>
            <p:cNvSpPr txBox="1"/>
            <p:nvPr/>
          </p:nvSpPr>
          <p:spPr>
            <a:xfrm>
              <a:off x="9228100" y="200892"/>
              <a:ext cx="2492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i="1" dirty="0"/>
                <a:t>Хорошие рецепты</a:t>
              </a:r>
              <a:endParaRPr lang="ru-RU" i="1" dirty="0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5557A80-5DB1-6A35-FE29-4F3A045B1A17}"/>
                </a:ext>
              </a:extLst>
            </p:cNvPr>
            <p:cNvGrpSpPr/>
            <p:nvPr/>
          </p:nvGrpSpPr>
          <p:grpSpPr>
            <a:xfrm>
              <a:off x="420709" y="3772085"/>
              <a:ext cx="10494493" cy="707886"/>
              <a:chOff x="420709" y="5378340"/>
              <a:chExt cx="10494493" cy="70788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991047-D0DA-EEF1-6363-AAC4A0043CA1}"/>
                  </a:ext>
                </a:extLst>
              </p:cNvPr>
              <p:cNvSpPr txBox="1"/>
              <p:nvPr/>
            </p:nvSpPr>
            <p:spPr>
              <a:xfrm>
                <a:off x="420709" y="5378340"/>
                <a:ext cx="18614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В+В+В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C5331C-CD4D-EE69-17B5-7AB0A9040651}"/>
                  </a:ext>
                </a:extLst>
              </p:cNvPr>
              <p:cNvSpPr txBox="1"/>
              <p:nvPr/>
            </p:nvSpPr>
            <p:spPr>
              <a:xfrm>
                <a:off x="6693445" y="5436595"/>
                <a:ext cx="36836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ea typeface="Calibri" panose="020F0502020204030204" pitchFamily="34" charset="0"/>
                  </a:rPr>
                  <a:t>Цикл профессиональных проб</a:t>
                </a:r>
                <a:endParaRPr lang="ru-RU" dirty="0"/>
              </a:p>
            </p:txBody>
          </p: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4887C506-9000-AF10-53BC-4A6766C07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86" y="6086226"/>
                <a:ext cx="10352416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5020AC1-BAC1-E0F2-0BBC-12E0D0A9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1836" y="3229803"/>
              <a:ext cx="3169803" cy="13821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FB477BF-A09B-A3D8-9976-73DBB637353F}"/>
                </a:ext>
              </a:extLst>
            </p:cNvPr>
            <p:cNvGrpSpPr/>
            <p:nvPr/>
          </p:nvGrpSpPr>
          <p:grpSpPr>
            <a:xfrm>
              <a:off x="562786" y="4862944"/>
              <a:ext cx="10352416" cy="1386889"/>
              <a:chOff x="562786" y="4862944"/>
              <a:chExt cx="10352416" cy="138688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CCBC6D-C458-FEC2-3E86-A0114181ECCD}"/>
                  </a:ext>
                </a:extLst>
              </p:cNvPr>
              <p:cNvSpPr txBox="1"/>
              <p:nvPr/>
            </p:nvSpPr>
            <p:spPr>
              <a:xfrm>
                <a:off x="774000" y="5187950"/>
                <a:ext cx="6848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0B560-CD4B-5900-AC1D-A28D0DC9262E}"/>
                  </a:ext>
                </a:extLst>
              </p:cNvPr>
              <p:cNvSpPr txBox="1"/>
              <p:nvPr/>
            </p:nvSpPr>
            <p:spPr>
              <a:xfrm>
                <a:off x="3351038" y="5625244"/>
                <a:ext cx="3364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ea typeface="Calibri" panose="020F0502020204030204" pitchFamily="34" charset="0"/>
                  </a:rPr>
                  <a:t>Профессиональная проба</a:t>
                </a:r>
                <a:endParaRPr lang="ru-RU" dirty="0"/>
              </a:p>
            </p:txBody>
          </p: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BD7FE278-CCE1-745C-2B6D-94410A5C34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86" y="6086226"/>
                <a:ext cx="10352416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C38B3B31-167B-5997-AF26-AB4054EA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947" y="4862944"/>
                <a:ext cx="1386889" cy="1386889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212143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AFB49-6B63-C276-9DCC-148349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664797"/>
          </a:xfrm>
        </p:spPr>
        <p:txBody>
          <a:bodyPr/>
          <a:lstStyle/>
          <a:p>
            <a:pPr algn="ctr"/>
            <a:r>
              <a:rPr lang="ru-RU" sz="4800" dirty="0"/>
              <a:t>В+В+В=О</a:t>
            </a:r>
          </a:p>
        </p:txBody>
      </p:sp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24B2C2FD-DB3E-1E3B-E04C-60CB495CAD06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7238B7E-2409-07F3-7847-56F225C6E15D}"/>
              </a:ext>
            </a:extLst>
          </p:cNvPr>
          <p:cNvGrpSpPr/>
          <p:nvPr/>
        </p:nvGrpSpPr>
        <p:grpSpPr>
          <a:xfrm>
            <a:off x="229805" y="200892"/>
            <a:ext cx="11490483" cy="6076988"/>
            <a:chOff x="229805" y="200892"/>
            <a:chExt cx="11490483" cy="60769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544C30-0894-4029-0137-46D0FEB885DD}"/>
                </a:ext>
              </a:extLst>
            </p:cNvPr>
            <p:cNvSpPr txBox="1"/>
            <p:nvPr/>
          </p:nvSpPr>
          <p:spPr>
            <a:xfrm>
              <a:off x="9228100" y="200892"/>
              <a:ext cx="2492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i="1" dirty="0"/>
                <a:t>Хорошие рецепты</a:t>
              </a:r>
              <a:endParaRPr lang="ru-RU" i="1" dirty="0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C19ADC8-5F9A-D6EC-865E-193F5A7FC67D}"/>
                </a:ext>
              </a:extLst>
            </p:cNvPr>
            <p:cNvGrpSpPr/>
            <p:nvPr/>
          </p:nvGrpSpPr>
          <p:grpSpPr>
            <a:xfrm>
              <a:off x="371882" y="4890991"/>
              <a:ext cx="10352416" cy="1386889"/>
              <a:chOff x="562786" y="4862944"/>
              <a:chExt cx="10352416" cy="138688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7253D6-E7AB-E4E0-3693-8DF17BF05DE8}"/>
                  </a:ext>
                </a:extLst>
              </p:cNvPr>
              <p:cNvSpPr txBox="1"/>
              <p:nvPr/>
            </p:nvSpPr>
            <p:spPr>
              <a:xfrm>
                <a:off x="774000" y="5187950"/>
                <a:ext cx="6848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047DC9-F70B-AB43-C14D-D1D6C57C523A}"/>
                  </a:ext>
                </a:extLst>
              </p:cNvPr>
              <p:cNvSpPr txBox="1"/>
              <p:nvPr/>
            </p:nvSpPr>
            <p:spPr>
              <a:xfrm>
                <a:off x="3351038" y="5625244"/>
                <a:ext cx="3364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ea typeface="Calibri" panose="020F0502020204030204" pitchFamily="34" charset="0"/>
                  </a:rPr>
                  <a:t>Профессиональная проба</a:t>
                </a:r>
                <a:endParaRPr lang="ru-RU" dirty="0"/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0E3CA91A-FECF-D88E-DE2A-A5D666FA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86" y="6086226"/>
                <a:ext cx="10352416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9B4FFE1D-6FD2-9817-3131-A1458369A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4947" y="4862944"/>
                <a:ext cx="1386889" cy="1386889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48A8B075-3A82-4659-FF54-F999739BF146}"/>
                </a:ext>
              </a:extLst>
            </p:cNvPr>
            <p:cNvGrpSpPr/>
            <p:nvPr/>
          </p:nvGrpSpPr>
          <p:grpSpPr>
            <a:xfrm>
              <a:off x="229805" y="3872819"/>
              <a:ext cx="10494493" cy="707886"/>
              <a:chOff x="420709" y="5378340"/>
              <a:chExt cx="10494493" cy="7078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BE0BBF-2CA9-6CC0-A6B9-99B5C8938450}"/>
                  </a:ext>
                </a:extLst>
              </p:cNvPr>
              <p:cNvSpPr txBox="1"/>
              <p:nvPr/>
            </p:nvSpPr>
            <p:spPr>
              <a:xfrm>
                <a:off x="420709" y="5378340"/>
                <a:ext cx="18614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В+В+В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617A3B-04D9-3E86-2DA2-CA9203E88BE9}"/>
                  </a:ext>
                </a:extLst>
              </p:cNvPr>
              <p:cNvSpPr txBox="1"/>
              <p:nvPr/>
            </p:nvSpPr>
            <p:spPr>
              <a:xfrm>
                <a:off x="6693445" y="5436595"/>
                <a:ext cx="36836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ea typeface="Calibri" panose="020F0502020204030204" pitchFamily="34" charset="0"/>
                  </a:rPr>
                  <a:t>Цикл профессиональных проб</a:t>
                </a:r>
                <a:endParaRPr lang="ru-RU" dirty="0"/>
              </a:p>
            </p:txBody>
          </p: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83993BF4-E0BB-FB9B-36C4-B4145A69DD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86" y="6086226"/>
                <a:ext cx="10352416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7C074931-5B75-98D2-6243-E0468473E4E6}"/>
                </a:ext>
              </a:extLst>
            </p:cNvPr>
            <p:cNvGrpSpPr/>
            <p:nvPr/>
          </p:nvGrpSpPr>
          <p:grpSpPr>
            <a:xfrm>
              <a:off x="395818" y="1718630"/>
              <a:ext cx="11324470" cy="1121830"/>
              <a:chOff x="510453" y="4966956"/>
              <a:chExt cx="11324470" cy="11218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203D41-88B5-26A9-2E60-E3660FCA98FF}"/>
                  </a:ext>
                </a:extLst>
              </p:cNvPr>
              <p:cNvSpPr txBox="1"/>
              <p:nvPr/>
            </p:nvSpPr>
            <p:spPr>
              <a:xfrm>
                <a:off x="510453" y="5073123"/>
                <a:ext cx="76976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О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690665-5479-848B-74BF-CA507BE0A072}"/>
                  </a:ext>
                </a:extLst>
              </p:cNvPr>
              <p:cNvSpPr txBox="1"/>
              <p:nvPr/>
            </p:nvSpPr>
            <p:spPr>
              <a:xfrm>
                <a:off x="8827118" y="4966956"/>
                <a:ext cx="300780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ea typeface="Calibri" panose="020F0502020204030204" pitchFamily="34" charset="0"/>
                  </a:rPr>
                  <a:t>Цикл профессиональных проб в образовательной оболочке</a:t>
                </a:r>
                <a:endParaRPr lang="ru-RU" dirty="0"/>
              </a:p>
            </p:txBody>
          </p: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4F7E4EC6-AA43-E8EE-F071-24C88BCDF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86" y="6086226"/>
                <a:ext cx="10352416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9FCCD0D-277F-312F-9CD7-735F5F94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651" y="1584321"/>
              <a:ext cx="3169803" cy="13821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ABF1BA9-3B0F-D281-9ABF-B9FDE5C11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557" y="1549518"/>
              <a:ext cx="1734342" cy="14146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2B5D622-1C8E-1C7C-C2E3-A171B39B5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1305" y="1617433"/>
              <a:ext cx="1386889" cy="13894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Стрелка: вправо 29">
              <a:extLst>
                <a:ext uri="{FF2B5EF4-FFF2-40B4-BE49-F238E27FC236}">
                  <a16:creationId xmlns:a16="http://schemas.microsoft.com/office/drawing/2014/main" id="{6E7C51BE-8951-18CB-2E7D-7466B5F1315D}"/>
                </a:ext>
              </a:extLst>
            </p:cNvPr>
            <p:cNvSpPr/>
            <p:nvPr/>
          </p:nvSpPr>
          <p:spPr>
            <a:xfrm>
              <a:off x="2972587" y="2180295"/>
              <a:ext cx="271183" cy="210481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: вправо 30">
              <a:extLst>
                <a:ext uri="{FF2B5EF4-FFF2-40B4-BE49-F238E27FC236}">
                  <a16:creationId xmlns:a16="http://schemas.microsoft.com/office/drawing/2014/main" id="{91D6D82A-E57D-4E10-AADA-BF5431CC453B}"/>
                </a:ext>
              </a:extLst>
            </p:cNvPr>
            <p:cNvSpPr/>
            <p:nvPr/>
          </p:nvSpPr>
          <p:spPr>
            <a:xfrm>
              <a:off x="6456481" y="2168236"/>
              <a:ext cx="271183" cy="210481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398E8FF-C870-808B-437B-7AEE1124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932" y="3330537"/>
              <a:ext cx="3169803" cy="13821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8808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96FA8E-5FC7-F8C1-9753-732BC6B0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699" y="2290346"/>
            <a:ext cx="4826345" cy="3762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CABA0-8224-B211-749F-62DC4A5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3" y="457200"/>
            <a:ext cx="8352817" cy="1181862"/>
          </a:xfrm>
        </p:spPr>
        <p:txBody>
          <a:bodyPr/>
          <a:lstStyle/>
          <a:p>
            <a:r>
              <a:rPr lang="ru-RU" dirty="0"/>
              <a:t>Определите парадигму?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A535C-A096-36AD-C724-4531ED87CBDC}"/>
              </a:ext>
            </a:extLst>
          </p:cNvPr>
          <p:cNvSpPr txBox="1"/>
          <p:nvPr/>
        </p:nvSpPr>
        <p:spPr>
          <a:xfrm flipH="1">
            <a:off x="387430" y="6269734"/>
            <a:ext cx="56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(С) Библиотека самоопределения, Москва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DA4539-7966-4CDF-E045-655998440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129" y="1227363"/>
            <a:ext cx="4643598" cy="5323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4D2BCB-EBCD-4208-1330-EBDFB1A8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20" y="1201271"/>
            <a:ext cx="2792116" cy="3451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id="{E36CA088-170A-335A-63C3-DFD0DE1958CD}"/>
              </a:ext>
            </a:extLst>
          </p:cNvPr>
          <p:cNvSpPr txBox="1">
            <a:spLocks/>
          </p:cNvSpPr>
          <p:nvPr/>
        </p:nvSpPr>
        <p:spPr>
          <a:xfrm>
            <a:off x="11477252" y="6289498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91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CABA0-8224-B211-749F-62DC4A5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3" y="457200"/>
            <a:ext cx="8352817" cy="1181862"/>
          </a:xfrm>
        </p:spPr>
        <p:txBody>
          <a:bodyPr/>
          <a:lstStyle/>
          <a:p>
            <a:r>
              <a:rPr lang="ru-RU" dirty="0"/>
              <a:t>Определите парадигму?</a:t>
            </a:r>
          </a:p>
        </p:txBody>
      </p:sp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id="{E36CA088-170A-335A-63C3-DFD0DE1958CD}"/>
              </a:ext>
            </a:extLst>
          </p:cNvPr>
          <p:cNvSpPr txBox="1">
            <a:spLocks/>
          </p:cNvSpPr>
          <p:nvPr/>
        </p:nvSpPr>
        <p:spPr>
          <a:xfrm>
            <a:off x="11477252" y="6289498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4C6157-6536-004A-E2E7-51EBB017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24" y="1587134"/>
            <a:ext cx="4867858" cy="4325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7E16E9-F212-D1EE-EB96-447F5D8DE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11" y="1246438"/>
            <a:ext cx="5378824" cy="2906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B78DD0-8418-1159-93AA-8EA75256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61" y="3626086"/>
            <a:ext cx="3048455" cy="2286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AA9628-EA8B-DAF2-3CC8-C0F92B6E6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09" y="3572436"/>
            <a:ext cx="4152424" cy="303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12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CABA0-8224-B211-749F-62DC4A5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3" y="457200"/>
            <a:ext cx="8352817" cy="1181862"/>
          </a:xfrm>
        </p:spPr>
        <p:txBody>
          <a:bodyPr/>
          <a:lstStyle/>
          <a:p>
            <a:r>
              <a:rPr lang="ru-RU" dirty="0"/>
              <a:t>Определите парадигму?</a:t>
            </a:r>
          </a:p>
        </p:txBody>
      </p:sp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id="{E36CA088-170A-335A-63C3-DFD0DE1958CD}"/>
              </a:ext>
            </a:extLst>
          </p:cNvPr>
          <p:cNvSpPr txBox="1">
            <a:spLocks/>
          </p:cNvSpPr>
          <p:nvPr/>
        </p:nvSpPr>
        <p:spPr>
          <a:xfrm>
            <a:off x="11477252" y="6289498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4A493-7DED-56B7-0E59-172E15EA0143}"/>
              </a:ext>
            </a:extLst>
          </p:cNvPr>
          <p:cNvSpPr txBox="1"/>
          <p:nvPr/>
        </p:nvSpPr>
        <p:spPr>
          <a:xfrm>
            <a:off x="2832847" y="5283521"/>
            <a:ext cx="4194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https://intalent.pro/article/5-formatov-proforientacii-praktikuemyh-vo-vsyom-mire.html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50197D-7D8C-0315-6842-40B48F0B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59" y="1639063"/>
            <a:ext cx="6338558" cy="3003068"/>
          </a:xfrm>
          <a:prstGeom prst="round2DiagRect">
            <a:avLst>
              <a:gd name="adj1" fmla="val 767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3F74D5-BEA4-C982-3269-CC0F3273E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53" y="4960957"/>
            <a:ext cx="1646216" cy="1646216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6EAAF01-7140-BD25-21AA-7EF98F418D75}"/>
              </a:ext>
            </a:extLst>
          </p:cNvPr>
          <p:cNvSpPr/>
          <p:nvPr/>
        </p:nvSpPr>
        <p:spPr>
          <a:xfrm>
            <a:off x="7721609" y="3582258"/>
            <a:ext cx="3977832" cy="21197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Тематические парки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менторства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Стажировки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Волонтёрство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Свободный год (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gap year)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8AEC4CA-4F17-A546-4F85-341DC0935BA1}"/>
              </a:ext>
            </a:extLst>
          </p:cNvPr>
          <p:cNvSpPr/>
          <p:nvPr/>
        </p:nvSpPr>
        <p:spPr>
          <a:xfrm>
            <a:off x="7111811" y="1439156"/>
            <a:ext cx="4200021" cy="19898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b="0" i="0" dirty="0">
                <a:solidFill>
                  <a:schemeClr val="bg1"/>
                </a:solidFill>
                <a:effectLst/>
                <a:latin typeface="Raleway-Regular"/>
              </a:rPr>
              <a:t>Мы решили внимательнее приглядеться к опыту наших зарубежных коллег, где тема самоопределения уже давно в тренде, и никого не удивишь оплачиваемыми стажировками в ООН, турами для подростков в Африку или возможностью пойти в подмастерья (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Raleway-Regular"/>
              </a:rPr>
              <a:t>apprenticeships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Raleway-Regular"/>
              </a:rPr>
              <a:t>). Мы всё равно удивились, выбрали 5 самых популярных форматов и добавили десяток ссылок на стоящие проекты.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CABA0-8224-B211-749F-62DC4A5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3" y="457200"/>
            <a:ext cx="8352817" cy="1181862"/>
          </a:xfrm>
        </p:spPr>
        <p:txBody>
          <a:bodyPr/>
          <a:lstStyle/>
          <a:p>
            <a:r>
              <a:rPr lang="ru-RU" dirty="0"/>
              <a:t>Определите</a:t>
            </a:r>
            <a:br>
              <a:rPr lang="ru-RU" dirty="0"/>
            </a:br>
            <a:r>
              <a:rPr lang="ru-RU" dirty="0"/>
              <a:t>парадигму?</a:t>
            </a:r>
          </a:p>
        </p:txBody>
      </p:sp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id="{E36CA088-170A-335A-63C3-DFD0DE1958CD}"/>
              </a:ext>
            </a:extLst>
          </p:cNvPr>
          <p:cNvSpPr txBox="1">
            <a:spLocks/>
          </p:cNvSpPr>
          <p:nvPr/>
        </p:nvSpPr>
        <p:spPr>
          <a:xfrm>
            <a:off x="11477252" y="6289498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C0C795-C3AB-FE6A-C6E2-0449AFC3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6" y="3582678"/>
            <a:ext cx="8454393" cy="2992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F5611E-AC7C-D9C8-ED3E-880AFF58A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220" y="457200"/>
            <a:ext cx="5804461" cy="3125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62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CABA0-8224-B211-749F-62DC4A5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3" y="457200"/>
            <a:ext cx="8352817" cy="1181862"/>
          </a:xfrm>
        </p:spPr>
        <p:txBody>
          <a:bodyPr/>
          <a:lstStyle/>
          <a:p>
            <a:r>
              <a:rPr lang="ru-RU" dirty="0"/>
              <a:t>Определите парадигму?</a:t>
            </a:r>
          </a:p>
        </p:txBody>
      </p:sp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id="{E36CA088-170A-335A-63C3-DFD0DE1958CD}"/>
              </a:ext>
            </a:extLst>
          </p:cNvPr>
          <p:cNvSpPr txBox="1">
            <a:spLocks/>
          </p:cNvSpPr>
          <p:nvPr/>
        </p:nvSpPr>
        <p:spPr>
          <a:xfrm>
            <a:off x="11477252" y="6289498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275CBF3-29B9-5B09-9CAB-B27F00DD5F72}"/>
              </a:ext>
            </a:extLst>
          </p:cNvPr>
          <p:cNvGrpSpPr/>
          <p:nvPr/>
        </p:nvGrpSpPr>
        <p:grpSpPr>
          <a:xfrm>
            <a:off x="387430" y="1359839"/>
            <a:ext cx="11518406" cy="5279227"/>
            <a:chOff x="387430" y="1359839"/>
            <a:chExt cx="11518406" cy="52792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16A535C-A096-36AD-C724-4531ED87CBDC}"/>
                </a:ext>
              </a:extLst>
            </p:cNvPr>
            <p:cNvSpPr txBox="1"/>
            <p:nvPr/>
          </p:nvSpPr>
          <p:spPr>
            <a:xfrm flipH="1">
              <a:off x="387430" y="6269734"/>
              <a:ext cx="560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Calibri" panose="020F0502020204030204" pitchFamily="34" charset="0"/>
                </a:rPr>
                <a:t>(С) Норникель, Норильск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BED850C-FF2C-3839-9AF9-C5A8EA2A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045" y="1359839"/>
              <a:ext cx="7778221" cy="43837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EE6529D-B44E-CEB4-0F5E-8355BC0DA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9516" y="2177675"/>
              <a:ext cx="4876800" cy="42767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9CE4277-9037-52CE-F1EE-ABD3CADD4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2340" y="3122831"/>
              <a:ext cx="4613496" cy="26496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824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E325-C2B7-577D-B414-029D5706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51" y="590020"/>
            <a:ext cx="6205059" cy="166199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Блинов В.И., Родичев Н.Ф., Сергеев И.С.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</a:b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Образовательная профориентация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</a:b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Учебно-практическое пособие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</a:br>
            <a:r>
              <a:rPr lang="ru-RU" sz="2000" dirty="0">
                <a:solidFill>
                  <a:srgbClr val="FFFFFF"/>
                </a:solidFill>
                <a:cs typeface="+mn-cs"/>
              </a:rPr>
              <a:t>СПб.: Лань, 2023. – 336 с.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SemiBold" panose="02000503000000020004" pitchFamily="2" charset="0"/>
              <a:ea typeface="Inter SemiBold" panose="02000503000000020004" pitchFamily="2" charset="0"/>
              <a:cs typeface="+mn-cs"/>
            </a:endParaRPr>
          </a:p>
        </p:txBody>
      </p:sp>
      <p:sp>
        <p:nvSpPr>
          <p:cNvPr id="5" name="Номер слайда 10">
            <a:extLst>
              <a:ext uri="{FF2B5EF4-FFF2-40B4-BE49-F238E27FC236}">
                <a16:creationId xmlns:a16="http://schemas.microsoft.com/office/drawing/2014/main" id="{25923307-14D7-9432-E4DC-598535837788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810E8B-39B3-D0E9-8C00-B4725867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77" y="2249514"/>
            <a:ext cx="2097085" cy="328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94CDE-85CD-B897-AF60-1B9866FDC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353" y="3012129"/>
            <a:ext cx="2086806" cy="328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DEA0AA-F4D7-5F73-5C10-78E5CA018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46" y="763098"/>
            <a:ext cx="1701333" cy="1701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654648-F334-B9E6-79B5-C00DAFC50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81" y="2712124"/>
            <a:ext cx="1701333" cy="1701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DFC0A2-96C8-BC73-F502-A154AFE0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81" y="4730435"/>
            <a:ext cx="1701333" cy="1701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E8BDF3-C7AB-2279-F0BB-1EC74E4FC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112" y="3874486"/>
            <a:ext cx="1436743" cy="14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19EB51-13AD-7E5A-3429-36243828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2098983"/>
            <a:ext cx="9775732" cy="2769989"/>
          </a:xfrm>
        </p:spPr>
        <p:txBody>
          <a:bodyPr/>
          <a:lstStyle/>
          <a:p>
            <a:r>
              <a:rPr lang="ru-RU" sz="4000" dirty="0"/>
              <a:t>Информационно-консультативная поддержка и обратная связь:</a:t>
            </a: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            </a:t>
            </a:r>
            <a:r>
              <a:rPr lang="en-US" sz="4000" dirty="0">
                <a:solidFill>
                  <a:schemeClr val="accent6"/>
                </a:solidFill>
              </a:rPr>
              <a:t>https://t.me/obr_profor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8D06D48-C0AB-CBCF-488C-3E64A41A786E}"/>
              </a:ext>
            </a:extLst>
          </p:cNvPr>
          <p:cNvSpPr txBox="1">
            <a:spLocks/>
          </p:cNvSpPr>
          <p:nvPr/>
        </p:nvSpPr>
        <p:spPr>
          <a:xfrm>
            <a:off x="424980" y="285239"/>
            <a:ext cx="7380988" cy="104644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defRPr/>
            </a:pPr>
            <a:r>
              <a:rPr lang="ru-RU" sz="2000" dirty="0">
                <a:solidFill>
                  <a:srgbClr val="FFFFFF"/>
                </a:solidFill>
                <a:cs typeface="+mn-cs"/>
              </a:rPr>
              <a:t>Блинов В.И., Родичев Н.Ф., Сергеев И.С.</a:t>
            </a:r>
            <a:br>
              <a:rPr lang="ru-RU" sz="2000" dirty="0">
                <a:solidFill>
                  <a:srgbClr val="FFFFFF"/>
                </a:solidFill>
                <a:cs typeface="+mn-cs"/>
              </a:rPr>
            </a:br>
            <a:r>
              <a:rPr lang="ru-RU" sz="2800" dirty="0">
                <a:solidFill>
                  <a:srgbClr val="FFFFFF"/>
                </a:solidFill>
                <a:cs typeface="+mn-cs"/>
              </a:rPr>
              <a:t>Образовательная профориентация : </a:t>
            </a:r>
            <a:br>
              <a:rPr lang="ru-RU" sz="2800" dirty="0">
                <a:solidFill>
                  <a:srgbClr val="FFFFFF"/>
                </a:solidFill>
                <a:cs typeface="+mn-cs"/>
              </a:rPr>
            </a:br>
            <a:r>
              <a:rPr lang="ru-RU" sz="2000" dirty="0">
                <a:solidFill>
                  <a:srgbClr val="FFFFFF"/>
                </a:solidFill>
                <a:cs typeface="+mn-cs"/>
              </a:rPr>
              <a:t>Учебное пособие. СПб.: Лань, 2023. – 336 с.</a:t>
            </a:r>
            <a:endParaRPr lang="ru-RU" sz="2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Номер слайда 10">
            <a:extLst>
              <a:ext uri="{FF2B5EF4-FFF2-40B4-BE49-F238E27FC236}">
                <a16:creationId xmlns:a16="http://schemas.microsoft.com/office/drawing/2014/main" id="{76179429-4594-B10D-4BFF-1BD27FB208DD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3ED37B-006C-C6EF-8FD3-11E95834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49" y="3429000"/>
            <a:ext cx="2626859" cy="26268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8AB6E-5586-430C-B820-557DCC2B5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81" y="4238114"/>
            <a:ext cx="630858" cy="630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9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3EF596E-52DB-2E8B-B394-B09C964065C4}"/>
              </a:ext>
            </a:extLst>
          </p:cNvPr>
          <p:cNvGrpSpPr/>
          <p:nvPr/>
        </p:nvGrpSpPr>
        <p:grpSpPr>
          <a:xfrm>
            <a:off x="345887" y="186070"/>
            <a:ext cx="10787319" cy="6485860"/>
            <a:chOff x="214736" y="186070"/>
            <a:chExt cx="8174308" cy="648586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D6F85229-B3AF-EED3-996E-4D581750EE08}"/>
                </a:ext>
              </a:extLst>
            </p:cNvPr>
            <p:cNvGrpSpPr/>
            <p:nvPr/>
          </p:nvGrpSpPr>
          <p:grpSpPr>
            <a:xfrm>
              <a:off x="214736" y="1341119"/>
              <a:ext cx="5640190" cy="5330811"/>
              <a:chOff x="114907" y="1511807"/>
              <a:chExt cx="5640190" cy="533081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8E97CB-3BC6-B8ED-AE5D-6620E337BA78}"/>
                  </a:ext>
                </a:extLst>
              </p:cNvPr>
              <p:cNvSpPr txBox="1"/>
              <p:nvPr/>
            </p:nvSpPr>
            <p:spPr>
              <a:xfrm flipH="1">
                <a:off x="319049" y="6534841"/>
                <a:ext cx="38209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i="1" dirty="0">
                    <a:cs typeface="Calibri" panose="020F0502020204030204" pitchFamily="34" charset="0"/>
                  </a:rPr>
                  <a:t>Обед из трёх блюд или винегрет?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76617E-F051-1135-F9BE-64D159EF1DE8}"/>
                  </a:ext>
                </a:extLst>
              </p:cNvPr>
              <p:cNvSpPr txBox="1"/>
              <p:nvPr/>
            </p:nvSpPr>
            <p:spPr>
              <a:xfrm>
                <a:off x="229061" y="1511807"/>
                <a:ext cx="3630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ru-RU" b="1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Стрелка: вниз 10">
                <a:extLst>
                  <a:ext uri="{FF2B5EF4-FFF2-40B4-BE49-F238E27FC236}">
                    <a16:creationId xmlns:a16="http://schemas.microsoft.com/office/drawing/2014/main" id="{F1848A66-7833-C376-48FF-E1C7098EEC90}"/>
                  </a:ext>
                </a:extLst>
              </p:cNvPr>
              <p:cNvSpPr/>
              <p:nvPr/>
            </p:nvSpPr>
            <p:spPr>
              <a:xfrm>
                <a:off x="4324075" y="4833255"/>
                <a:ext cx="382964" cy="526794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Стрелка: вниз 11">
                <a:extLst>
                  <a:ext uri="{FF2B5EF4-FFF2-40B4-BE49-F238E27FC236}">
                    <a16:creationId xmlns:a16="http://schemas.microsoft.com/office/drawing/2014/main" id="{27319CBB-A8AA-53D8-BA34-1E0A755314ED}"/>
                  </a:ext>
                </a:extLst>
              </p:cNvPr>
              <p:cNvSpPr/>
              <p:nvPr/>
            </p:nvSpPr>
            <p:spPr>
              <a:xfrm rot="12898733">
                <a:off x="5321187" y="2852520"/>
                <a:ext cx="433910" cy="588542"/>
              </a:xfrm>
              <a:prstGeom prst="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Стрелка: вниз 12">
                <a:extLst>
                  <a:ext uri="{FF2B5EF4-FFF2-40B4-BE49-F238E27FC236}">
                    <a16:creationId xmlns:a16="http://schemas.microsoft.com/office/drawing/2014/main" id="{2A3E60FF-6EBE-35F7-142C-D56FBBA9B968}"/>
                  </a:ext>
                </a:extLst>
              </p:cNvPr>
              <p:cNvSpPr/>
              <p:nvPr/>
            </p:nvSpPr>
            <p:spPr>
              <a:xfrm rot="8669327">
                <a:off x="3314057" y="2837419"/>
                <a:ext cx="382964" cy="588542"/>
              </a:xfrm>
              <a:prstGeom prst="downArrow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A3DAC331-9D47-F692-1C32-F09566C80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907" y="6483616"/>
                <a:ext cx="360487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Text Box 23">
              <a:extLst>
                <a:ext uri="{FF2B5EF4-FFF2-40B4-BE49-F238E27FC236}">
                  <a16:creationId xmlns:a16="http://schemas.microsoft.com/office/drawing/2014/main" id="{8F324828-F1DC-7B2F-77F6-F9DFA5EB7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88" y="186070"/>
              <a:ext cx="79973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dirty="0">
                  <a:latin typeface="Inter SemiBold" panose="02000503000000020004" pitchFamily="2" charset="0"/>
                  <a:ea typeface="Inter SemiBold" panose="02000503000000020004" pitchFamily="2" charset="0"/>
                  <a:cs typeface="Tahoma" pitchFamily="34" charset="0"/>
                </a:rPr>
                <a:t>Что такое «профориентация»?</a:t>
              </a:r>
            </a:p>
          </p:txBody>
        </p:sp>
      </p:grpSp>
      <p:sp>
        <p:nvSpPr>
          <p:cNvPr id="16" name="Номер слайда 10">
            <a:extLst>
              <a:ext uri="{FF2B5EF4-FFF2-40B4-BE49-F238E27FC236}">
                <a16:creationId xmlns:a16="http://schemas.microsoft.com/office/drawing/2014/main" id="{AD634823-0C3A-890E-D87B-45BB899CA8C7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AFBA355-4ECC-597C-9959-9F4ABC69D40A}"/>
              </a:ext>
            </a:extLst>
          </p:cNvPr>
          <p:cNvSpPr/>
          <p:nvPr/>
        </p:nvSpPr>
        <p:spPr>
          <a:xfrm>
            <a:off x="4499932" y="3429000"/>
            <a:ext cx="3387013" cy="11518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профориентация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7F8E71-8DBB-D29E-2BAD-FFB5A17D4CBF}"/>
              </a:ext>
            </a:extLst>
          </p:cNvPr>
          <p:cNvSpPr/>
          <p:nvPr/>
        </p:nvSpPr>
        <p:spPr>
          <a:xfrm>
            <a:off x="615450" y="1183581"/>
            <a:ext cx="3629980" cy="243381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КОНСУЛЬТАТИВНАЯ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ПРОФОРИЕНТАЦИЯ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сопровождение конкретного профессионального (профессионально-образовательного)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3BC2CA7-F1A2-0D60-6146-BC69C1EE84C6}"/>
              </a:ext>
            </a:extLst>
          </p:cNvPr>
          <p:cNvSpPr/>
          <p:nvPr/>
        </p:nvSpPr>
        <p:spPr>
          <a:xfrm>
            <a:off x="8141447" y="1183581"/>
            <a:ext cx="3629980" cy="2433818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ПРОФОРИЕНТАЦИЯ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подготовка к самостоятельному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социально-профессиональному самоопределению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50B2081-A696-4B2E-0B69-A5DF46001AC7}"/>
              </a:ext>
            </a:extLst>
          </p:cNvPr>
          <p:cNvSpPr/>
          <p:nvPr/>
        </p:nvSpPr>
        <p:spPr>
          <a:xfrm>
            <a:off x="2040138" y="5237269"/>
            <a:ext cx="8306600" cy="8396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«ВОЗДЕЙСТВУЮЩАЯ» ПРОФОРИЕНТАЦИЯ</a:t>
            </a:r>
            <a:endParaRPr lang="ru-RU" sz="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ru-RU" sz="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управление поведением человека в процессе его профессионального выбора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1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DF0963-6194-FB13-F26F-39B2430E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231"/>
            <a:ext cx="11823663" cy="558076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E3D26A-C062-5FDB-AF43-077C6E923400}"/>
              </a:ext>
            </a:extLst>
          </p:cNvPr>
          <p:cNvSpPr txBox="1">
            <a:spLocks/>
          </p:cNvSpPr>
          <p:nvPr/>
        </p:nvSpPr>
        <p:spPr>
          <a:xfrm>
            <a:off x="774000" y="406722"/>
            <a:ext cx="10656888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j-cs"/>
              </a:defRPr>
            </a:lvl1pPr>
          </a:lstStyle>
          <a:p>
            <a:pPr algn="ctr"/>
            <a:r>
              <a:rPr lang="ru-RU" sz="4000"/>
              <a:t>Три картины мира</a:t>
            </a:r>
            <a:endParaRPr lang="ru-RU" sz="4000" dirty="0"/>
          </a:p>
        </p:txBody>
      </p:sp>
      <p:sp>
        <p:nvSpPr>
          <p:cNvPr id="4" name="Номер слайда 10">
            <a:extLst>
              <a:ext uri="{FF2B5EF4-FFF2-40B4-BE49-F238E27FC236}">
                <a16:creationId xmlns:a16="http://schemas.microsoft.com/office/drawing/2014/main" id="{20153C78-DE47-AF78-CEF8-2EDDFDEB4E8A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8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09A5F-9D94-E263-00DE-68FB6CE9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4" y="457200"/>
            <a:ext cx="11167734" cy="886397"/>
          </a:xfrm>
        </p:spPr>
        <p:txBody>
          <a:bodyPr/>
          <a:lstStyle/>
          <a:p>
            <a:r>
              <a:rPr lang="ru-RU" sz="3600" dirty="0"/>
              <a:t>«Профессиональная ориентация» </a:t>
            </a:r>
            <a:r>
              <a:rPr lang="en-US" sz="3600" dirty="0"/>
              <a:t>vs</a:t>
            </a:r>
            <a:r>
              <a:rPr lang="ru-RU" sz="3600" dirty="0"/>
              <a:t> «профессиональное самоопределение»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DED0A-F897-9F63-80D4-FAF5EE48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21" y="1585099"/>
            <a:ext cx="8458200" cy="4467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69CC6-17CB-187C-2F77-D1BA2F337CE0}"/>
              </a:ext>
            </a:extLst>
          </p:cNvPr>
          <p:cNvSpPr txBox="1"/>
          <p:nvPr/>
        </p:nvSpPr>
        <p:spPr>
          <a:xfrm>
            <a:off x="988407" y="448266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7C612-B478-B685-37B7-847D9F226591}"/>
              </a:ext>
            </a:extLst>
          </p:cNvPr>
          <p:cNvSpPr txBox="1"/>
          <p:nvPr/>
        </p:nvSpPr>
        <p:spPr>
          <a:xfrm flipH="1">
            <a:off x="387430" y="6269734"/>
            <a:ext cx="56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Из презентации </a:t>
            </a:r>
            <a:r>
              <a:rPr lang="ru-RU" sz="1800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С.Ф.Туктамышевой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, Казань.</a:t>
            </a:r>
          </a:p>
        </p:txBody>
      </p:sp>
    </p:spTree>
    <p:extLst>
      <p:ext uri="{BB962C8B-B14F-4D97-AF65-F5344CB8AC3E}">
        <p14:creationId xmlns:p14="http://schemas.microsoft.com/office/powerpoint/2010/main" val="376720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61C6EEF-6C7C-4029-AD62-23F5E9B451C6}"/>
              </a:ext>
            </a:extLst>
          </p:cNvPr>
          <p:cNvGrpSpPr/>
          <p:nvPr/>
        </p:nvGrpSpPr>
        <p:grpSpPr>
          <a:xfrm>
            <a:off x="762001" y="607960"/>
            <a:ext cx="10634132" cy="6003819"/>
            <a:chOff x="0" y="656521"/>
            <a:chExt cx="9679784" cy="6003819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314537" y="1798476"/>
            <a:ext cx="8616551" cy="43587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219" name="Заголовок 1"/>
            <p:cNvSpPr txBox="1">
              <a:spLocks/>
            </p:cNvSpPr>
            <p:nvPr/>
          </p:nvSpPr>
          <p:spPr bwMode="auto">
            <a:xfrm>
              <a:off x="228600" y="656521"/>
              <a:ext cx="9222584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4000" b="1" dirty="0">
                  <a:latin typeface="Inter SemiBold" panose="02000503000000020004" pitchFamily="2" charset="0"/>
                  <a:ea typeface="Inter SemiBold" panose="02000503000000020004" pitchFamily="2" charset="0"/>
                  <a:cs typeface="+mj-cs"/>
                </a:rPr>
                <a:t>Структура подготовки кадров в РФ (2013)</a:t>
              </a: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ACE0A8CC-F8CB-4BA7-97A5-E4604CA10E9D}"/>
                </a:ext>
              </a:extLst>
            </p:cNvPr>
            <p:cNvCxnSpPr/>
            <p:nvPr/>
          </p:nvCxnSpPr>
          <p:spPr>
            <a:xfrm>
              <a:off x="407094" y="6212052"/>
              <a:ext cx="789369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8B38F7-37F6-4F1E-8C4A-FFD5AF8EAE8A}"/>
                </a:ext>
              </a:extLst>
            </p:cNvPr>
            <p:cNvSpPr txBox="1"/>
            <p:nvPr/>
          </p:nvSpPr>
          <p:spPr>
            <a:xfrm>
              <a:off x="0" y="6321786"/>
              <a:ext cx="9679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i="1" dirty="0">
                  <a:solidFill>
                    <a:srgbClr val="C00000"/>
                  </a:solidFill>
                </a:rPr>
                <a:t>Когда вместо «профориентации» – «сопровождение профессионального самоопределения»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2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AFB49-6B63-C276-9DCC-148349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664797"/>
          </a:xfrm>
        </p:spPr>
        <p:txBody>
          <a:bodyPr/>
          <a:lstStyle/>
          <a:p>
            <a:pPr algn="ctr"/>
            <a:r>
              <a:rPr lang="ru-RU" sz="4800" dirty="0"/>
              <a:t>Кто заказчик?</a:t>
            </a:r>
          </a:p>
        </p:txBody>
      </p:sp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A1F91A47-2580-7BF1-4380-A77811694D5E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537DE6-654D-E6C2-4873-08CD216F6E36}"/>
              </a:ext>
            </a:extLst>
          </p:cNvPr>
          <p:cNvGrpSpPr/>
          <p:nvPr/>
        </p:nvGrpSpPr>
        <p:grpSpPr>
          <a:xfrm>
            <a:off x="441964" y="977184"/>
            <a:ext cx="9723444" cy="5402732"/>
            <a:chOff x="441964" y="977184"/>
            <a:chExt cx="9723444" cy="5402732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9C2B0FC-5913-2B34-EC2B-F1DA81CFE842}"/>
                </a:ext>
              </a:extLst>
            </p:cNvPr>
            <p:cNvCxnSpPr/>
            <p:nvPr/>
          </p:nvCxnSpPr>
          <p:spPr>
            <a:xfrm>
              <a:off x="441964" y="2848258"/>
              <a:ext cx="2961636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4D99FBF-7DF8-AEA4-5AFD-98AEAB7E2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08957" y="1315699"/>
              <a:ext cx="2071043" cy="20710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C14390-732B-8166-F743-C5CBB603CB6B}"/>
                </a:ext>
              </a:extLst>
            </p:cNvPr>
            <p:cNvSpPr txBox="1"/>
            <p:nvPr/>
          </p:nvSpPr>
          <p:spPr>
            <a:xfrm>
              <a:off x="441965" y="1398922"/>
              <a:ext cx="9861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5813FE-CFB7-A541-FD35-84E98A61E94B}"/>
                </a:ext>
              </a:extLst>
            </p:cNvPr>
            <p:cNvSpPr txBox="1"/>
            <p:nvPr/>
          </p:nvSpPr>
          <p:spPr>
            <a:xfrm>
              <a:off x="441964" y="4810256"/>
              <a:ext cx="11224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>
                  <a:solidFill>
                    <a:srgbClr val="008000"/>
                  </a:solidFill>
                </a:rPr>
                <a:t>О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BB2D31-BC23-AD85-9CA1-8496E783F364}"/>
                </a:ext>
              </a:extLst>
            </p:cNvPr>
            <p:cNvSpPr txBox="1"/>
            <p:nvPr/>
          </p:nvSpPr>
          <p:spPr>
            <a:xfrm>
              <a:off x="441964" y="3104589"/>
              <a:ext cx="9861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>
                  <a:solidFill>
                    <a:srgbClr val="002B82"/>
                  </a:solidFill>
                </a:rPr>
                <a:t>К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90D96A1-EFE3-20F2-733A-561C516CB3C1}"/>
                </a:ext>
              </a:extLst>
            </p:cNvPr>
            <p:cNvCxnSpPr>
              <a:cxnSpLocks/>
            </p:cNvCxnSpPr>
            <p:nvPr/>
          </p:nvCxnSpPr>
          <p:spPr>
            <a:xfrm>
              <a:off x="444251" y="4562758"/>
              <a:ext cx="5385049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22A3C1-F56A-9EA7-A880-234E5A57C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9883" y="2968582"/>
              <a:ext cx="2071043" cy="20710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72C5194-97B2-2932-616E-18FE7285B233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4" y="6277880"/>
              <a:ext cx="8257536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F36FF7F-AA1C-11B8-348E-BB48FED9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4365" y="4206837"/>
              <a:ext cx="2071043" cy="20710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2BE168-C596-6DE8-055A-47CB847D844C}"/>
                </a:ext>
              </a:extLst>
            </p:cNvPr>
            <p:cNvSpPr txBox="1"/>
            <p:nvPr/>
          </p:nvSpPr>
          <p:spPr>
            <a:xfrm>
              <a:off x="3960072" y="977184"/>
              <a:ext cx="8499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>
                  <a:solidFill>
                    <a:srgbClr val="00FA00"/>
                  </a:solidFill>
                  <a:sym typeface="Wingdings" panose="05000000000000000000" pitchFamily="2" charset="2"/>
                </a:rPr>
                <a:t></a:t>
              </a:r>
              <a:endParaRPr lang="ru-RU" sz="6600" dirty="0">
                <a:solidFill>
                  <a:srgbClr val="00FA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A0D636-44F0-9835-1B27-DAD756597B4E}"/>
                </a:ext>
              </a:extLst>
            </p:cNvPr>
            <p:cNvSpPr txBox="1"/>
            <p:nvPr/>
          </p:nvSpPr>
          <p:spPr>
            <a:xfrm>
              <a:off x="6379183" y="2740964"/>
              <a:ext cx="8499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>
                  <a:solidFill>
                    <a:srgbClr val="00FA00"/>
                  </a:solidFill>
                  <a:sym typeface="Wingdings" panose="05000000000000000000" pitchFamily="2" charset="2"/>
                </a:rPr>
                <a:t></a:t>
              </a:r>
              <a:endParaRPr lang="ru-RU" sz="6600" dirty="0">
                <a:solidFill>
                  <a:srgbClr val="00FA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8650B4-570A-01D2-B61E-1F7390610875}"/>
                </a:ext>
              </a:extLst>
            </p:cNvPr>
            <p:cNvSpPr txBox="1"/>
            <p:nvPr/>
          </p:nvSpPr>
          <p:spPr>
            <a:xfrm>
              <a:off x="8804883" y="4547783"/>
              <a:ext cx="8499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>
                  <a:solidFill>
                    <a:srgbClr val="00FA00"/>
                  </a:solidFill>
                  <a:sym typeface="Wingdings" panose="05000000000000000000" pitchFamily="2" charset="2"/>
                </a:rPr>
                <a:t></a:t>
              </a:r>
              <a:endParaRPr lang="ru-RU" sz="6600" dirty="0">
                <a:solidFill>
                  <a:srgbClr val="00FA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39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AFB49-6B63-C276-9DCC-148349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664797"/>
          </a:xfrm>
        </p:spPr>
        <p:txBody>
          <a:bodyPr/>
          <a:lstStyle/>
          <a:p>
            <a:pPr algn="ctr"/>
            <a:r>
              <a:rPr lang="ru-RU" sz="4800" dirty="0"/>
              <a:t>Кто </a:t>
            </a:r>
            <a:r>
              <a:rPr lang="ru-RU" sz="4800" dirty="0" err="1"/>
              <a:t>профориентируемый</a:t>
            </a:r>
            <a:r>
              <a:rPr lang="ru-RU" sz="4800" dirty="0"/>
              <a:t>?</a:t>
            </a:r>
          </a:p>
        </p:txBody>
      </p:sp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614DD39F-E0E2-B8C6-01AC-8C995906DF26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B4069D8-CC15-496F-0EB7-FD3B858B5DB7}"/>
              </a:ext>
            </a:extLst>
          </p:cNvPr>
          <p:cNvGrpSpPr/>
          <p:nvPr/>
        </p:nvGrpSpPr>
        <p:grpSpPr>
          <a:xfrm>
            <a:off x="441964" y="1713328"/>
            <a:ext cx="10352416" cy="4676524"/>
            <a:chOff x="441964" y="1713328"/>
            <a:chExt cx="10352416" cy="4676524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7E54D65F-BFD4-6087-1696-3BF7601A6712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4" y="2848258"/>
              <a:ext cx="10352416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7DD7D8-5F70-17F3-B0BE-C8FFFA84F6B1}"/>
                </a:ext>
              </a:extLst>
            </p:cNvPr>
            <p:cNvSpPr txBox="1"/>
            <p:nvPr/>
          </p:nvSpPr>
          <p:spPr>
            <a:xfrm>
              <a:off x="805233" y="1962855"/>
              <a:ext cx="6848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169599-97C0-0BD2-CDC8-AEF693250B0A}"/>
                </a:ext>
              </a:extLst>
            </p:cNvPr>
            <p:cNvSpPr txBox="1"/>
            <p:nvPr/>
          </p:nvSpPr>
          <p:spPr>
            <a:xfrm>
              <a:off x="805232" y="5374189"/>
              <a:ext cx="76976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>
                  <a:solidFill>
                    <a:srgbClr val="008000"/>
                  </a:solidFill>
                </a:rPr>
                <a:t>О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6D5F4E-8002-17DF-2E57-48E74570610D}"/>
                </a:ext>
              </a:extLst>
            </p:cNvPr>
            <p:cNvSpPr txBox="1"/>
            <p:nvPr/>
          </p:nvSpPr>
          <p:spPr>
            <a:xfrm>
              <a:off x="805232" y="3668522"/>
              <a:ext cx="6815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>
                  <a:solidFill>
                    <a:srgbClr val="002B82"/>
                  </a:solidFill>
                </a:rPr>
                <a:t>К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A2B4DCD7-82AD-33D1-2986-40BE911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444251" y="4562758"/>
              <a:ext cx="10350129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482C1D5-8E9F-90A8-D0D2-17E23DD4E2E7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4" y="6277880"/>
              <a:ext cx="10352416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4DD77FE3-C975-B5C9-1E2A-6F9B893C8365}"/>
                </a:ext>
              </a:extLst>
            </p:cNvPr>
            <p:cNvGrpSpPr/>
            <p:nvPr/>
          </p:nvGrpSpPr>
          <p:grpSpPr>
            <a:xfrm>
              <a:off x="3540695" y="1773622"/>
              <a:ext cx="5328046" cy="1015663"/>
              <a:chOff x="3485754" y="1445552"/>
              <a:chExt cx="5328046" cy="1282383"/>
            </a:xfrm>
          </p:grpSpPr>
          <p:sp>
            <p:nvSpPr>
              <p:cNvPr id="15" name="Стрелка: вправо 14">
                <a:extLst>
                  <a:ext uri="{FF2B5EF4-FFF2-40B4-BE49-F238E27FC236}">
                    <a16:creationId xmlns:a16="http://schemas.microsoft.com/office/drawing/2014/main" id="{97BEFA1C-B0A8-8421-6782-4A5B5F14E9F3}"/>
                  </a:ext>
                </a:extLst>
              </p:cNvPr>
              <p:cNvSpPr/>
              <p:nvPr/>
            </p:nvSpPr>
            <p:spPr>
              <a:xfrm>
                <a:off x="3524451" y="1445552"/>
                <a:ext cx="5289349" cy="1282383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72F19-2ED2-D0E5-217B-347917F722FA}"/>
                  </a:ext>
                </a:extLst>
              </p:cNvPr>
              <p:cNvSpPr txBox="1"/>
              <p:nvPr/>
            </p:nvSpPr>
            <p:spPr>
              <a:xfrm>
                <a:off x="7119905" y="1735765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Объект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2B5A2F-6495-402F-664D-354089E2EF05}"/>
                  </a:ext>
                </a:extLst>
              </p:cNvPr>
              <p:cNvSpPr txBox="1"/>
              <p:nvPr/>
            </p:nvSpPr>
            <p:spPr>
              <a:xfrm>
                <a:off x="3485754" y="1761023"/>
                <a:ext cx="17876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Субъект </a:t>
                </a:r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ABE95F5-58EE-C8D4-5C0D-9BCCAF6D4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27811" y="1713328"/>
              <a:ext cx="1015663" cy="1015663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BB24E3C-D1FD-3B9F-19D9-A12DFE3E4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4659" y="1723691"/>
              <a:ext cx="1015663" cy="1015663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B28A3E4-FF25-7618-F5AF-96CF6DF4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5598" y="5170533"/>
              <a:ext cx="1015663" cy="1015663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FA0D3A-2DB0-CC99-9962-FEF3BB803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27810" y="5178377"/>
              <a:ext cx="1015663" cy="1015663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8C9B2440-CAD0-E33E-1E55-D501BCF3F7C0}"/>
                </a:ext>
              </a:extLst>
            </p:cNvPr>
            <p:cNvGrpSpPr/>
            <p:nvPr/>
          </p:nvGrpSpPr>
          <p:grpSpPr>
            <a:xfrm>
              <a:off x="3579391" y="5178377"/>
              <a:ext cx="5289349" cy="1068782"/>
              <a:chOff x="3804751" y="4911657"/>
              <a:chExt cx="5289349" cy="1282383"/>
            </a:xfrm>
          </p:grpSpPr>
          <p:sp>
            <p:nvSpPr>
              <p:cNvPr id="25" name="Стрелка: вправо 24">
                <a:extLst>
                  <a:ext uri="{FF2B5EF4-FFF2-40B4-BE49-F238E27FC236}">
                    <a16:creationId xmlns:a16="http://schemas.microsoft.com/office/drawing/2014/main" id="{8F588322-39C7-5CD0-50BB-94C96D5C9BC5}"/>
                  </a:ext>
                </a:extLst>
              </p:cNvPr>
              <p:cNvSpPr/>
              <p:nvPr/>
            </p:nvSpPr>
            <p:spPr>
              <a:xfrm>
                <a:off x="3804751" y="4911657"/>
                <a:ext cx="5289349" cy="1282383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4000">
                    <a:srgbClr val="F4D0D3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A8236C-F9A6-09A4-81F0-CB738E5F0525}"/>
                  </a:ext>
                </a:extLst>
              </p:cNvPr>
              <p:cNvSpPr txBox="1"/>
              <p:nvPr/>
            </p:nvSpPr>
            <p:spPr>
              <a:xfrm>
                <a:off x="7306431" y="5259370"/>
                <a:ext cx="1787669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Субъект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C30D7D-EA84-C765-58BE-46C168C9238F}"/>
                  </a:ext>
                </a:extLst>
              </p:cNvPr>
              <p:cNvSpPr txBox="1"/>
              <p:nvPr/>
            </p:nvSpPr>
            <p:spPr>
              <a:xfrm>
                <a:off x="3831610" y="5259370"/>
                <a:ext cx="1600118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Объект </a:t>
                </a: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D9CC9CA-601E-9AA3-CBF7-BB745E2F4F49}"/>
                </a:ext>
              </a:extLst>
            </p:cNvPr>
            <p:cNvSpPr/>
            <p:nvPr/>
          </p:nvSpPr>
          <p:spPr>
            <a:xfrm>
              <a:off x="2145396" y="3516665"/>
              <a:ext cx="5851004" cy="8487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D0E45A-1657-4C50-C067-7E2155D79556}"/>
                </a:ext>
              </a:extLst>
            </p:cNvPr>
            <p:cNvSpPr txBox="1"/>
            <p:nvPr/>
          </p:nvSpPr>
          <p:spPr>
            <a:xfrm>
              <a:off x="3103544" y="3553220"/>
              <a:ext cx="4503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Субъект с дефицитами 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55BF973B-F30E-5D7B-76EE-61E97217B8DC}"/>
                </a:ext>
              </a:extLst>
            </p:cNvPr>
            <p:cNvSpPr/>
            <p:nvPr/>
          </p:nvSpPr>
          <p:spPr>
            <a:xfrm>
              <a:off x="2683480" y="3630455"/>
              <a:ext cx="330200" cy="3334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1A6FE599-7754-F2CD-03F8-6C3DD084FCEA}"/>
                </a:ext>
              </a:extLst>
            </p:cNvPr>
            <p:cNvSpPr/>
            <p:nvPr/>
          </p:nvSpPr>
          <p:spPr>
            <a:xfrm>
              <a:off x="3292951" y="4034615"/>
              <a:ext cx="254743" cy="2548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F29D3A3-0449-45C7-7BF2-D7E8F219174D}"/>
                </a:ext>
              </a:extLst>
            </p:cNvPr>
            <p:cNvSpPr/>
            <p:nvPr/>
          </p:nvSpPr>
          <p:spPr>
            <a:xfrm>
              <a:off x="6567193" y="4010887"/>
              <a:ext cx="254743" cy="2548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D5A461-22F8-594B-B92B-4A2455CC8D5E}"/>
                </a:ext>
              </a:extLst>
            </p:cNvPr>
            <p:cNvSpPr/>
            <p:nvPr/>
          </p:nvSpPr>
          <p:spPr>
            <a:xfrm>
              <a:off x="7401518" y="4141875"/>
              <a:ext cx="172241" cy="18256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CF352D2-B260-DCBD-02E5-C4EFE20BB659}"/>
                </a:ext>
              </a:extLst>
            </p:cNvPr>
            <p:cNvSpPr/>
            <p:nvPr/>
          </p:nvSpPr>
          <p:spPr>
            <a:xfrm>
              <a:off x="6146395" y="3525996"/>
              <a:ext cx="155345" cy="1637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64F75A8-DD4F-D717-107D-B1D0BB6C8224}"/>
                </a:ext>
              </a:extLst>
            </p:cNvPr>
            <p:cNvSpPr/>
            <p:nvPr/>
          </p:nvSpPr>
          <p:spPr>
            <a:xfrm>
              <a:off x="2285055" y="4050029"/>
              <a:ext cx="160965" cy="16026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ACE4FFD-71CC-DB8D-9855-DB5D137915D9}"/>
                </a:ext>
              </a:extLst>
            </p:cNvPr>
            <p:cNvSpPr/>
            <p:nvPr/>
          </p:nvSpPr>
          <p:spPr>
            <a:xfrm>
              <a:off x="7573759" y="3599713"/>
              <a:ext cx="330200" cy="3334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60334CB8-0ACB-62E2-A7ED-5739EEF62609}"/>
                </a:ext>
              </a:extLst>
            </p:cNvPr>
            <p:cNvSpPr/>
            <p:nvPr/>
          </p:nvSpPr>
          <p:spPr>
            <a:xfrm>
              <a:off x="4810904" y="4020866"/>
              <a:ext cx="155345" cy="1637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55BF442-C885-1B23-9B11-8109CA3D7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6356" y="3416453"/>
              <a:ext cx="1015663" cy="1011915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9405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AFB49-6B63-C276-9DCC-148349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664797"/>
          </a:xfrm>
        </p:spPr>
        <p:txBody>
          <a:bodyPr/>
          <a:lstStyle/>
          <a:p>
            <a:pPr algn="ctr"/>
            <a:r>
              <a:rPr lang="ru-RU" sz="4800" dirty="0"/>
              <a:t>Кто </a:t>
            </a:r>
            <a:r>
              <a:rPr lang="ru-RU" sz="4800" dirty="0" err="1"/>
              <a:t>профориентатор</a:t>
            </a:r>
            <a:r>
              <a:rPr lang="ru-RU" sz="4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3C4A4-59DC-D0F4-4519-2338D0EA3E04}"/>
              </a:ext>
            </a:extLst>
          </p:cNvPr>
          <p:cNvSpPr txBox="1"/>
          <p:nvPr/>
        </p:nvSpPr>
        <p:spPr>
          <a:xfrm>
            <a:off x="5812639" y="2850357"/>
            <a:ext cx="51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35A2C-ACC2-AD82-FE33-1D873BC4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24" y="1595717"/>
            <a:ext cx="4078941" cy="407894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9802C6-2FC1-8910-C7F3-D296B9582BF5}"/>
              </a:ext>
            </a:extLst>
          </p:cNvPr>
          <p:cNvSpPr txBox="1"/>
          <p:nvPr/>
        </p:nvSpPr>
        <p:spPr>
          <a:xfrm flipH="1">
            <a:off x="3581295" y="6198855"/>
            <a:ext cx="50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Человек-оркестр или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оркестр-команда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D33DC93F-12EF-4E12-61EC-2F28BFC87A51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A0A307-6301-1579-9BD6-1CD6ABB44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68" y="1595717"/>
            <a:ext cx="4078941" cy="407894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191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AFB49-6B63-C276-9DCC-148349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66479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В+В+В=О</a:t>
            </a:r>
          </a:p>
        </p:txBody>
      </p:sp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24B2C2FD-DB3E-1E3B-E04C-60CB495CAD06}"/>
              </a:ext>
            </a:extLst>
          </p:cNvPr>
          <p:cNvSpPr txBox="1">
            <a:spLocks/>
          </p:cNvSpPr>
          <p:nvPr/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2B339-6FA4-064A-84D1-88972CE3A3E1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7A3BAD-FA6F-F7A6-2CF3-E12A7CE2E338}"/>
              </a:ext>
            </a:extLst>
          </p:cNvPr>
          <p:cNvGrpSpPr/>
          <p:nvPr/>
        </p:nvGrpSpPr>
        <p:grpSpPr>
          <a:xfrm>
            <a:off x="562786" y="200892"/>
            <a:ext cx="11157502" cy="6048941"/>
            <a:chOff x="562786" y="200892"/>
            <a:chExt cx="11157502" cy="60489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544C30-0894-4029-0137-46D0FEB885DD}"/>
                </a:ext>
              </a:extLst>
            </p:cNvPr>
            <p:cNvSpPr txBox="1"/>
            <p:nvPr/>
          </p:nvSpPr>
          <p:spPr>
            <a:xfrm>
              <a:off x="9228100" y="200892"/>
              <a:ext cx="2492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i="1" dirty="0"/>
                <a:t>Хорошие рецепты</a:t>
              </a:r>
              <a:endParaRPr lang="ru-RU" i="1" dirty="0"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A0C5E6D-2E2F-503A-80B6-A1300E967008}"/>
                </a:ext>
              </a:extLst>
            </p:cNvPr>
            <p:cNvGrpSpPr/>
            <p:nvPr/>
          </p:nvGrpSpPr>
          <p:grpSpPr>
            <a:xfrm>
              <a:off x="635522" y="1493345"/>
              <a:ext cx="10656888" cy="2357481"/>
              <a:chOff x="562786" y="1071519"/>
              <a:chExt cx="10656888" cy="2357481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0F2E83C-543D-9E41-51EF-B5ECDECF6E32}"/>
                  </a:ext>
                </a:extLst>
              </p:cNvPr>
              <p:cNvSpPr/>
              <p:nvPr/>
            </p:nvSpPr>
            <p:spPr>
              <a:xfrm>
                <a:off x="562786" y="1071519"/>
                <a:ext cx="10656888" cy="23574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8CF14-6A4E-3175-C855-B77D2B88ECD5}"/>
                  </a:ext>
                </a:extLst>
              </p:cNvPr>
              <p:cNvSpPr txBox="1"/>
              <p:nvPr/>
            </p:nvSpPr>
            <p:spPr>
              <a:xfrm>
                <a:off x="911325" y="1071519"/>
                <a:ext cx="14334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0" dirty="0">
                    <a:sym typeface="Wingdings" panose="05000000000000000000" pitchFamily="2" charset="2"/>
                  </a:rPr>
                  <a:t></a:t>
                </a:r>
                <a:endParaRPr lang="ru-RU" sz="800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DC440-6E6E-0E81-B52A-31022F6C5649}"/>
                  </a:ext>
                </a:extLst>
              </p:cNvPr>
              <p:cNvSpPr txBox="1"/>
              <p:nvPr/>
            </p:nvSpPr>
            <p:spPr>
              <a:xfrm>
                <a:off x="2482056" y="1534858"/>
                <a:ext cx="70743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1" dirty="0"/>
                  <a:t>Название статьи (2022): </a:t>
                </a:r>
                <a:r>
                  <a:rPr lang="ru-RU" sz="2000" dirty="0">
                    <a:effectLst/>
                    <a:ea typeface="Calibri" panose="020F0502020204030204" pitchFamily="34" charset="0"/>
                  </a:rPr>
                  <a:t>«Организация профессионального самоопределения обучающихся класса психолого-педагогической направленности посредством </a:t>
                </a:r>
                <a:r>
                  <a:rPr lang="ru-RU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ea typeface="Calibri" panose="020F0502020204030204" pitchFamily="34" charset="0"/>
                  </a:rPr>
                  <a:t>профессиональной пробы</a:t>
                </a:r>
                <a:r>
                  <a:rPr lang="ru-RU" sz="2000" dirty="0">
                    <a:effectLst/>
                    <a:ea typeface="Calibri" panose="020F0502020204030204" pitchFamily="34" charset="0"/>
                  </a:rPr>
                  <a:t>» </a:t>
                </a:r>
                <a:endParaRPr lang="ru-RU" sz="2000" dirty="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2DF435F2-0D97-8782-F084-B965D76968DF}"/>
                </a:ext>
              </a:extLst>
            </p:cNvPr>
            <p:cNvGrpSpPr/>
            <p:nvPr/>
          </p:nvGrpSpPr>
          <p:grpSpPr>
            <a:xfrm>
              <a:off x="562786" y="4862944"/>
              <a:ext cx="10352416" cy="1386889"/>
              <a:chOff x="562786" y="4862944"/>
              <a:chExt cx="10352416" cy="138688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5D67E-C816-47AA-2009-AF8E7AA9B2AA}"/>
                  </a:ext>
                </a:extLst>
              </p:cNvPr>
              <p:cNvSpPr txBox="1"/>
              <p:nvPr/>
            </p:nvSpPr>
            <p:spPr>
              <a:xfrm>
                <a:off x="774000" y="5187950"/>
                <a:ext cx="6848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47F183-46DB-4CCF-45CA-1168913FF4E0}"/>
                  </a:ext>
                </a:extLst>
              </p:cNvPr>
              <p:cNvSpPr txBox="1"/>
              <p:nvPr/>
            </p:nvSpPr>
            <p:spPr>
              <a:xfrm>
                <a:off x="3351038" y="5625244"/>
                <a:ext cx="3364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ea typeface="Calibri" panose="020F0502020204030204" pitchFamily="34" charset="0"/>
                  </a:rPr>
                  <a:t>Профессиональная проба</a:t>
                </a:r>
                <a:endParaRPr lang="ru-RU" dirty="0"/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B0555FC8-1E28-3D5A-FC71-E3A02F34A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86" y="6086226"/>
                <a:ext cx="10352416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31065CEF-A2DE-E885-30B0-63B6C0014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4947" y="4862944"/>
                <a:ext cx="1386889" cy="1386889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70654395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НХиГС">
  <a:themeElements>
    <a:clrScheme name="BE003E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BE003E"/>
      </a:accent1>
      <a:accent2>
        <a:srgbClr val="FA0009"/>
      </a:accent2>
      <a:accent3>
        <a:srgbClr val="F96920"/>
      </a:accent3>
      <a:accent4>
        <a:srgbClr val="F99B1C"/>
      </a:accent4>
      <a:accent5>
        <a:srgbClr val="80A58A"/>
      </a:accent5>
      <a:accent6>
        <a:srgbClr val="82DCFF"/>
      </a:accent6>
      <a:hlink>
        <a:srgbClr val="5D5F5D"/>
      </a:hlink>
      <a:folHlink>
        <a:srgbClr val="5D5F5D"/>
      </a:folHlink>
    </a:clrScheme>
    <a:fontScheme name="Стандартная">
      <a:majorFont>
        <a:latin typeface="Inter Semi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529</Words>
  <Application>Microsoft Office PowerPoint</Application>
  <PresentationFormat>Широкоэкранный</PresentationFormat>
  <Paragraphs>130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Inter</vt:lpstr>
      <vt:lpstr>Inter SemiBold</vt:lpstr>
      <vt:lpstr>Inter SemiBold</vt:lpstr>
      <vt:lpstr>Raleway-Regular</vt:lpstr>
      <vt:lpstr>Tahoma</vt:lpstr>
      <vt:lpstr>Wingdings</vt:lpstr>
      <vt:lpstr>РАНХиГС</vt:lpstr>
      <vt:lpstr>У каждого своя профориентация?  («Муравьи») </vt:lpstr>
      <vt:lpstr>Презентация PowerPoint</vt:lpstr>
      <vt:lpstr>Презентация PowerPoint</vt:lpstr>
      <vt:lpstr>«Профессиональная ориентация» vs «профессиональное самоопределение»</vt:lpstr>
      <vt:lpstr>Презентация PowerPoint</vt:lpstr>
      <vt:lpstr>Кто заказчик?</vt:lpstr>
      <vt:lpstr>Кто профориентируемый?</vt:lpstr>
      <vt:lpstr>Кто профориентатор?</vt:lpstr>
      <vt:lpstr>В+В+В=О</vt:lpstr>
      <vt:lpstr>В+В+В=О</vt:lpstr>
      <vt:lpstr>В+В+В=О</vt:lpstr>
      <vt:lpstr>Определите парадигму?</vt:lpstr>
      <vt:lpstr>Определите парадигму?</vt:lpstr>
      <vt:lpstr>Определите парадигму?</vt:lpstr>
      <vt:lpstr>Определите парадигму?</vt:lpstr>
      <vt:lpstr>Определите парадигму?</vt:lpstr>
      <vt:lpstr>Блинов В.И., Родичев Н.Ф., Сергеев И.С.  Образовательная профориентация  Учебно-практическое пособие СПб.: Лань, 2023. – 336 с.</vt:lpstr>
      <vt:lpstr>Информационно-консультативная поддержка и обратная связь:               https://t.me/obr_profor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Solomakhina</dc:creator>
  <cp:lastModifiedBy>Сергеев Игорь Станиславович</cp:lastModifiedBy>
  <cp:revision>115</cp:revision>
  <cp:lastPrinted>2023-12-04T06:36:07Z</cp:lastPrinted>
  <dcterms:created xsi:type="dcterms:W3CDTF">2022-10-08T11:28:35Z</dcterms:created>
  <dcterms:modified xsi:type="dcterms:W3CDTF">2023-12-04T06:36:47Z</dcterms:modified>
</cp:coreProperties>
</file>