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210" r:id="rId2"/>
    <p:sldId id="2198" r:id="rId3"/>
    <p:sldId id="2209" r:id="rId4"/>
    <p:sldId id="2211" r:id="rId5"/>
    <p:sldId id="256" r:id="rId6"/>
    <p:sldId id="2212" r:id="rId7"/>
    <p:sldId id="2207" r:id="rId8"/>
    <p:sldId id="2208" r:id="rId9"/>
    <p:sldId id="2214" r:id="rId10"/>
    <p:sldId id="2213" r:id="rId11"/>
    <p:sldId id="2215" r:id="rId12"/>
    <p:sldId id="2216" r:id="rId13"/>
    <p:sldId id="2217" r:id="rId14"/>
    <p:sldId id="2218" r:id="rId15"/>
    <p:sldId id="2222" r:id="rId16"/>
    <p:sldId id="2219" r:id="rId17"/>
    <p:sldId id="2221" r:id="rId18"/>
    <p:sldId id="2165" r:id="rId19"/>
    <p:sldId id="2220" r:id="rId20"/>
    <p:sldId id="2163" r:id="rId21"/>
    <p:sldId id="2164" r:id="rId22"/>
    <p:sldId id="2205" r:id="rId23"/>
    <p:sldId id="2223" r:id="rId24"/>
    <p:sldId id="780" r:id="rId25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6F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8664" autoAdjust="0"/>
  </p:normalViewPr>
  <p:slideViewPr>
    <p:cSldViewPr snapToGrid="0">
      <p:cViewPr varScale="1">
        <p:scale>
          <a:sx n="59" d="100"/>
          <a:sy n="59" d="100"/>
        </p:scale>
        <p:origin x="158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D3BF00-94EB-44A6-9521-3793C9E146FC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DF9894-BB1B-4E31-9DAF-3ED9FDBC87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04039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358146-77DF-4244-8946-5144D9AD85CA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96949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Фронтально (без критики)</a:t>
            </a:r>
          </a:p>
          <a:p>
            <a:pPr marL="228600" indent="-228600">
              <a:buAutoNum type="arabicPeriod"/>
            </a:pPr>
            <a:r>
              <a:rPr lang="ru-RU" dirty="0"/>
              <a:t>Расширение профминимума на ранние ступени</a:t>
            </a:r>
          </a:p>
          <a:p>
            <a:pPr marL="228600" indent="-228600">
              <a:buAutoNum type="arabicPeriod"/>
            </a:pPr>
            <a:r>
              <a:rPr lang="ru-RU" dirty="0"/>
              <a:t>Студенты педколледжа – волонтёры участвуют в мероприятиях профминимума</a:t>
            </a:r>
          </a:p>
          <a:p>
            <a:pPr marL="228600" indent="-228600">
              <a:buAutoNum type="arabicPeriod"/>
            </a:pPr>
            <a:r>
              <a:rPr lang="ru-RU" dirty="0"/>
              <a:t>Педколледж представляет профессии в практико-ориентированном модуле, стажировках</a:t>
            </a:r>
          </a:p>
          <a:p>
            <a:pPr marL="228600" indent="-228600">
              <a:buAutoNum type="arabicPeriod"/>
            </a:pPr>
            <a:r>
              <a:rPr lang="ru-RU" dirty="0"/>
              <a:t>Педколледж организует в школе профильный </a:t>
            </a:r>
            <a:r>
              <a:rPr lang="ru-RU" dirty="0" err="1"/>
              <a:t>педкласс</a:t>
            </a:r>
            <a:endParaRPr lang="ru-RU" dirty="0"/>
          </a:p>
          <a:p>
            <a:pPr marL="228600" indent="-228600">
              <a:buAutoNum type="arabicPeriod"/>
            </a:pPr>
            <a:r>
              <a:rPr lang="ru-RU" dirty="0" err="1"/>
              <a:t>Профминимум</a:t>
            </a:r>
            <a:r>
              <a:rPr lang="ru-RU" dirty="0"/>
              <a:t> предъявляет «заказ» к ранним ступеням, педколледж готовит </a:t>
            </a:r>
          </a:p>
          <a:p>
            <a:pPr marL="228600" indent="-228600">
              <a:buAutoNum type="arabicPeriod"/>
            </a:pPr>
            <a:r>
              <a:rPr lang="ru-RU" dirty="0"/>
              <a:t>Выпускники педколледжа осуществляют опережающую подготовку (профпросвещение) родителей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DF9894-BB1B-4E31-9DAF-3ED9FDBC87D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34089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(разогрев групп)</a:t>
            </a:r>
          </a:p>
          <a:p>
            <a:endParaRPr lang="ru-RU" dirty="0"/>
          </a:p>
          <a:p>
            <a:r>
              <a:rPr lang="ru-RU" dirty="0"/>
              <a:t>К какой парадигме относится?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DF9894-BB1B-4E31-9DAF-3ED9FDBC87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58604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DF9894-BB1B-4E31-9DAF-3ED9FDBC87D7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66088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DF9894-BB1B-4E31-9DAF-3ED9FDBC87D7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11759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CE4B2F-27BC-EF7C-ED2C-B1D1ACE449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8327586-A129-124B-B233-8B59A175DE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6417F75-9ABE-5757-9C33-3389D1D21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2304C-9ECA-4793-825A-3A17793A55D0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EFE1C69-2915-6B01-0C8A-F46D7D96D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7232C25-A198-652A-039C-1BCD5160C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25776-B5A8-4D3D-9A89-402A72A50B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2300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E382B8-A940-58D8-8A14-2EEE28FE2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4071070-9D31-E1E1-058C-8C649055C9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85DC65C-9E9E-64A2-7683-8540F179B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2304C-9ECA-4793-825A-3A17793A55D0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C18F762-7A53-389C-12A3-5D19049F0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2C85E0C-E3F5-2CE7-7C55-E9D9F45AD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25776-B5A8-4D3D-9A89-402A72A50B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2937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D8AF469-E328-DA58-5ED0-61D5294256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BC65459-BA08-CE89-8A6F-C6FD1AC1AC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13B1A9A-CF44-A1D8-5842-2EC5A7E98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2304C-9ECA-4793-825A-3A17793A55D0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B50BED8-DB09-316C-42DA-8AE351C91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62E3668-3AC3-A758-F390-8947D6BE9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25776-B5A8-4D3D-9A89-402A72A50B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16194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Слайд с большим заголовком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>
            <a:extLst>
              <a:ext uri="{FF2B5EF4-FFF2-40B4-BE49-F238E27FC236}">
                <a16:creationId xmlns:a16="http://schemas.microsoft.com/office/drawing/2014/main" id="{78F6993E-B7B0-2EA1-91AB-676649B77D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4000" y="406722"/>
            <a:ext cx="10656888" cy="498598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5" name="Нижний колонтитул 7">
            <a:extLst>
              <a:ext uri="{FF2B5EF4-FFF2-40B4-BE49-F238E27FC236}">
                <a16:creationId xmlns:a16="http://schemas.microsoft.com/office/drawing/2014/main" id="{08DE2CE8-86CE-3C6B-AE53-C91470583B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6762" y="6277880"/>
            <a:ext cx="9180512" cy="153888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algn="l">
              <a:defRPr sz="1000" b="0" i="0">
                <a:solidFill>
                  <a:schemeClr val="tx2"/>
                </a:solidFill>
                <a:latin typeface="Inter" panose="02000503000000020004" pitchFamily="2" charset="0"/>
              </a:defRPr>
            </a:lvl1pPr>
          </a:lstStyle>
          <a:p>
            <a:endParaRPr lang="ru-RU" dirty="0"/>
          </a:p>
        </p:txBody>
      </p:sp>
      <p:sp>
        <p:nvSpPr>
          <p:cNvPr id="16" name="Номер слайда 8">
            <a:extLst>
              <a:ext uri="{FF2B5EF4-FFF2-40B4-BE49-F238E27FC236}">
                <a16:creationId xmlns:a16="http://schemas.microsoft.com/office/drawing/2014/main" id="{B2C6CD61-4133-BC1F-00B2-C70CCC15F2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94380" y="6277880"/>
            <a:ext cx="630858" cy="153888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algn="r">
              <a:defRPr sz="1000" b="0" i="0">
                <a:solidFill>
                  <a:schemeClr val="tx2"/>
                </a:solidFill>
                <a:latin typeface="Inter" panose="02000503000000020004" pitchFamily="2" charset="0"/>
              </a:defRPr>
            </a:lvl1pPr>
          </a:lstStyle>
          <a:p>
            <a:fld id="{C272B339-6FA4-064A-84D1-88972CE3A3E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15023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Цитата"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>
            <a:extLst>
              <a:ext uri="{FF2B5EF4-FFF2-40B4-BE49-F238E27FC236}">
                <a16:creationId xmlns:a16="http://schemas.microsoft.com/office/drawing/2014/main" id="{692DBADA-F57B-DDFB-BA00-6A2D69CE50BA}"/>
              </a:ext>
            </a:extLst>
          </p:cNvPr>
          <p:cNvSpPr>
            <a:spLocks/>
          </p:cNvSpPr>
          <p:nvPr userDrawn="1"/>
        </p:nvSpPr>
        <p:spPr>
          <a:xfrm>
            <a:off x="1" y="0"/>
            <a:ext cx="10322609" cy="6858000"/>
          </a:xfrm>
          <a:custGeom>
            <a:avLst/>
            <a:gdLst>
              <a:gd name="connsiteX0" fmla="*/ 0 w 10322609"/>
              <a:gd name="connsiteY0" fmla="*/ 0 h 6858000"/>
              <a:gd name="connsiteX1" fmla="*/ 9220025 w 10322609"/>
              <a:gd name="connsiteY1" fmla="*/ 0 h 6858000"/>
              <a:gd name="connsiteX2" fmla="*/ 9316737 w 10322609"/>
              <a:gd name="connsiteY2" fmla="*/ 136000 h 6858000"/>
              <a:gd name="connsiteX3" fmla="*/ 10322609 w 10322609"/>
              <a:gd name="connsiteY3" fmla="*/ 3429000 h 6858000"/>
              <a:gd name="connsiteX4" fmla="*/ 9316737 w 10322609"/>
              <a:gd name="connsiteY4" fmla="*/ 6722000 h 6858000"/>
              <a:gd name="connsiteX5" fmla="*/ 9220025 w 10322609"/>
              <a:gd name="connsiteY5" fmla="*/ 6858000 h 6858000"/>
              <a:gd name="connsiteX6" fmla="*/ 0 w 1032260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322609" h="6858000">
                <a:moveTo>
                  <a:pt x="0" y="0"/>
                </a:moveTo>
                <a:lnTo>
                  <a:pt x="9220025" y="0"/>
                </a:lnTo>
                <a:lnTo>
                  <a:pt x="9316737" y="136000"/>
                </a:lnTo>
                <a:cubicBezTo>
                  <a:pt x="9951792" y="1076006"/>
                  <a:pt x="10322609" y="2209199"/>
                  <a:pt x="10322609" y="3429000"/>
                </a:cubicBezTo>
                <a:cubicBezTo>
                  <a:pt x="10322609" y="4648802"/>
                  <a:pt x="9951792" y="5781994"/>
                  <a:pt x="9316737" y="6722000"/>
                </a:cubicBezTo>
                <a:lnTo>
                  <a:pt x="9220025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>
              <a:solidFill>
                <a:schemeClr val="accent4"/>
              </a:solidFill>
            </a:endParaRPr>
          </a:p>
        </p:txBody>
      </p:sp>
      <p:sp>
        <p:nvSpPr>
          <p:cNvPr id="14" name="Заголовок 2">
            <a:extLst>
              <a:ext uri="{FF2B5EF4-FFF2-40B4-BE49-F238E27FC236}">
                <a16:creationId xmlns:a16="http://schemas.microsoft.com/office/drawing/2014/main" id="{798D527B-D4A2-E707-07FC-69A4AAEADEE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3254" y="1878503"/>
            <a:ext cx="7380988" cy="3545586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3000"/>
              </a:spcAft>
              <a:buClrTx/>
              <a:buSzTx/>
              <a:buFontTx/>
              <a:buNone/>
              <a:tabLst/>
              <a:defRPr sz="4800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— Зачем задавать вопросы аудитории?</a:t>
            </a:r>
            <a:br>
              <a:rPr lang="ru-RU" dirty="0"/>
            </a:br>
            <a:br>
              <a:rPr lang="ru-RU" dirty="0"/>
            </a:br>
            <a:r>
              <a:rPr lang="ru-RU" dirty="0"/>
              <a:t>— Это эффективный способ привлечь внимание</a:t>
            </a:r>
          </a:p>
        </p:txBody>
      </p:sp>
    </p:spTree>
    <p:extLst>
      <p:ext uri="{BB962C8B-B14F-4D97-AF65-F5344CB8AC3E}">
        <p14:creationId xmlns:p14="http://schemas.microsoft.com/office/powerpoint/2010/main" val="1449753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2BB784-94C6-6F2C-C52E-110AE6B1E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963D2F6-F01C-5F94-C2AA-F763B5F619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1417815-8770-6734-D644-D54F133EA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2304C-9ECA-4793-825A-3A17793A55D0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16A5C1D-EC8D-0526-CBD4-BFE7C84CA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016301F-1EDA-B63E-A04A-985045D4E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25776-B5A8-4D3D-9A89-402A72A50B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8886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085A65-634E-C456-BAFF-EB751F7FB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2EF3777-0E39-88B7-8A15-509B7548C3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5D101A8-73DC-D9C4-0530-90CA228FCC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2304C-9ECA-4793-825A-3A17793A55D0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1AAE15C-93F0-EE36-9975-4EEBC8D13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EF6E33F-4376-E7ED-490D-2C4A647A1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25776-B5A8-4D3D-9A89-402A72A50B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4079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9865DB-0648-2DB5-457C-F3E0AD4D7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2C8A249-EF49-434B-720C-6DCC154778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F5A6ABD-D457-E020-F29D-3C7A859F88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EC671C6-A438-D0AA-96A6-90CEFF6DE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2304C-9ECA-4793-825A-3A17793A55D0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7C74316-2DCC-114F-B0B7-BA707E048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7D07C39-74E9-B1FF-76AD-9E80E0937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25776-B5A8-4D3D-9A89-402A72A50B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6813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2B9711-37F9-5290-0D76-B1592A040E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2841832-1E00-9006-91E4-B192ABC1F8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D80571A-3B38-B133-1612-E9F0933CE2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ED3E83D-E775-A3C6-CD0E-56D539064A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DF2C7A8-171E-BD20-5788-F62294200B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53B01A82-91CD-AC44-A961-73785ACAF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2304C-9ECA-4793-825A-3A17793A55D0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220A0AA3-5115-4656-AEEF-8D9962F15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A2E4198-2585-2632-97B7-7E312A883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25776-B5A8-4D3D-9A89-402A72A50B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0794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48268F-1F59-A152-0BFD-B71FBBB91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FE6A916-3BCC-26F9-002C-1809AAA51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2304C-9ECA-4793-825A-3A17793A55D0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68A8226-115E-4F67-C106-D082A5423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61C4C27-74ED-DA3E-159F-B68344B28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25776-B5A8-4D3D-9A89-402A72A50B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8827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3A013071-3269-BE7F-C23B-E36D81D21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2304C-9ECA-4793-825A-3A17793A55D0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64B7E04-4CFA-3B83-2938-C83BE1CBD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1795735-FC7B-922D-92E7-7DFAA5E73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25776-B5A8-4D3D-9A89-402A72A50B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9510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189057-7A28-022D-72FB-37CB169A2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B59498D-AF3A-2EE1-0CD9-217B56D852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1AB90D0-4DB9-817E-A20A-673188061E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B5C74D0-C9C5-9723-029E-9A8C38796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2304C-9ECA-4793-825A-3A17793A55D0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44C0F10-324F-E16B-31E0-37BAF0E03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D6657C0-F7A2-7FDA-2964-B8C0D4081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25776-B5A8-4D3D-9A89-402A72A50B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346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1FFEB7-5701-F71D-DDA2-17848AEF15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7ABBA23B-1BEC-B15D-BF90-E916ED2C73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1D25F79-771D-CD5C-4891-5FE12C3DF3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5DE044B-8438-ABFA-9CB7-C603A4847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2304C-9ECA-4793-825A-3A17793A55D0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938942D-B346-1D54-449D-573415883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49E7AB8-9A51-6C38-96B9-85CE12896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25776-B5A8-4D3D-9A89-402A72A50B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4171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16B682-2A33-31CC-6FF1-AE6694EFBF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192F6BD-1323-E3CC-F148-115361EE07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F677E50-A0BB-9A2A-6355-524D684979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C2304C-9ECA-4793-825A-3A17793A55D0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2F93258-A216-23D3-5169-A3BD925B0B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79B5653-77E8-3A99-1D98-FAB054041A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025776-B5A8-4D3D-9A89-402A72A50B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7124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72AFD097-97D9-A855-E4D5-328E5371313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76F09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C4C3B5-932A-E983-BD08-891C42425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34094"/>
            <a:ext cx="10515600" cy="1325563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bg1"/>
                </a:solidFill>
              </a:rPr>
              <a:t>2К. </a:t>
            </a:r>
            <a:r>
              <a:rPr lang="ru-RU" b="1" dirty="0" err="1">
                <a:solidFill>
                  <a:schemeClr val="bg1"/>
                </a:solidFill>
              </a:rPr>
              <a:t>Профминимум</a:t>
            </a:r>
            <a:r>
              <a:rPr lang="ru-RU" b="1" dirty="0">
                <a:solidFill>
                  <a:schemeClr val="bg1"/>
                </a:solidFill>
              </a:rPr>
              <a:t> - 1</a:t>
            </a:r>
          </a:p>
        </p:txBody>
      </p:sp>
    </p:spTree>
    <p:extLst>
      <p:ext uri="{BB962C8B-B14F-4D97-AF65-F5344CB8AC3E}">
        <p14:creationId xmlns:p14="http://schemas.microsoft.com/office/powerpoint/2010/main" val="26548557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50B49E4-B562-56C6-102A-110FBD8917A7}"/>
              </a:ext>
            </a:extLst>
          </p:cNvPr>
          <p:cNvSpPr txBox="1"/>
          <p:nvPr/>
        </p:nvSpPr>
        <p:spPr>
          <a:xfrm>
            <a:off x="1347536" y="888014"/>
            <a:ext cx="8983579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kern="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«Мы выяснили, что некоторые дети приходят к нам по 3-4 раза на одну и ту же </a:t>
            </a:r>
            <a:r>
              <a:rPr lang="ru-RU" sz="2400" kern="0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профпробу</a:t>
            </a:r>
            <a:r>
              <a:rPr lang="ru-RU" sz="2400" kern="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Это была для нас поначалу совершенно новая и непонятная ситуация. Наконец, мы поняли, в чём причина: когда ребёнок определился с профессией, он хочет снова пройти ту же </a:t>
            </a:r>
            <a:r>
              <a:rPr lang="ru-RU" sz="2400" kern="0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профпробу</a:t>
            </a:r>
            <a:r>
              <a:rPr lang="ru-RU" sz="2400" kern="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чтобы найти в ней свой уголочек, что-то такое «моё-моё», за что он будет её особенно любить… Глядя на этих детей, мы решили, что </a:t>
            </a:r>
            <a:r>
              <a:rPr lang="ru-RU" sz="2400" kern="0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профпробы</a:t>
            </a:r>
            <a:r>
              <a:rPr lang="ru-RU" sz="2400" kern="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по одной профессии, когда они проводятся несколько раз подряд, должны быть в чём-то разными, не повторяющимися».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8E4EBA0-C652-0E7C-9EFA-480800DD7421}"/>
              </a:ext>
            </a:extLst>
          </p:cNvPr>
          <p:cNvSpPr txBox="1"/>
          <p:nvPr/>
        </p:nvSpPr>
        <p:spPr>
          <a:xfrm>
            <a:off x="6096000" y="4778223"/>
            <a:ext cx="534202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(Е.П. </a:t>
            </a:r>
            <a:r>
              <a:rPr lang="ru-RU" sz="2000" kern="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Копейчук</a:t>
            </a:r>
            <a:r>
              <a:rPr lang="ru-RU" sz="20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педагог, методист </a:t>
            </a:r>
            <a:br>
              <a:rPr lang="ru-RU" sz="20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Братского педагогического колледжа)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6766227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8459D98F-CA25-42E4-E8DB-97D9ECE4A2C0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3680" y="4207810"/>
            <a:ext cx="2876960" cy="204623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D204D546-54A5-CBC2-0A72-A27674D0A592}"/>
              </a:ext>
            </a:extLst>
          </p:cNvPr>
          <p:cNvSpPr txBox="1"/>
          <p:nvPr/>
        </p:nvSpPr>
        <p:spPr>
          <a:xfrm>
            <a:off x="1804736" y="1718514"/>
            <a:ext cx="7865217" cy="28281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ru-RU" sz="2400" kern="0" dirty="0">
                <a:latin typeface="Calibri" panose="020F0502020204030204" pitchFamily="34" charset="0"/>
                <a:cs typeface="Times New Roman" panose="02020603050405020304" pitchFamily="18" charset="0"/>
              </a:rPr>
              <a:t>Предложите 3-4 разные содержательные идеи для проведения профессиональных проб по одной и той же профессии (возрастная группа: 8-9 классы):</a:t>
            </a:r>
          </a:p>
          <a:p>
            <a:pPr marL="742950" lvl="1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ru-RU" sz="2400" b="1" kern="0" dirty="0">
                <a:solidFill>
                  <a:srgbClr val="C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воспитатель детского сада</a:t>
            </a:r>
          </a:p>
          <a:p>
            <a:pPr marL="742950" lvl="1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ru-RU" sz="2400" b="1" kern="0" dirty="0">
                <a:solidFill>
                  <a:srgbClr val="C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учитель начальных классов</a:t>
            </a:r>
          </a:p>
          <a:p>
            <a:pPr marL="742950" lvl="1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ru-RU" sz="2400" kern="0" dirty="0">
                <a:solidFill>
                  <a:srgbClr val="C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...</a:t>
            </a:r>
            <a:endParaRPr lang="ru-RU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70807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8B3C4FA7-A6C7-29FE-1DBB-323539352BA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76F09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C4C3B5-932A-E983-BD08-891C42425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34094"/>
            <a:ext cx="10515600" cy="1325563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bg1"/>
                </a:solidFill>
              </a:rPr>
              <a:t>7К. Тип карьеры</a:t>
            </a:r>
          </a:p>
        </p:txBody>
      </p:sp>
    </p:spTree>
    <p:extLst>
      <p:ext uri="{BB962C8B-B14F-4D97-AF65-F5344CB8AC3E}">
        <p14:creationId xmlns:p14="http://schemas.microsoft.com/office/powerpoint/2010/main" val="25453046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вал 8">
            <a:extLst>
              <a:ext uri="{FF2B5EF4-FFF2-40B4-BE49-F238E27FC236}">
                <a16:creationId xmlns:a16="http://schemas.microsoft.com/office/drawing/2014/main" id="{EDA3C17F-A91A-D863-B2C1-D7006CB41D8E}"/>
              </a:ext>
            </a:extLst>
          </p:cNvPr>
          <p:cNvSpPr/>
          <p:nvPr/>
        </p:nvSpPr>
        <p:spPr>
          <a:xfrm>
            <a:off x="1588167" y="2203808"/>
            <a:ext cx="6112043" cy="4050240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B3B6FF0-CF06-4C53-8B8C-0C2BBCC755DF}"/>
              </a:ext>
            </a:extLst>
          </p:cNvPr>
          <p:cNvSpPr txBox="1"/>
          <p:nvPr/>
        </p:nvSpPr>
        <p:spPr>
          <a:xfrm flipH="1">
            <a:off x="5662863" y="3391625"/>
            <a:ext cx="2745607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dirty="0"/>
              <a:t>НИСХОДЯЩАЯ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554FECE-7D1A-EF52-F0AF-8A16071718FD}"/>
              </a:ext>
            </a:extLst>
          </p:cNvPr>
          <p:cNvSpPr txBox="1"/>
          <p:nvPr/>
        </p:nvSpPr>
        <p:spPr>
          <a:xfrm flipH="1">
            <a:off x="1242058" y="3433910"/>
            <a:ext cx="2745607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dirty="0"/>
              <a:t>ГОРИЗОНТАЛЬНАЯ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DEE21A0-A95A-AF8B-9FE6-9FBE1F58FBC2}"/>
              </a:ext>
            </a:extLst>
          </p:cNvPr>
          <p:cNvSpPr txBox="1"/>
          <p:nvPr/>
        </p:nvSpPr>
        <p:spPr>
          <a:xfrm flipH="1">
            <a:off x="1791898" y="4874534"/>
            <a:ext cx="2745607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dirty="0"/>
              <a:t>ЦЕНТРО-СТРЕМИТЕЛЬНАЯ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4B22137-2F9E-1CE9-CA0E-E8FD8CC74C6F}"/>
              </a:ext>
            </a:extLst>
          </p:cNvPr>
          <p:cNvSpPr txBox="1"/>
          <p:nvPr/>
        </p:nvSpPr>
        <p:spPr>
          <a:xfrm flipH="1">
            <a:off x="3458274" y="2203808"/>
            <a:ext cx="2745607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dirty="0"/>
              <a:t>ВЕРТИКАЛЬНАЯ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37D68CA-62A6-ADB7-A757-3EC431711B54}"/>
              </a:ext>
            </a:extLst>
          </p:cNvPr>
          <p:cNvSpPr txBox="1"/>
          <p:nvPr/>
        </p:nvSpPr>
        <p:spPr>
          <a:xfrm flipH="1">
            <a:off x="5506338" y="4874534"/>
            <a:ext cx="2745607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dirty="0"/>
              <a:t>СКАЧКООБРАЗНАЯ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FB72AF70-AC6F-84C7-E97B-70168FA57036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3680" y="4207810"/>
            <a:ext cx="2876960" cy="204623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20E5097-1C61-43AD-079A-0E328DDC53D4}"/>
              </a:ext>
            </a:extLst>
          </p:cNvPr>
          <p:cNvSpPr txBox="1"/>
          <p:nvPr/>
        </p:nvSpPr>
        <p:spPr>
          <a:xfrm>
            <a:off x="1242058" y="628964"/>
            <a:ext cx="878425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kern="0" dirty="0">
                <a:effectLst/>
                <a:ea typeface="Calibri" panose="020F0502020204030204" pitchFamily="34" charset="0"/>
              </a:rPr>
              <a:t>Для каких профессий наиболее типичным является тот или иной тип профессиональной карьеры?</a:t>
            </a:r>
            <a:br>
              <a:rPr lang="ru-RU" sz="2400" kern="0" dirty="0">
                <a:effectLst/>
                <a:ea typeface="Calibri" panose="020F0502020204030204" pitchFamily="34" charset="0"/>
              </a:rPr>
            </a:br>
            <a:r>
              <a:rPr lang="ru-RU" sz="2400" kern="0" dirty="0">
                <a:effectLst/>
                <a:ea typeface="Calibri" panose="020F0502020204030204" pitchFamily="34" charset="0"/>
              </a:rPr>
              <a:t>(Приведите несколько примеров)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2391940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8B3C4FA7-A6C7-29FE-1DBB-323539352BA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76F09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C4C3B5-932A-E983-BD08-891C42425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34094"/>
            <a:ext cx="10515600" cy="1325563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bg1"/>
                </a:solidFill>
              </a:rPr>
              <a:t>8К. Результаты</a:t>
            </a:r>
          </a:p>
        </p:txBody>
      </p:sp>
    </p:spTree>
    <p:extLst>
      <p:ext uri="{BB962C8B-B14F-4D97-AF65-F5344CB8AC3E}">
        <p14:creationId xmlns:p14="http://schemas.microsoft.com/office/powerpoint/2010/main" val="7803906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98694E3-0E77-9F3B-1F37-36614FA779D5}"/>
              </a:ext>
            </a:extLst>
          </p:cNvPr>
          <p:cNvSpPr txBox="1"/>
          <p:nvPr/>
        </p:nvSpPr>
        <p:spPr>
          <a:xfrm>
            <a:off x="1780674" y="1564399"/>
            <a:ext cx="8325852" cy="25203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5000"/>
              </a:lnSpc>
              <a:spcAft>
                <a:spcPts val="600"/>
              </a:spcAft>
            </a:pPr>
            <a:r>
              <a:rPr lang="ru-RU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Предложите перечни образовательных результатов образовательной профориентации</a:t>
            </a:r>
            <a:r>
              <a:rPr lang="ru-RU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>
                <a:solidFill>
                  <a:schemeClr val="accent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адекватных современному контексту</a:t>
            </a:r>
            <a:r>
              <a:rPr lang="ru-RU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на этапах завершения:</a:t>
            </a:r>
          </a:p>
          <a:p>
            <a:pPr marL="742950" lvl="1" indent="-285750" algn="just">
              <a:lnSpc>
                <a:spcPct val="12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дошкольного образования; </a:t>
            </a:r>
          </a:p>
          <a:p>
            <a:pPr marL="742950" lvl="1" indent="-285750" algn="just">
              <a:lnSpc>
                <a:spcPct val="12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начального общего образования.</a:t>
            </a:r>
          </a:p>
        </p:txBody>
      </p:sp>
    </p:spTree>
    <p:extLst>
      <p:ext uri="{BB962C8B-B14F-4D97-AF65-F5344CB8AC3E}">
        <p14:creationId xmlns:p14="http://schemas.microsoft.com/office/powerpoint/2010/main" val="28886600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8B3C4FA7-A6C7-29FE-1DBB-323539352BA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76F09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C4C3B5-932A-E983-BD08-891C42425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34094"/>
            <a:ext cx="10515600" cy="1325563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bg1"/>
                </a:solidFill>
              </a:rPr>
              <a:t>9К. Форматы</a:t>
            </a:r>
          </a:p>
        </p:txBody>
      </p:sp>
    </p:spTree>
    <p:extLst>
      <p:ext uri="{BB962C8B-B14F-4D97-AF65-F5344CB8AC3E}">
        <p14:creationId xmlns:p14="http://schemas.microsoft.com/office/powerpoint/2010/main" val="6479645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6924948B-3B37-797B-0E1D-63C4875C23D9}"/>
              </a:ext>
            </a:extLst>
          </p:cNvPr>
          <p:cNvGrpSpPr/>
          <p:nvPr/>
        </p:nvGrpSpPr>
        <p:grpSpPr>
          <a:xfrm>
            <a:off x="634795" y="450284"/>
            <a:ext cx="10646168" cy="6216891"/>
            <a:chOff x="634795" y="450284"/>
            <a:chExt cx="10646168" cy="6216891"/>
          </a:xfrm>
        </p:grpSpPr>
        <p:grpSp>
          <p:nvGrpSpPr>
            <p:cNvPr id="5" name="Группа 4">
              <a:extLst>
                <a:ext uri="{FF2B5EF4-FFF2-40B4-BE49-F238E27FC236}">
                  <a16:creationId xmlns:a16="http://schemas.microsoft.com/office/drawing/2014/main" id="{0AA4F5F7-C47E-01F6-DAD0-E1F901BF8B2C}"/>
                </a:ext>
              </a:extLst>
            </p:cNvPr>
            <p:cNvGrpSpPr/>
            <p:nvPr/>
          </p:nvGrpSpPr>
          <p:grpSpPr>
            <a:xfrm>
              <a:off x="3900972" y="450284"/>
              <a:ext cx="7379991" cy="6216891"/>
              <a:chOff x="597157" y="286997"/>
              <a:chExt cx="7379991" cy="6216891"/>
            </a:xfrm>
          </p:grpSpPr>
          <p:grpSp>
            <p:nvGrpSpPr>
              <p:cNvPr id="8" name="Группа 7">
                <a:extLst>
                  <a:ext uri="{FF2B5EF4-FFF2-40B4-BE49-F238E27FC236}">
                    <a16:creationId xmlns:a16="http://schemas.microsoft.com/office/drawing/2014/main" id="{199F48B2-32E8-8528-D9A7-5D5F6F474614}"/>
                  </a:ext>
                </a:extLst>
              </p:cNvPr>
              <p:cNvGrpSpPr/>
              <p:nvPr/>
            </p:nvGrpSpPr>
            <p:grpSpPr>
              <a:xfrm>
                <a:off x="597157" y="286997"/>
                <a:ext cx="7379991" cy="6216891"/>
                <a:chOff x="597157" y="286997"/>
                <a:chExt cx="7379991" cy="6216891"/>
              </a:xfrm>
            </p:grpSpPr>
            <p:grpSp>
              <p:nvGrpSpPr>
                <p:cNvPr id="11" name="Группа 10">
                  <a:extLst>
                    <a:ext uri="{FF2B5EF4-FFF2-40B4-BE49-F238E27FC236}">
                      <a16:creationId xmlns:a16="http://schemas.microsoft.com/office/drawing/2014/main" id="{01975636-D13B-8771-1AB2-668DCDE08D5C}"/>
                    </a:ext>
                  </a:extLst>
                </p:cNvPr>
                <p:cNvGrpSpPr/>
                <p:nvPr/>
              </p:nvGrpSpPr>
              <p:grpSpPr>
                <a:xfrm>
                  <a:off x="597157" y="286997"/>
                  <a:ext cx="6702016" cy="6216891"/>
                  <a:chOff x="597157" y="286997"/>
                  <a:chExt cx="6702016" cy="6216891"/>
                </a:xfrm>
              </p:grpSpPr>
              <p:sp>
                <p:nvSpPr>
                  <p:cNvPr id="14" name="Прямоугольник: скругленные углы 13">
                    <a:extLst>
                      <a:ext uri="{FF2B5EF4-FFF2-40B4-BE49-F238E27FC236}">
                        <a16:creationId xmlns:a16="http://schemas.microsoft.com/office/drawing/2014/main" id="{AE0E974D-4F28-8593-C907-C48AFE8A1E87}"/>
                      </a:ext>
                    </a:extLst>
                  </p:cNvPr>
                  <p:cNvSpPr/>
                  <p:nvPr/>
                </p:nvSpPr>
                <p:spPr>
                  <a:xfrm>
                    <a:off x="1516830" y="292213"/>
                    <a:ext cx="5697602" cy="3636086"/>
                  </a:xfrm>
                  <a:prstGeom prst="roundRect">
                    <a:avLst/>
                  </a:prstGeom>
                  <a:solidFill>
                    <a:schemeClr val="accent5">
                      <a:lumMod val="20000"/>
                      <a:lumOff val="80000"/>
                    </a:schemeClr>
                  </a:solidFill>
                  <a:ln>
                    <a:solidFill>
                      <a:schemeClr val="accent5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 dirty="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15" name="Прямоугольник: скругленные углы 14">
                    <a:extLst>
                      <a:ext uri="{FF2B5EF4-FFF2-40B4-BE49-F238E27FC236}">
                        <a16:creationId xmlns:a16="http://schemas.microsoft.com/office/drawing/2014/main" id="{E76DFEA7-B8E1-06D4-A1E0-A3A6E3F7F270}"/>
                      </a:ext>
                    </a:extLst>
                  </p:cNvPr>
                  <p:cNvSpPr/>
                  <p:nvPr/>
                </p:nvSpPr>
                <p:spPr>
                  <a:xfrm>
                    <a:off x="1516830" y="2156900"/>
                    <a:ext cx="5697602" cy="3636086"/>
                  </a:xfrm>
                  <a:prstGeom prst="roundRect">
                    <a:avLst/>
                  </a:prstGeom>
                  <a:solidFill>
                    <a:srgbClr val="70AD47">
                      <a:alpha val="20000"/>
                    </a:srgbClr>
                  </a:solidFill>
                  <a:ln>
                    <a:solidFill>
                      <a:schemeClr val="accent5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16" name="TextBox 15">
                    <a:extLst>
                      <a:ext uri="{FF2B5EF4-FFF2-40B4-BE49-F238E27FC236}">
                        <a16:creationId xmlns:a16="http://schemas.microsoft.com/office/drawing/2014/main" id="{B50F1AD3-01F8-A5B2-5B42-D5DEF1306497}"/>
                      </a:ext>
                    </a:extLst>
                  </p:cNvPr>
                  <p:cNvSpPr txBox="1"/>
                  <p:nvPr/>
                </p:nvSpPr>
                <p:spPr>
                  <a:xfrm>
                    <a:off x="1831318" y="378919"/>
                    <a:ext cx="1720407" cy="69564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ctr">
                      <a:lnSpc>
                        <a:spcPct val="85000"/>
                      </a:lnSpc>
                    </a:pPr>
                    <a:r>
                      <a:rPr lang="ru-RU" dirty="0">
                        <a:solidFill>
                          <a:srgbClr val="336699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Закрытая среда</a:t>
                    </a:r>
                    <a:br>
                      <a:rPr lang="ru-RU" dirty="0">
                        <a:solidFill>
                          <a:srgbClr val="336699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</a:br>
                    <a:r>
                      <a:rPr lang="ru-RU" sz="1400" dirty="0">
                        <a:solidFill>
                          <a:srgbClr val="336699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(кабинет, класс)</a:t>
                    </a:r>
                    <a:br>
                      <a:rPr lang="ru-RU" sz="1400" dirty="0">
                        <a:solidFill>
                          <a:srgbClr val="336699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</a:br>
                    <a:r>
                      <a:rPr lang="ru-RU" sz="1400" dirty="0">
                        <a:solidFill>
                          <a:srgbClr val="336699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или онлайн</a:t>
                    </a:r>
                  </a:p>
                </p:txBody>
              </p:sp>
              <p:sp>
                <p:nvSpPr>
                  <p:cNvPr id="17" name="TextBox 16">
                    <a:extLst>
                      <a:ext uri="{FF2B5EF4-FFF2-40B4-BE49-F238E27FC236}">
                        <a16:creationId xmlns:a16="http://schemas.microsoft.com/office/drawing/2014/main" id="{0793D819-0BF6-D305-8302-0B7F4D4B8D14}"/>
                      </a:ext>
                    </a:extLst>
                  </p:cNvPr>
                  <p:cNvSpPr txBox="1"/>
                  <p:nvPr/>
                </p:nvSpPr>
                <p:spPr>
                  <a:xfrm>
                    <a:off x="1623568" y="4992254"/>
                    <a:ext cx="2135906" cy="565283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ctr">
                      <a:lnSpc>
                        <a:spcPct val="85000"/>
                      </a:lnSpc>
                    </a:pPr>
                    <a:r>
                      <a:rPr lang="ru-RU" dirty="0">
                        <a:solidFill>
                          <a:srgbClr val="00B05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Профессиональный</a:t>
                    </a:r>
                    <a:br>
                      <a:rPr lang="ru-RU" dirty="0">
                        <a:solidFill>
                          <a:srgbClr val="00B05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</a:br>
                    <a:r>
                      <a:rPr lang="ru-RU" dirty="0">
                        <a:solidFill>
                          <a:srgbClr val="00B05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контекст</a:t>
                    </a:r>
                  </a:p>
                </p:txBody>
              </p:sp>
              <p:sp>
                <p:nvSpPr>
                  <p:cNvPr id="18" name="TextBox 17">
                    <a:extLst>
                      <a:ext uri="{FF2B5EF4-FFF2-40B4-BE49-F238E27FC236}">
                        <a16:creationId xmlns:a16="http://schemas.microsoft.com/office/drawing/2014/main" id="{A04B35E6-4793-2C67-C56D-C1226D47047C}"/>
                      </a:ext>
                    </a:extLst>
                  </p:cNvPr>
                  <p:cNvSpPr txBox="1"/>
                  <p:nvPr/>
                </p:nvSpPr>
                <p:spPr>
                  <a:xfrm>
                    <a:off x="1569044" y="2531147"/>
                    <a:ext cx="2498633" cy="93108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ctr">
                      <a:lnSpc>
                        <a:spcPct val="85000"/>
                      </a:lnSpc>
                    </a:pPr>
                    <a:r>
                      <a:rPr lang="ru-RU" dirty="0">
                        <a:solidFill>
                          <a:srgbClr val="00808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Открытая среда</a:t>
                    </a:r>
                    <a:br>
                      <a:rPr lang="ru-RU" dirty="0">
                        <a:solidFill>
                          <a:srgbClr val="00808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</a:br>
                    <a:endParaRPr lang="ru-RU" dirty="0">
                      <a:solidFill>
                        <a:srgbClr val="008080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  <a:p>
                    <a:pPr algn="ctr">
                      <a:lnSpc>
                        <a:spcPct val="85000"/>
                      </a:lnSpc>
                    </a:pPr>
                    <a:r>
                      <a:rPr lang="ru-RU" sz="1400" dirty="0">
                        <a:solidFill>
                          <a:srgbClr val="00808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(выходы в профессиональный</a:t>
                    </a:r>
                    <a:br>
                      <a:rPr lang="ru-RU" sz="1400" dirty="0">
                        <a:solidFill>
                          <a:srgbClr val="00808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</a:br>
                    <a:r>
                      <a:rPr lang="ru-RU" sz="1400" dirty="0">
                        <a:solidFill>
                          <a:srgbClr val="00808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контекст)</a:t>
                    </a:r>
                  </a:p>
                </p:txBody>
              </p:sp>
              <p:grpSp>
                <p:nvGrpSpPr>
                  <p:cNvPr id="19" name="Группа 18">
                    <a:extLst>
                      <a:ext uri="{FF2B5EF4-FFF2-40B4-BE49-F238E27FC236}">
                        <a16:creationId xmlns:a16="http://schemas.microsoft.com/office/drawing/2014/main" id="{418CFF1B-2F61-A390-F204-1E7102FA983A}"/>
                      </a:ext>
                    </a:extLst>
                  </p:cNvPr>
                  <p:cNvGrpSpPr/>
                  <p:nvPr/>
                </p:nvGrpSpPr>
                <p:grpSpPr>
                  <a:xfrm>
                    <a:off x="3726065" y="518282"/>
                    <a:ext cx="1414424" cy="276999"/>
                    <a:chOff x="3637799" y="431971"/>
                    <a:chExt cx="1414424" cy="276999"/>
                  </a:xfrm>
                </p:grpSpPr>
                <p:sp>
                  <p:nvSpPr>
                    <p:cNvPr id="77" name="Овал 76">
                      <a:extLst>
                        <a:ext uri="{FF2B5EF4-FFF2-40B4-BE49-F238E27FC236}">
                          <a16:creationId xmlns:a16="http://schemas.microsoft.com/office/drawing/2014/main" id="{448114A2-65DF-CC51-ED1F-A238FAF39FE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637799" y="519551"/>
                      <a:ext cx="83149" cy="83596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78" name="TextBox 77">
                      <a:extLst>
                        <a:ext uri="{FF2B5EF4-FFF2-40B4-BE49-F238E27FC236}">
                          <a16:creationId xmlns:a16="http://schemas.microsoft.com/office/drawing/2014/main" id="{6DFAECAB-6A93-5736-6425-60E4D645A2DC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3703520" y="431971"/>
                      <a:ext cx="1348703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ru-RU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Профдиагностика</a:t>
                      </a:r>
                    </a:p>
                  </p:txBody>
                </p:sp>
              </p:grpSp>
              <p:cxnSp>
                <p:nvCxnSpPr>
                  <p:cNvPr id="20" name="Прямая со стрелкой 19">
                    <a:extLst>
                      <a:ext uri="{FF2B5EF4-FFF2-40B4-BE49-F238E27FC236}">
                        <a16:creationId xmlns:a16="http://schemas.microsoft.com/office/drawing/2014/main" id="{D8A8A10D-2784-EBAE-A0FC-B71016F115A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396343" y="5942668"/>
                    <a:ext cx="3818089" cy="8209"/>
                  </a:xfrm>
                  <a:prstGeom prst="straightConnector1">
                    <a:avLst/>
                  </a:prstGeom>
                  <a:ln w="28575">
                    <a:solidFill>
                      <a:schemeClr val="accent2"/>
                    </a:solidFill>
                    <a:tailEnd type="stealth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1" name="TextBox 20">
                    <a:extLst>
                      <a:ext uri="{FF2B5EF4-FFF2-40B4-BE49-F238E27FC236}">
                        <a16:creationId xmlns:a16="http://schemas.microsoft.com/office/drawing/2014/main" id="{FA4F9F3F-D1C7-5898-99EC-11681A59AAC5}"/>
                      </a:ext>
                    </a:extLst>
                  </p:cNvPr>
                  <p:cNvSpPr txBox="1"/>
                  <p:nvPr/>
                </p:nvSpPr>
                <p:spPr>
                  <a:xfrm>
                    <a:off x="4251851" y="5991184"/>
                    <a:ext cx="3010568" cy="51270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r">
                      <a:lnSpc>
                        <a:spcPct val="85000"/>
                      </a:lnSpc>
                    </a:pPr>
                    <a:r>
                      <a:rPr lang="ru-RU" sz="16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Степень субъектной активности </a:t>
                    </a:r>
                    <a:br>
                      <a:rPr lang="ru-RU" sz="16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</a:br>
                    <a:r>
                      <a:rPr lang="ru-RU" sz="16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нарастает по стрелке</a:t>
                    </a:r>
                  </a:p>
                </p:txBody>
              </p:sp>
              <p:grpSp>
                <p:nvGrpSpPr>
                  <p:cNvPr id="22" name="Группа 21">
                    <a:extLst>
                      <a:ext uri="{FF2B5EF4-FFF2-40B4-BE49-F238E27FC236}">
                        <a16:creationId xmlns:a16="http://schemas.microsoft.com/office/drawing/2014/main" id="{FA39DB0E-9C07-666A-645F-23FF8AAC4527}"/>
                      </a:ext>
                    </a:extLst>
                  </p:cNvPr>
                  <p:cNvGrpSpPr/>
                  <p:nvPr/>
                </p:nvGrpSpPr>
                <p:grpSpPr>
                  <a:xfrm>
                    <a:off x="3891422" y="711593"/>
                    <a:ext cx="1806519" cy="276999"/>
                    <a:chOff x="3664433" y="476361"/>
                    <a:chExt cx="1806519" cy="276999"/>
                  </a:xfrm>
                </p:grpSpPr>
                <p:sp>
                  <p:nvSpPr>
                    <p:cNvPr id="75" name="Овал 74">
                      <a:extLst>
                        <a:ext uri="{FF2B5EF4-FFF2-40B4-BE49-F238E27FC236}">
                          <a16:creationId xmlns:a16="http://schemas.microsoft.com/office/drawing/2014/main" id="{5C55C797-7C02-345A-24A0-3302CC54A80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664433" y="563941"/>
                      <a:ext cx="83149" cy="83596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76" name="TextBox 75">
                      <a:extLst>
                        <a:ext uri="{FF2B5EF4-FFF2-40B4-BE49-F238E27FC236}">
                          <a16:creationId xmlns:a16="http://schemas.microsoft.com/office/drawing/2014/main" id="{1CDA5422-DEEE-11BA-5F9F-EBDE733EB115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3730154" y="476361"/>
                      <a:ext cx="1740798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ru-RU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Профконсультирование</a:t>
                      </a:r>
                    </a:p>
                  </p:txBody>
                </p:sp>
              </p:grpSp>
              <p:grpSp>
                <p:nvGrpSpPr>
                  <p:cNvPr id="23" name="Группа 22">
                    <a:extLst>
                      <a:ext uri="{FF2B5EF4-FFF2-40B4-BE49-F238E27FC236}">
                        <a16:creationId xmlns:a16="http://schemas.microsoft.com/office/drawing/2014/main" id="{1D9527C6-BB3A-B652-C2C7-C5F2A02B7074}"/>
                      </a:ext>
                    </a:extLst>
                  </p:cNvPr>
                  <p:cNvGrpSpPr/>
                  <p:nvPr/>
                </p:nvGrpSpPr>
                <p:grpSpPr>
                  <a:xfrm>
                    <a:off x="5423492" y="1155701"/>
                    <a:ext cx="1343294" cy="407676"/>
                    <a:chOff x="3637799" y="431971"/>
                    <a:chExt cx="1343294" cy="407676"/>
                  </a:xfrm>
                </p:grpSpPr>
                <p:sp>
                  <p:nvSpPr>
                    <p:cNvPr id="73" name="Овал 72">
                      <a:extLst>
                        <a:ext uri="{FF2B5EF4-FFF2-40B4-BE49-F238E27FC236}">
                          <a16:creationId xmlns:a16="http://schemas.microsoft.com/office/drawing/2014/main" id="{FF74DF20-DBBA-D89A-3869-582A13B693B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637799" y="519551"/>
                      <a:ext cx="83149" cy="83596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74" name="TextBox 73">
                      <a:extLst>
                        <a:ext uri="{FF2B5EF4-FFF2-40B4-BE49-F238E27FC236}">
                          <a16:creationId xmlns:a16="http://schemas.microsoft.com/office/drawing/2014/main" id="{E868016B-6F17-EE5B-C4F5-646CA5114A23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3703521" y="431971"/>
                      <a:ext cx="1277572" cy="407676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ru-RU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Ролевые и деловые игры</a:t>
                      </a:r>
                    </a:p>
                  </p:txBody>
                </p:sp>
              </p:grpSp>
              <p:grpSp>
                <p:nvGrpSpPr>
                  <p:cNvPr id="24" name="Группа 23">
                    <a:extLst>
                      <a:ext uri="{FF2B5EF4-FFF2-40B4-BE49-F238E27FC236}">
                        <a16:creationId xmlns:a16="http://schemas.microsoft.com/office/drawing/2014/main" id="{A505D887-CF72-1BF4-7AC4-746D77F576FC}"/>
                      </a:ext>
                    </a:extLst>
                  </p:cNvPr>
                  <p:cNvGrpSpPr/>
                  <p:nvPr/>
                </p:nvGrpSpPr>
                <p:grpSpPr>
                  <a:xfrm>
                    <a:off x="4793012" y="2919738"/>
                    <a:ext cx="1762907" cy="391517"/>
                    <a:chOff x="3513273" y="2916365"/>
                    <a:chExt cx="1762907" cy="391517"/>
                  </a:xfrm>
                </p:grpSpPr>
                <p:sp>
                  <p:nvSpPr>
                    <p:cNvPr id="71" name="Овал 70">
                      <a:extLst>
                        <a:ext uri="{FF2B5EF4-FFF2-40B4-BE49-F238E27FC236}">
                          <a16:creationId xmlns:a16="http://schemas.microsoft.com/office/drawing/2014/main" id="{6D604C6D-289C-E455-A0E9-10DB17FBD85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193031" y="3014745"/>
                      <a:ext cx="83149" cy="83596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72" name="TextBox 71">
                      <a:extLst>
                        <a:ext uri="{FF2B5EF4-FFF2-40B4-BE49-F238E27FC236}">
                          <a16:creationId xmlns:a16="http://schemas.microsoft.com/office/drawing/2014/main" id="{6848BA37-33DD-553B-C912-1D2B14A2C8E0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3513273" y="2916365"/>
                      <a:ext cx="1742849" cy="39151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ru-RU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Профориентационные проекты</a:t>
                      </a:r>
                    </a:p>
                  </p:txBody>
                </p:sp>
              </p:grpSp>
              <p:grpSp>
                <p:nvGrpSpPr>
                  <p:cNvPr id="25" name="Группа 24">
                    <a:extLst>
                      <a:ext uri="{FF2B5EF4-FFF2-40B4-BE49-F238E27FC236}">
                        <a16:creationId xmlns:a16="http://schemas.microsoft.com/office/drawing/2014/main" id="{F1496AC8-742A-A6F7-62E9-8B35AC71B184}"/>
                      </a:ext>
                    </a:extLst>
                  </p:cNvPr>
                  <p:cNvGrpSpPr/>
                  <p:nvPr/>
                </p:nvGrpSpPr>
                <p:grpSpPr>
                  <a:xfrm>
                    <a:off x="5754393" y="4472015"/>
                    <a:ext cx="1544780" cy="407676"/>
                    <a:chOff x="3637799" y="431971"/>
                    <a:chExt cx="1544780" cy="407676"/>
                  </a:xfrm>
                </p:grpSpPr>
                <p:sp>
                  <p:nvSpPr>
                    <p:cNvPr id="69" name="Овал 68">
                      <a:extLst>
                        <a:ext uri="{FF2B5EF4-FFF2-40B4-BE49-F238E27FC236}">
                          <a16:creationId xmlns:a16="http://schemas.microsoft.com/office/drawing/2014/main" id="{31813511-F879-3FE2-5F0B-77A4CE2DCAB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637799" y="519551"/>
                      <a:ext cx="83149" cy="83596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>
                        <a:lnSpc>
                          <a:spcPct val="85000"/>
                        </a:lnSpc>
                      </a:pPr>
                      <a:endParaRPr lang="ru-RU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70" name="TextBox 69">
                      <a:extLst>
                        <a:ext uri="{FF2B5EF4-FFF2-40B4-BE49-F238E27FC236}">
                          <a16:creationId xmlns:a16="http://schemas.microsoft.com/office/drawing/2014/main" id="{84A59B0F-EEC6-D52A-0038-A14793B28605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3703520" y="431971"/>
                      <a:ext cx="1479059" cy="407676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ru-RU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Профессиональные</a:t>
                      </a:r>
                      <a:br>
                        <a:rPr lang="ru-RU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ru-RU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пробы (циклы)</a:t>
                      </a:r>
                    </a:p>
                  </p:txBody>
                </p:sp>
              </p:grpSp>
              <p:grpSp>
                <p:nvGrpSpPr>
                  <p:cNvPr id="26" name="Группа 25">
                    <a:extLst>
                      <a:ext uri="{FF2B5EF4-FFF2-40B4-BE49-F238E27FC236}">
                        <a16:creationId xmlns:a16="http://schemas.microsoft.com/office/drawing/2014/main" id="{870B6427-E990-5C63-4175-7DA5BFD13529}"/>
                      </a:ext>
                    </a:extLst>
                  </p:cNvPr>
                  <p:cNvGrpSpPr/>
                  <p:nvPr/>
                </p:nvGrpSpPr>
                <p:grpSpPr>
                  <a:xfrm>
                    <a:off x="4699075" y="5027761"/>
                    <a:ext cx="2154501" cy="407676"/>
                    <a:chOff x="1609469" y="373706"/>
                    <a:chExt cx="2154501" cy="407676"/>
                  </a:xfrm>
                </p:grpSpPr>
                <p:sp>
                  <p:nvSpPr>
                    <p:cNvPr id="67" name="Овал 66">
                      <a:extLst>
                        <a:ext uri="{FF2B5EF4-FFF2-40B4-BE49-F238E27FC236}">
                          <a16:creationId xmlns:a16="http://schemas.microsoft.com/office/drawing/2014/main" id="{EFBF7EB7-69DE-385A-B8EC-4CCCECA1A50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637799" y="519551"/>
                      <a:ext cx="83149" cy="83596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68" name="TextBox 67">
                      <a:extLst>
                        <a:ext uri="{FF2B5EF4-FFF2-40B4-BE49-F238E27FC236}">
                          <a16:creationId xmlns:a16="http://schemas.microsoft.com/office/drawing/2014/main" id="{1D9B67D9-3B28-D5E2-5C94-9268533DFAAA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1609469" y="373706"/>
                      <a:ext cx="2154501" cy="407676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ru-RU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Профессиональное обучение</a:t>
                      </a:r>
                      <a:br>
                        <a:rPr lang="ru-RU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ru-RU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и стажировки</a:t>
                      </a:r>
                    </a:p>
                  </p:txBody>
                </p:sp>
              </p:grpSp>
              <p:grpSp>
                <p:nvGrpSpPr>
                  <p:cNvPr id="27" name="Группа 26">
                    <a:extLst>
                      <a:ext uri="{FF2B5EF4-FFF2-40B4-BE49-F238E27FC236}">
                        <a16:creationId xmlns:a16="http://schemas.microsoft.com/office/drawing/2014/main" id="{93BE587D-398F-280F-015A-BB5BEC90EA93}"/>
                      </a:ext>
                    </a:extLst>
                  </p:cNvPr>
                  <p:cNvGrpSpPr/>
                  <p:nvPr/>
                </p:nvGrpSpPr>
                <p:grpSpPr>
                  <a:xfrm>
                    <a:off x="4572000" y="3614734"/>
                    <a:ext cx="1776296" cy="407676"/>
                    <a:chOff x="3637799" y="378182"/>
                    <a:chExt cx="1776296" cy="407676"/>
                  </a:xfrm>
                </p:grpSpPr>
                <p:sp>
                  <p:nvSpPr>
                    <p:cNvPr id="65" name="Овал 64">
                      <a:extLst>
                        <a:ext uri="{FF2B5EF4-FFF2-40B4-BE49-F238E27FC236}">
                          <a16:creationId xmlns:a16="http://schemas.microsoft.com/office/drawing/2014/main" id="{84CF15E2-369F-EAC5-27C0-1C151F14AA0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637799" y="519551"/>
                      <a:ext cx="83149" cy="83596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66" name="TextBox 65">
                      <a:extLst>
                        <a:ext uri="{FF2B5EF4-FFF2-40B4-BE49-F238E27FC236}">
                          <a16:creationId xmlns:a16="http://schemas.microsoft.com/office/drawing/2014/main" id="{280B572F-EE9E-6BD3-F8DC-BC7F3D7A8476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3671246" y="378182"/>
                      <a:ext cx="1742849" cy="407676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ru-RU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Профориентационные экскурсии</a:t>
                      </a:r>
                    </a:p>
                  </p:txBody>
                </p:sp>
              </p:grpSp>
              <p:grpSp>
                <p:nvGrpSpPr>
                  <p:cNvPr id="28" name="Группа 27">
                    <a:extLst>
                      <a:ext uri="{FF2B5EF4-FFF2-40B4-BE49-F238E27FC236}">
                        <a16:creationId xmlns:a16="http://schemas.microsoft.com/office/drawing/2014/main" id="{E96F1208-C473-A0E2-49A7-7E6B1285EB00}"/>
                      </a:ext>
                    </a:extLst>
                  </p:cNvPr>
                  <p:cNvGrpSpPr/>
                  <p:nvPr/>
                </p:nvGrpSpPr>
                <p:grpSpPr>
                  <a:xfrm>
                    <a:off x="4783934" y="3983144"/>
                    <a:ext cx="1742849" cy="407676"/>
                    <a:chOff x="2024591" y="431213"/>
                    <a:chExt cx="1742849" cy="407676"/>
                  </a:xfrm>
                </p:grpSpPr>
                <p:sp>
                  <p:nvSpPr>
                    <p:cNvPr id="63" name="Овал 62">
                      <a:extLst>
                        <a:ext uri="{FF2B5EF4-FFF2-40B4-BE49-F238E27FC236}">
                          <a16:creationId xmlns:a16="http://schemas.microsoft.com/office/drawing/2014/main" id="{D1172165-3C6B-CBA6-2900-CD52943FCA5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637799" y="519551"/>
                      <a:ext cx="83149" cy="83596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64" name="TextBox 63">
                      <a:extLst>
                        <a:ext uri="{FF2B5EF4-FFF2-40B4-BE49-F238E27FC236}">
                          <a16:creationId xmlns:a16="http://schemas.microsoft.com/office/drawing/2014/main" id="{F5B945DF-1424-7C02-7ADB-A39C655BDCAF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2024591" y="431213"/>
                      <a:ext cx="1742849" cy="407676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ru-RU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Профориентационные экспедиции</a:t>
                      </a:r>
                    </a:p>
                  </p:txBody>
                </p:sp>
              </p:grpSp>
              <p:grpSp>
                <p:nvGrpSpPr>
                  <p:cNvPr id="29" name="Группа 28">
                    <a:extLst>
                      <a:ext uri="{FF2B5EF4-FFF2-40B4-BE49-F238E27FC236}">
                        <a16:creationId xmlns:a16="http://schemas.microsoft.com/office/drawing/2014/main" id="{EA5BEA29-B5F6-8E09-46D3-BF58F265EE4A}"/>
                      </a:ext>
                    </a:extLst>
                  </p:cNvPr>
                  <p:cNvGrpSpPr/>
                  <p:nvPr/>
                </p:nvGrpSpPr>
                <p:grpSpPr>
                  <a:xfrm>
                    <a:off x="4121978" y="3323737"/>
                    <a:ext cx="1776296" cy="276999"/>
                    <a:chOff x="3637799" y="431972"/>
                    <a:chExt cx="1776296" cy="276999"/>
                  </a:xfrm>
                </p:grpSpPr>
                <p:sp>
                  <p:nvSpPr>
                    <p:cNvPr id="61" name="Овал 60">
                      <a:extLst>
                        <a:ext uri="{FF2B5EF4-FFF2-40B4-BE49-F238E27FC236}">
                          <a16:creationId xmlns:a16="http://schemas.microsoft.com/office/drawing/2014/main" id="{93E75A0F-2ADC-792E-566C-66D827F6F4B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637799" y="519551"/>
                      <a:ext cx="83149" cy="83596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62" name="TextBox 61">
                      <a:extLst>
                        <a:ext uri="{FF2B5EF4-FFF2-40B4-BE49-F238E27FC236}">
                          <a16:creationId xmlns:a16="http://schemas.microsoft.com/office/drawing/2014/main" id="{7FBE902F-61F7-25CA-8DA0-E206D4121C9C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3671246" y="431972"/>
                      <a:ext cx="1742849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ru-RU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Мастер-классы</a:t>
                      </a:r>
                    </a:p>
                  </p:txBody>
                </p:sp>
              </p:grpSp>
              <p:grpSp>
                <p:nvGrpSpPr>
                  <p:cNvPr id="30" name="Группа 29">
                    <a:extLst>
                      <a:ext uri="{FF2B5EF4-FFF2-40B4-BE49-F238E27FC236}">
                        <a16:creationId xmlns:a16="http://schemas.microsoft.com/office/drawing/2014/main" id="{0A409643-F5D4-220D-E891-A6408FA75F50}"/>
                      </a:ext>
                    </a:extLst>
                  </p:cNvPr>
                  <p:cNvGrpSpPr/>
                  <p:nvPr/>
                </p:nvGrpSpPr>
                <p:grpSpPr>
                  <a:xfrm>
                    <a:off x="5274174" y="3260481"/>
                    <a:ext cx="1762907" cy="391517"/>
                    <a:chOff x="3513273" y="2916365"/>
                    <a:chExt cx="1762907" cy="391517"/>
                  </a:xfrm>
                </p:grpSpPr>
                <p:sp>
                  <p:nvSpPr>
                    <p:cNvPr id="59" name="Овал 58">
                      <a:extLst>
                        <a:ext uri="{FF2B5EF4-FFF2-40B4-BE49-F238E27FC236}">
                          <a16:creationId xmlns:a16="http://schemas.microsoft.com/office/drawing/2014/main" id="{A478863B-0F10-E48B-36C0-90C6F0E886F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193031" y="3014745"/>
                      <a:ext cx="83149" cy="83596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60" name="TextBox 59">
                      <a:extLst>
                        <a:ext uri="{FF2B5EF4-FFF2-40B4-BE49-F238E27FC236}">
                          <a16:creationId xmlns:a16="http://schemas.microsoft.com/office/drawing/2014/main" id="{46C51CBE-0AC6-06C1-E06F-E4E470B56DDB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3513273" y="2916365"/>
                      <a:ext cx="1742849" cy="39151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ru-RU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Профориентационное волонтёрство</a:t>
                      </a:r>
                    </a:p>
                  </p:txBody>
                </p:sp>
              </p:grpSp>
              <p:grpSp>
                <p:nvGrpSpPr>
                  <p:cNvPr id="31" name="Группа 30">
                    <a:extLst>
                      <a:ext uri="{FF2B5EF4-FFF2-40B4-BE49-F238E27FC236}">
                        <a16:creationId xmlns:a16="http://schemas.microsoft.com/office/drawing/2014/main" id="{827C474A-8E4E-6BD3-B2DE-A5A59512ED0A}"/>
                      </a:ext>
                    </a:extLst>
                  </p:cNvPr>
                  <p:cNvGrpSpPr/>
                  <p:nvPr/>
                </p:nvGrpSpPr>
                <p:grpSpPr>
                  <a:xfrm>
                    <a:off x="3753830" y="2509134"/>
                    <a:ext cx="1762907" cy="407676"/>
                    <a:chOff x="3513273" y="2916365"/>
                    <a:chExt cx="1762907" cy="407676"/>
                  </a:xfrm>
                </p:grpSpPr>
                <p:sp>
                  <p:nvSpPr>
                    <p:cNvPr id="57" name="Овал 56">
                      <a:extLst>
                        <a:ext uri="{FF2B5EF4-FFF2-40B4-BE49-F238E27FC236}">
                          <a16:creationId xmlns:a16="http://schemas.microsoft.com/office/drawing/2014/main" id="{BBC1E15E-2419-8C30-D7D7-F1B59C1789D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193031" y="3014745"/>
                      <a:ext cx="83149" cy="83596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58" name="TextBox 57">
                      <a:extLst>
                        <a:ext uri="{FF2B5EF4-FFF2-40B4-BE49-F238E27FC236}">
                          <a16:creationId xmlns:a16="http://schemas.microsoft.com/office/drawing/2014/main" id="{4C7652A8-D727-779E-944B-C9AAC4CA1093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3513273" y="2916365"/>
                      <a:ext cx="1742849" cy="407676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ru-RU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Профориентационный</a:t>
                      </a:r>
                    </a:p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ru-RU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нетворкинг</a:t>
                      </a:r>
                    </a:p>
                  </p:txBody>
                </p:sp>
              </p:grpSp>
              <p:grpSp>
                <p:nvGrpSpPr>
                  <p:cNvPr id="32" name="Группа 31">
                    <a:extLst>
                      <a:ext uri="{FF2B5EF4-FFF2-40B4-BE49-F238E27FC236}">
                        <a16:creationId xmlns:a16="http://schemas.microsoft.com/office/drawing/2014/main" id="{11AD886D-E535-B6CB-A039-CA6909FF479D}"/>
                      </a:ext>
                    </a:extLst>
                  </p:cNvPr>
                  <p:cNvGrpSpPr/>
                  <p:nvPr/>
                </p:nvGrpSpPr>
                <p:grpSpPr>
                  <a:xfrm>
                    <a:off x="4251851" y="2035358"/>
                    <a:ext cx="2113846" cy="276999"/>
                    <a:chOff x="3637799" y="431971"/>
                    <a:chExt cx="2113846" cy="276999"/>
                  </a:xfrm>
                </p:grpSpPr>
                <p:sp>
                  <p:nvSpPr>
                    <p:cNvPr id="55" name="Овал 54">
                      <a:extLst>
                        <a:ext uri="{FF2B5EF4-FFF2-40B4-BE49-F238E27FC236}">
                          <a16:creationId xmlns:a16="http://schemas.microsoft.com/office/drawing/2014/main" id="{6CF08144-7EAD-97AD-9A9B-3213BC8100D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637799" y="519551"/>
                      <a:ext cx="83149" cy="83596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56" name="TextBox 55">
                      <a:extLst>
                        <a:ext uri="{FF2B5EF4-FFF2-40B4-BE49-F238E27FC236}">
                          <a16:creationId xmlns:a16="http://schemas.microsoft.com/office/drawing/2014/main" id="{930859C4-ED5D-37AC-2A51-D06BAB1AA2EF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3703520" y="431971"/>
                      <a:ext cx="2048125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ru-RU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Встречи с профессионалами</a:t>
                      </a:r>
                    </a:p>
                  </p:txBody>
                </p:sp>
              </p:grpSp>
              <p:grpSp>
                <p:nvGrpSpPr>
                  <p:cNvPr id="33" name="Группа 32">
                    <a:extLst>
                      <a:ext uri="{FF2B5EF4-FFF2-40B4-BE49-F238E27FC236}">
                        <a16:creationId xmlns:a16="http://schemas.microsoft.com/office/drawing/2014/main" id="{F722BB74-FFB2-D204-16F8-E89A36EC77B0}"/>
                      </a:ext>
                    </a:extLst>
                  </p:cNvPr>
                  <p:cNvGrpSpPr/>
                  <p:nvPr/>
                </p:nvGrpSpPr>
                <p:grpSpPr>
                  <a:xfrm>
                    <a:off x="4625187" y="1608653"/>
                    <a:ext cx="1762907" cy="407676"/>
                    <a:chOff x="3513273" y="2916365"/>
                    <a:chExt cx="1762907" cy="407676"/>
                  </a:xfrm>
                </p:grpSpPr>
                <p:sp>
                  <p:nvSpPr>
                    <p:cNvPr id="53" name="Овал 52">
                      <a:extLst>
                        <a:ext uri="{FF2B5EF4-FFF2-40B4-BE49-F238E27FC236}">
                          <a16:creationId xmlns:a16="http://schemas.microsoft.com/office/drawing/2014/main" id="{01B81FCD-FD25-3E90-F7B7-7588A1F57CF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193031" y="3014745"/>
                      <a:ext cx="83149" cy="83596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54" name="TextBox 53">
                      <a:extLst>
                        <a:ext uri="{FF2B5EF4-FFF2-40B4-BE49-F238E27FC236}">
                          <a16:creationId xmlns:a16="http://schemas.microsoft.com/office/drawing/2014/main" id="{5FBE70B0-C795-6CED-F97C-3C3310910825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3513273" y="2916365"/>
                      <a:ext cx="1742849" cy="407676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ru-RU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Профессиональная активизация</a:t>
                      </a:r>
                    </a:p>
                  </p:txBody>
                </p:sp>
              </p:grpSp>
              <p:grpSp>
                <p:nvGrpSpPr>
                  <p:cNvPr id="34" name="Группа 33">
                    <a:extLst>
                      <a:ext uri="{FF2B5EF4-FFF2-40B4-BE49-F238E27FC236}">
                        <a16:creationId xmlns:a16="http://schemas.microsoft.com/office/drawing/2014/main" id="{D00F9BC3-8742-E4F3-4C02-7A2122FBFE56}"/>
                      </a:ext>
                    </a:extLst>
                  </p:cNvPr>
                  <p:cNvGrpSpPr/>
                  <p:nvPr/>
                </p:nvGrpSpPr>
                <p:grpSpPr>
                  <a:xfrm>
                    <a:off x="3497915" y="326475"/>
                    <a:ext cx="1428595" cy="276999"/>
                    <a:chOff x="3637799" y="431971"/>
                    <a:chExt cx="1428595" cy="276999"/>
                  </a:xfrm>
                </p:grpSpPr>
                <p:sp>
                  <p:nvSpPr>
                    <p:cNvPr id="51" name="Овал 50">
                      <a:extLst>
                        <a:ext uri="{FF2B5EF4-FFF2-40B4-BE49-F238E27FC236}">
                          <a16:creationId xmlns:a16="http://schemas.microsoft.com/office/drawing/2014/main" id="{9A5C3A5C-9796-A90B-E014-C739BE8B872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637799" y="519551"/>
                      <a:ext cx="83149" cy="83596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52" name="TextBox 51">
                      <a:extLst>
                        <a:ext uri="{FF2B5EF4-FFF2-40B4-BE49-F238E27FC236}">
                          <a16:creationId xmlns:a16="http://schemas.microsoft.com/office/drawing/2014/main" id="{EFCADE30-659D-CE55-78FC-0C514F3F5318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3703520" y="431971"/>
                      <a:ext cx="1362874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ru-RU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Информирование</a:t>
                      </a:r>
                    </a:p>
                  </p:txBody>
                </p:sp>
              </p:grpSp>
              <p:sp>
                <p:nvSpPr>
                  <p:cNvPr id="35" name="TextBox 34">
                    <a:extLst>
                      <a:ext uri="{FF2B5EF4-FFF2-40B4-BE49-F238E27FC236}">
                        <a16:creationId xmlns:a16="http://schemas.microsoft.com/office/drawing/2014/main" id="{3FF8BFA5-35A0-3DC3-5D87-08D169D9DFB2}"/>
                      </a:ext>
                    </a:extLst>
                  </p:cNvPr>
                  <p:cNvSpPr txBox="1"/>
                  <p:nvPr/>
                </p:nvSpPr>
                <p:spPr>
                  <a:xfrm rot="16200000">
                    <a:off x="-97333" y="1225315"/>
                    <a:ext cx="2353295" cy="75713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>
                      <a:lnSpc>
                        <a:spcPct val="90000"/>
                      </a:lnSpc>
                    </a:pPr>
                    <a:r>
                      <a:rPr lang="ru-RU" sz="1600" b="1" dirty="0">
                        <a:solidFill>
                          <a:srgbClr val="0070C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Методы ознакомления </a:t>
                    </a:r>
                    <a:br>
                      <a:rPr lang="ru-RU" sz="1600" b="1" dirty="0">
                        <a:solidFill>
                          <a:srgbClr val="0070C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</a:br>
                    <a:r>
                      <a:rPr lang="ru-RU" sz="1600" b="1" dirty="0">
                        <a:solidFill>
                          <a:srgbClr val="0070C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с профессиональным контекстом</a:t>
                    </a:r>
                  </a:p>
                </p:txBody>
              </p:sp>
              <p:sp>
                <p:nvSpPr>
                  <p:cNvPr id="36" name="TextBox 35">
                    <a:extLst>
                      <a:ext uri="{FF2B5EF4-FFF2-40B4-BE49-F238E27FC236}">
                        <a16:creationId xmlns:a16="http://schemas.microsoft.com/office/drawing/2014/main" id="{A28FD84A-3655-39BB-8BE0-30E5D48610CB}"/>
                      </a:ext>
                    </a:extLst>
                  </p:cNvPr>
                  <p:cNvSpPr txBox="1"/>
                  <p:nvPr/>
                </p:nvSpPr>
                <p:spPr>
                  <a:xfrm rot="16200000">
                    <a:off x="-388132" y="4044391"/>
                    <a:ext cx="2952027" cy="75713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none" rtlCol="0">
                    <a:spAutoFit/>
                  </a:bodyPr>
                  <a:lstStyle/>
                  <a:p>
                    <a:pPr algn="ctr">
                      <a:lnSpc>
                        <a:spcPct val="90000"/>
                      </a:lnSpc>
                    </a:pPr>
                    <a:r>
                      <a:rPr lang="ru-RU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Методы деятельногостного</a:t>
                    </a:r>
                    <a:br>
                      <a:rPr lang="ru-RU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</a:br>
                    <a:r>
                      <a:rPr lang="ru-RU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 погружения </a:t>
                    </a:r>
                    <a:br>
                      <a:rPr lang="ru-RU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</a:br>
                    <a:r>
                      <a:rPr lang="ru-RU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в профессиональный контекст</a:t>
                    </a:r>
                  </a:p>
                </p:txBody>
              </p:sp>
              <p:cxnSp>
                <p:nvCxnSpPr>
                  <p:cNvPr id="37" name="Прямая соединительная линия 36">
                    <a:extLst>
                      <a:ext uri="{FF2B5EF4-FFF2-40B4-BE49-F238E27FC236}">
                        <a16:creationId xmlns:a16="http://schemas.microsoft.com/office/drawing/2014/main" id="{D513CDFF-13EF-5666-FE91-3E74520CEAA7}"/>
                      </a:ext>
                    </a:extLst>
                  </p:cNvPr>
                  <p:cNvCxnSpPr/>
                  <p:nvPr/>
                </p:nvCxnSpPr>
                <p:spPr>
                  <a:xfrm>
                    <a:off x="597159" y="292213"/>
                    <a:ext cx="1436914" cy="0"/>
                  </a:xfrm>
                  <a:prstGeom prst="line">
                    <a:avLst/>
                  </a:prstGeom>
                  <a:ln w="12700">
                    <a:solidFill>
                      <a:schemeClr val="accent5">
                        <a:lumMod val="50000"/>
                      </a:schemeClr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" name="Прямая соединительная линия 37">
                    <a:extLst>
                      <a:ext uri="{FF2B5EF4-FFF2-40B4-BE49-F238E27FC236}">
                        <a16:creationId xmlns:a16="http://schemas.microsoft.com/office/drawing/2014/main" id="{CE31F783-8316-04A4-27A5-50409CF22BF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97159" y="2888600"/>
                    <a:ext cx="6617273" cy="7386"/>
                  </a:xfrm>
                  <a:prstGeom prst="line">
                    <a:avLst/>
                  </a:prstGeom>
                  <a:ln w="12700">
                    <a:solidFill>
                      <a:schemeClr val="accent5">
                        <a:lumMod val="50000"/>
                      </a:schemeClr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" name="Прямая со стрелкой 38">
                    <a:extLst>
                      <a:ext uri="{FF2B5EF4-FFF2-40B4-BE49-F238E27FC236}">
                        <a16:creationId xmlns:a16="http://schemas.microsoft.com/office/drawing/2014/main" id="{AC9B1158-5A78-F18D-BC8F-A704393DB94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1079314" y="286997"/>
                    <a:ext cx="0" cy="316477"/>
                  </a:xfrm>
                  <a:prstGeom prst="straightConnector1">
                    <a:avLst/>
                  </a:prstGeom>
                  <a:ln>
                    <a:solidFill>
                      <a:schemeClr val="accent5">
                        <a:lumMod val="75000"/>
                      </a:schemeClr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0" name="Прямая со стрелкой 39">
                    <a:extLst>
                      <a:ext uri="{FF2B5EF4-FFF2-40B4-BE49-F238E27FC236}">
                        <a16:creationId xmlns:a16="http://schemas.microsoft.com/office/drawing/2014/main" id="{DDDEF011-5455-DAD4-0A23-A00588881280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1091154" y="2582305"/>
                    <a:ext cx="1777" cy="314579"/>
                  </a:xfrm>
                  <a:prstGeom prst="straightConnector1">
                    <a:avLst/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1" name="Прямая со стрелкой 40">
                    <a:extLst>
                      <a:ext uri="{FF2B5EF4-FFF2-40B4-BE49-F238E27FC236}">
                        <a16:creationId xmlns:a16="http://schemas.microsoft.com/office/drawing/2014/main" id="{631041CE-39EC-FCB0-700F-BCE6BFE38CA0}"/>
                      </a:ext>
                    </a:extLst>
                  </p:cNvPr>
                  <p:cNvCxnSpPr>
                    <a:cxnSpLocks/>
                    <a:endCxn id="36" idx="3"/>
                  </p:cNvCxnSpPr>
                  <p:nvPr/>
                </p:nvCxnSpPr>
                <p:spPr>
                  <a:xfrm flipV="1">
                    <a:off x="1087881" y="2946943"/>
                    <a:ext cx="0" cy="846101"/>
                  </a:xfrm>
                  <a:prstGeom prst="straightConnector1">
                    <a:avLst/>
                  </a:prstGeom>
                  <a:ln>
                    <a:solidFill>
                      <a:schemeClr val="accent6">
                        <a:lumMod val="75000"/>
                      </a:schemeClr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" name="Прямая со стрелкой 41">
                    <a:extLst>
                      <a:ext uri="{FF2B5EF4-FFF2-40B4-BE49-F238E27FC236}">
                        <a16:creationId xmlns:a16="http://schemas.microsoft.com/office/drawing/2014/main" id="{8F020323-81B7-45BA-66F3-142D3CB39570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097212" y="5014712"/>
                    <a:ext cx="0" cy="798142"/>
                  </a:xfrm>
                  <a:prstGeom prst="straightConnector1">
                    <a:avLst/>
                  </a:prstGeom>
                  <a:ln>
                    <a:solidFill>
                      <a:schemeClr val="accent6">
                        <a:lumMod val="75000"/>
                      </a:schemeClr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3" name="Прямая соединительная линия 42">
                    <a:extLst>
                      <a:ext uri="{FF2B5EF4-FFF2-40B4-BE49-F238E27FC236}">
                        <a16:creationId xmlns:a16="http://schemas.microsoft.com/office/drawing/2014/main" id="{93CEEC66-F031-A10E-78DE-AA0BCBFCB35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97158" y="2938234"/>
                    <a:ext cx="6617273" cy="7386"/>
                  </a:xfrm>
                  <a:prstGeom prst="line">
                    <a:avLst/>
                  </a:prstGeom>
                  <a:ln w="12700">
                    <a:solidFill>
                      <a:schemeClr val="accent5">
                        <a:lumMod val="75000"/>
                      </a:schemeClr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4" name="Прямая соединительная линия 43">
                    <a:extLst>
                      <a:ext uri="{FF2B5EF4-FFF2-40B4-BE49-F238E27FC236}">
                        <a16:creationId xmlns:a16="http://schemas.microsoft.com/office/drawing/2014/main" id="{117F6B01-CE97-733E-B461-80FC4D74C7F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97157" y="5805468"/>
                    <a:ext cx="6617273" cy="7386"/>
                  </a:xfrm>
                  <a:prstGeom prst="line">
                    <a:avLst/>
                  </a:prstGeom>
                  <a:ln w="12700">
                    <a:solidFill>
                      <a:schemeClr val="accent3">
                        <a:lumMod val="75000"/>
                      </a:schemeClr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45" name="Группа 44">
                    <a:extLst>
                      <a:ext uri="{FF2B5EF4-FFF2-40B4-BE49-F238E27FC236}">
                        <a16:creationId xmlns:a16="http://schemas.microsoft.com/office/drawing/2014/main" id="{D1F86781-5DEE-67BB-886D-AB0D0656C18A}"/>
                      </a:ext>
                    </a:extLst>
                  </p:cNvPr>
                  <p:cNvGrpSpPr/>
                  <p:nvPr/>
                </p:nvGrpSpPr>
                <p:grpSpPr>
                  <a:xfrm>
                    <a:off x="5262331" y="5404533"/>
                    <a:ext cx="1798392" cy="250710"/>
                    <a:chOff x="1922556" y="447347"/>
                    <a:chExt cx="1798392" cy="250710"/>
                  </a:xfrm>
                </p:grpSpPr>
                <p:sp>
                  <p:nvSpPr>
                    <p:cNvPr id="49" name="Овал 48">
                      <a:extLst>
                        <a:ext uri="{FF2B5EF4-FFF2-40B4-BE49-F238E27FC236}">
                          <a16:creationId xmlns:a16="http://schemas.microsoft.com/office/drawing/2014/main" id="{A12F57F7-F161-6B8D-86C7-2F410996098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637799" y="519551"/>
                      <a:ext cx="83149" cy="83596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50" name="TextBox 49">
                      <a:extLst>
                        <a:ext uri="{FF2B5EF4-FFF2-40B4-BE49-F238E27FC236}">
                          <a16:creationId xmlns:a16="http://schemas.microsoft.com/office/drawing/2014/main" id="{D7C867D3-05C2-ACD1-45F5-665FBB429B1D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1922556" y="447347"/>
                      <a:ext cx="1777474" cy="250710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ru-RU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Раннее трудоустройство</a:t>
                      </a:r>
                    </a:p>
                  </p:txBody>
                </p:sp>
              </p:grpSp>
              <p:grpSp>
                <p:nvGrpSpPr>
                  <p:cNvPr id="46" name="Группа 45">
                    <a:extLst>
                      <a:ext uri="{FF2B5EF4-FFF2-40B4-BE49-F238E27FC236}">
                        <a16:creationId xmlns:a16="http://schemas.microsoft.com/office/drawing/2014/main" id="{FC6A6ACE-55AC-0673-9D2B-DC82A385774B}"/>
                      </a:ext>
                    </a:extLst>
                  </p:cNvPr>
                  <p:cNvGrpSpPr/>
                  <p:nvPr/>
                </p:nvGrpSpPr>
                <p:grpSpPr>
                  <a:xfrm>
                    <a:off x="4103208" y="2263627"/>
                    <a:ext cx="1564849" cy="276999"/>
                    <a:chOff x="3637799" y="431971"/>
                    <a:chExt cx="1564849" cy="276999"/>
                  </a:xfrm>
                </p:grpSpPr>
                <p:sp>
                  <p:nvSpPr>
                    <p:cNvPr id="47" name="Овал 46">
                      <a:extLst>
                        <a:ext uri="{FF2B5EF4-FFF2-40B4-BE49-F238E27FC236}">
                          <a16:creationId xmlns:a16="http://schemas.microsoft.com/office/drawing/2014/main" id="{FFDCEF9F-E9F4-F236-89EB-CA4F0E816B7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637799" y="519551"/>
                      <a:ext cx="83149" cy="83596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48" name="TextBox 47">
                      <a:extLst>
                        <a:ext uri="{FF2B5EF4-FFF2-40B4-BE49-F238E27FC236}">
                          <a16:creationId xmlns:a16="http://schemas.microsoft.com/office/drawing/2014/main" id="{F08D0395-2D5C-9FDC-EE2E-275A4E6E0490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3703520" y="431971"/>
                      <a:ext cx="1499128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ru-RU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Ивент-мероприятия</a:t>
                      </a:r>
                    </a:p>
                  </p:txBody>
                </p:sp>
              </p:grpSp>
            </p:grpSp>
            <p:cxnSp>
              <p:nvCxnSpPr>
                <p:cNvPr id="12" name="Прямая со стрелкой 11">
                  <a:extLst>
                    <a:ext uri="{FF2B5EF4-FFF2-40B4-BE49-F238E27FC236}">
                      <a16:creationId xmlns:a16="http://schemas.microsoft.com/office/drawing/2014/main" id="{FC753AB6-640C-23DF-5690-559F38EBE30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420620" y="326475"/>
                  <a:ext cx="0" cy="5435477"/>
                </a:xfrm>
                <a:prstGeom prst="straightConnector1">
                  <a:avLst/>
                </a:prstGeom>
                <a:ln w="28575">
                  <a:solidFill>
                    <a:schemeClr val="accent5">
                      <a:lumMod val="75000"/>
                    </a:schemeClr>
                  </a:solidFill>
                  <a:tailEnd type="stealth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5FA2854D-343B-074F-2A4E-64FF9878AC2B}"/>
                    </a:ext>
                  </a:extLst>
                </p:cNvPr>
                <p:cNvSpPr txBox="1"/>
                <p:nvPr/>
              </p:nvSpPr>
              <p:spPr>
                <a:xfrm rot="5400000">
                  <a:off x="5980511" y="3796350"/>
                  <a:ext cx="3480569" cy="51270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r">
                    <a:lnSpc>
                      <a:spcPct val="85000"/>
                    </a:lnSpc>
                  </a:pPr>
                  <a:r>
                    <a:rPr lang="ru-RU" sz="1600" dirty="0">
                      <a:solidFill>
                        <a:schemeClr val="accent5">
                          <a:lumMod val="75000"/>
                        </a:schemeClr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Степень практикоориентированности</a:t>
                  </a:r>
                  <a:br>
                    <a:rPr lang="ru-RU" sz="1600" dirty="0">
                      <a:solidFill>
                        <a:schemeClr val="accent5">
                          <a:lumMod val="75000"/>
                        </a:schemeClr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</a:br>
                  <a:r>
                    <a:rPr lang="ru-RU" sz="1600" dirty="0">
                      <a:solidFill>
                        <a:schemeClr val="accent5">
                          <a:lumMod val="75000"/>
                        </a:schemeClr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нарастает по стрелке</a:t>
                  </a:r>
                </a:p>
              </p:txBody>
            </p:sp>
          </p:grpSp>
          <p:sp>
            <p:nvSpPr>
              <p:cNvPr id="9" name="Овал 8">
                <a:extLst>
                  <a:ext uri="{FF2B5EF4-FFF2-40B4-BE49-F238E27FC236}">
                    <a16:creationId xmlns:a16="http://schemas.microsoft.com/office/drawing/2014/main" id="{46844009-1DE8-3108-081A-090E35DE18AD}"/>
                  </a:ext>
                </a:extLst>
              </p:cNvPr>
              <p:cNvSpPr/>
              <p:nvPr/>
            </p:nvSpPr>
            <p:spPr>
              <a:xfrm>
                <a:off x="4451478" y="1422127"/>
                <a:ext cx="83149" cy="8359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3FF4825-2508-D56D-23F9-D9E47BBFE61C}"/>
                  </a:ext>
                </a:extLst>
              </p:cNvPr>
              <p:cNvSpPr txBox="1"/>
              <p:nvPr/>
            </p:nvSpPr>
            <p:spPr>
              <a:xfrm>
                <a:off x="2501393" y="1350177"/>
                <a:ext cx="197041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12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Изучение профессиограмм</a:t>
                </a:r>
                <a:br>
                  <a:rPr lang="ru-RU" sz="1200" dirty="0">
                    <a:latin typeface="Calibri" panose="020F0502020204030204" pitchFamily="34" charset="0"/>
                    <a:cs typeface="Calibri" panose="020F0502020204030204" pitchFamily="34" charset="0"/>
                  </a:rPr>
                </a:br>
                <a:r>
                  <a:rPr lang="ru-RU" sz="12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и профстандартов</a:t>
                </a:r>
              </a:p>
            </p:txBody>
          </p:sp>
        </p:grpSp>
        <p:sp>
          <p:nvSpPr>
            <p:cNvPr id="6" name="Прямоугольник 5">
              <a:extLst>
                <a:ext uri="{FF2B5EF4-FFF2-40B4-BE49-F238E27FC236}">
                  <a16:creationId xmlns:a16="http://schemas.microsoft.com/office/drawing/2014/main" id="{C513B5D5-43B4-E36B-9A16-BFE9CBD0D9A5}"/>
                </a:ext>
              </a:extLst>
            </p:cNvPr>
            <p:cNvSpPr/>
            <p:nvPr/>
          </p:nvSpPr>
          <p:spPr>
            <a:xfrm>
              <a:off x="673394" y="673378"/>
              <a:ext cx="2465034" cy="120032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400" dirty="0">
                  <a:solidFill>
                    <a:srgbClr val="C00000"/>
                  </a:solidFill>
                  <a:latin typeface="Calibri" panose="020F0502020204030204" pitchFamily="34" charset="0"/>
                  <a:ea typeface="Tahoma" panose="020B0604030504040204" pitchFamily="34" charset="0"/>
                  <a:cs typeface="Calibri" panose="020F0502020204030204" pitchFamily="34" charset="0"/>
                </a:rPr>
                <a:t>Методы</a:t>
              </a:r>
              <a:br>
                <a:rPr lang="ru-RU" sz="2400" dirty="0">
                  <a:solidFill>
                    <a:srgbClr val="C00000"/>
                  </a:solidFill>
                  <a:latin typeface="Calibri" panose="020F0502020204030204" pitchFamily="34" charset="0"/>
                  <a:ea typeface="Tahoma" panose="020B0604030504040204" pitchFamily="34" charset="0"/>
                  <a:cs typeface="Calibri" panose="020F0502020204030204" pitchFamily="34" charset="0"/>
                </a:rPr>
              </a:br>
              <a:r>
                <a:rPr lang="ru-RU" sz="2400" dirty="0">
                  <a:solidFill>
                    <a:srgbClr val="C00000"/>
                  </a:solidFill>
                  <a:latin typeface="Calibri" panose="020F0502020204030204" pitchFamily="34" charset="0"/>
                  <a:ea typeface="Tahoma" panose="020B0604030504040204" pitchFamily="34" charset="0"/>
                  <a:cs typeface="Calibri" panose="020F0502020204030204" pitchFamily="34" charset="0"/>
                </a:rPr>
                <a:t>образовательной</a:t>
              </a:r>
              <a:br>
                <a:rPr lang="ru-RU" sz="2400" dirty="0">
                  <a:solidFill>
                    <a:srgbClr val="C00000"/>
                  </a:solidFill>
                  <a:latin typeface="Calibri" panose="020F0502020204030204" pitchFamily="34" charset="0"/>
                  <a:ea typeface="Tahoma" panose="020B0604030504040204" pitchFamily="34" charset="0"/>
                  <a:cs typeface="Calibri" panose="020F0502020204030204" pitchFamily="34" charset="0"/>
                </a:rPr>
              </a:br>
              <a:r>
                <a:rPr lang="ru-RU" sz="2400" dirty="0">
                  <a:solidFill>
                    <a:srgbClr val="C00000"/>
                  </a:solidFill>
                  <a:latin typeface="Calibri" panose="020F0502020204030204" pitchFamily="34" charset="0"/>
                  <a:ea typeface="Tahoma" panose="020B0604030504040204" pitchFamily="34" charset="0"/>
                  <a:cs typeface="Calibri" panose="020F0502020204030204" pitchFamily="34" charset="0"/>
                </a:rPr>
                <a:t>профориентации</a:t>
              </a:r>
              <a:endParaRPr lang="ru-RU" sz="24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" name="Line 30">
              <a:extLst>
                <a:ext uri="{FF2B5EF4-FFF2-40B4-BE49-F238E27FC236}">
                  <a16:creationId xmlns:a16="http://schemas.microsoft.com/office/drawing/2014/main" id="{30B564B6-1F32-6CBA-F845-AE0DD78400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4795" y="1928228"/>
              <a:ext cx="3032967" cy="8327"/>
            </a:xfrm>
            <a:prstGeom prst="line">
              <a:avLst/>
            </a:prstGeom>
            <a:noFill/>
            <a:ln w="19050" cap="sq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1662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09076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6924948B-3B37-797B-0E1D-63C4875C23D9}"/>
              </a:ext>
            </a:extLst>
          </p:cNvPr>
          <p:cNvGrpSpPr/>
          <p:nvPr/>
        </p:nvGrpSpPr>
        <p:grpSpPr>
          <a:xfrm>
            <a:off x="634795" y="450284"/>
            <a:ext cx="10646168" cy="6216891"/>
            <a:chOff x="634795" y="450284"/>
            <a:chExt cx="10646168" cy="6216891"/>
          </a:xfrm>
        </p:grpSpPr>
        <p:grpSp>
          <p:nvGrpSpPr>
            <p:cNvPr id="5" name="Группа 4">
              <a:extLst>
                <a:ext uri="{FF2B5EF4-FFF2-40B4-BE49-F238E27FC236}">
                  <a16:creationId xmlns:a16="http://schemas.microsoft.com/office/drawing/2014/main" id="{0AA4F5F7-C47E-01F6-DAD0-E1F901BF8B2C}"/>
                </a:ext>
              </a:extLst>
            </p:cNvPr>
            <p:cNvGrpSpPr/>
            <p:nvPr/>
          </p:nvGrpSpPr>
          <p:grpSpPr>
            <a:xfrm>
              <a:off x="3900972" y="450284"/>
              <a:ext cx="7379991" cy="6216891"/>
              <a:chOff x="597157" y="286997"/>
              <a:chExt cx="7379991" cy="6216891"/>
            </a:xfrm>
          </p:grpSpPr>
          <p:grpSp>
            <p:nvGrpSpPr>
              <p:cNvPr id="8" name="Группа 7">
                <a:extLst>
                  <a:ext uri="{FF2B5EF4-FFF2-40B4-BE49-F238E27FC236}">
                    <a16:creationId xmlns:a16="http://schemas.microsoft.com/office/drawing/2014/main" id="{199F48B2-32E8-8528-D9A7-5D5F6F474614}"/>
                  </a:ext>
                </a:extLst>
              </p:cNvPr>
              <p:cNvGrpSpPr/>
              <p:nvPr/>
            </p:nvGrpSpPr>
            <p:grpSpPr>
              <a:xfrm>
                <a:off x="597157" y="286997"/>
                <a:ext cx="7379991" cy="6216891"/>
                <a:chOff x="597157" y="286997"/>
                <a:chExt cx="7379991" cy="6216891"/>
              </a:xfrm>
            </p:grpSpPr>
            <p:grpSp>
              <p:nvGrpSpPr>
                <p:cNvPr id="11" name="Группа 10">
                  <a:extLst>
                    <a:ext uri="{FF2B5EF4-FFF2-40B4-BE49-F238E27FC236}">
                      <a16:creationId xmlns:a16="http://schemas.microsoft.com/office/drawing/2014/main" id="{01975636-D13B-8771-1AB2-668DCDE08D5C}"/>
                    </a:ext>
                  </a:extLst>
                </p:cNvPr>
                <p:cNvGrpSpPr/>
                <p:nvPr/>
              </p:nvGrpSpPr>
              <p:grpSpPr>
                <a:xfrm>
                  <a:off x="597157" y="286997"/>
                  <a:ext cx="6702016" cy="6216891"/>
                  <a:chOff x="597157" y="286997"/>
                  <a:chExt cx="6702016" cy="6216891"/>
                </a:xfrm>
              </p:grpSpPr>
              <p:sp>
                <p:nvSpPr>
                  <p:cNvPr id="14" name="Прямоугольник: скругленные углы 13">
                    <a:extLst>
                      <a:ext uri="{FF2B5EF4-FFF2-40B4-BE49-F238E27FC236}">
                        <a16:creationId xmlns:a16="http://schemas.microsoft.com/office/drawing/2014/main" id="{AE0E974D-4F28-8593-C907-C48AFE8A1E87}"/>
                      </a:ext>
                    </a:extLst>
                  </p:cNvPr>
                  <p:cNvSpPr/>
                  <p:nvPr/>
                </p:nvSpPr>
                <p:spPr>
                  <a:xfrm>
                    <a:off x="1516830" y="292213"/>
                    <a:ext cx="5697602" cy="3636086"/>
                  </a:xfrm>
                  <a:prstGeom prst="roundRect">
                    <a:avLst/>
                  </a:prstGeom>
                  <a:solidFill>
                    <a:schemeClr val="accent5">
                      <a:lumMod val="20000"/>
                      <a:lumOff val="80000"/>
                    </a:schemeClr>
                  </a:solidFill>
                  <a:ln>
                    <a:solidFill>
                      <a:schemeClr val="accent5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 dirty="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15" name="Прямоугольник: скругленные углы 14">
                    <a:extLst>
                      <a:ext uri="{FF2B5EF4-FFF2-40B4-BE49-F238E27FC236}">
                        <a16:creationId xmlns:a16="http://schemas.microsoft.com/office/drawing/2014/main" id="{E76DFEA7-B8E1-06D4-A1E0-A3A6E3F7F270}"/>
                      </a:ext>
                    </a:extLst>
                  </p:cNvPr>
                  <p:cNvSpPr/>
                  <p:nvPr/>
                </p:nvSpPr>
                <p:spPr>
                  <a:xfrm>
                    <a:off x="1516830" y="2156900"/>
                    <a:ext cx="5697602" cy="3636086"/>
                  </a:xfrm>
                  <a:prstGeom prst="roundRect">
                    <a:avLst/>
                  </a:prstGeom>
                  <a:solidFill>
                    <a:srgbClr val="70AD47">
                      <a:alpha val="20000"/>
                    </a:srgbClr>
                  </a:solidFill>
                  <a:ln>
                    <a:solidFill>
                      <a:schemeClr val="accent5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16" name="TextBox 15">
                    <a:extLst>
                      <a:ext uri="{FF2B5EF4-FFF2-40B4-BE49-F238E27FC236}">
                        <a16:creationId xmlns:a16="http://schemas.microsoft.com/office/drawing/2014/main" id="{B50F1AD3-01F8-A5B2-5B42-D5DEF1306497}"/>
                      </a:ext>
                    </a:extLst>
                  </p:cNvPr>
                  <p:cNvSpPr txBox="1"/>
                  <p:nvPr/>
                </p:nvSpPr>
                <p:spPr>
                  <a:xfrm>
                    <a:off x="1831318" y="378919"/>
                    <a:ext cx="1720407" cy="69564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ctr">
                      <a:lnSpc>
                        <a:spcPct val="85000"/>
                      </a:lnSpc>
                    </a:pPr>
                    <a:r>
                      <a:rPr lang="ru-RU" dirty="0">
                        <a:solidFill>
                          <a:srgbClr val="336699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Закрытая среда</a:t>
                    </a:r>
                    <a:br>
                      <a:rPr lang="ru-RU" dirty="0">
                        <a:solidFill>
                          <a:srgbClr val="336699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</a:br>
                    <a:r>
                      <a:rPr lang="ru-RU" sz="1400" dirty="0">
                        <a:solidFill>
                          <a:srgbClr val="336699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(кабинет, класс)</a:t>
                    </a:r>
                    <a:br>
                      <a:rPr lang="ru-RU" sz="1400" dirty="0">
                        <a:solidFill>
                          <a:srgbClr val="336699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</a:br>
                    <a:r>
                      <a:rPr lang="ru-RU" sz="1400" dirty="0">
                        <a:solidFill>
                          <a:srgbClr val="336699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или онлайн</a:t>
                    </a:r>
                  </a:p>
                </p:txBody>
              </p:sp>
              <p:sp>
                <p:nvSpPr>
                  <p:cNvPr id="17" name="TextBox 16">
                    <a:extLst>
                      <a:ext uri="{FF2B5EF4-FFF2-40B4-BE49-F238E27FC236}">
                        <a16:creationId xmlns:a16="http://schemas.microsoft.com/office/drawing/2014/main" id="{0793D819-0BF6-D305-8302-0B7F4D4B8D14}"/>
                      </a:ext>
                    </a:extLst>
                  </p:cNvPr>
                  <p:cNvSpPr txBox="1"/>
                  <p:nvPr/>
                </p:nvSpPr>
                <p:spPr>
                  <a:xfrm>
                    <a:off x="1623568" y="4992254"/>
                    <a:ext cx="2135906" cy="565283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ctr">
                      <a:lnSpc>
                        <a:spcPct val="85000"/>
                      </a:lnSpc>
                    </a:pPr>
                    <a:r>
                      <a:rPr lang="ru-RU" dirty="0">
                        <a:solidFill>
                          <a:srgbClr val="00B05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Профессиональный</a:t>
                    </a:r>
                    <a:br>
                      <a:rPr lang="ru-RU" dirty="0">
                        <a:solidFill>
                          <a:srgbClr val="00B05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</a:br>
                    <a:r>
                      <a:rPr lang="ru-RU" dirty="0">
                        <a:solidFill>
                          <a:srgbClr val="00B05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контекст</a:t>
                    </a:r>
                  </a:p>
                </p:txBody>
              </p:sp>
              <p:sp>
                <p:nvSpPr>
                  <p:cNvPr id="18" name="TextBox 17">
                    <a:extLst>
                      <a:ext uri="{FF2B5EF4-FFF2-40B4-BE49-F238E27FC236}">
                        <a16:creationId xmlns:a16="http://schemas.microsoft.com/office/drawing/2014/main" id="{A04B35E6-4793-2C67-C56D-C1226D47047C}"/>
                      </a:ext>
                    </a:extLst>
                  </p:cNvPr>
                  <p:cNvSpPr txBox="1"/>
                  <p:nvPr/>
                </p:nvSpPr>
                <p:spPr>
                  <a:xfrm>
                    <a:off x="1569044" y="2531147"/>
                    <a:ext cx="2498633" cy="93108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ctr">
                      <a:lnSpc>
                        <a:spcPct val="85000"/>
                      </a:lnSpc>
                    </a:pPr>
                    <a:r>
                      <a:rPr lang="ru-RU" dirty="0">
                        <a:solidFill>
                          <a:srgbClr val="00808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Открытая среда</a:t>
                    </a:r>
                    <a:br>
                      <a:rPr lang="ru-RU" dirty="0">
                        <a:solidFill>
                          <a:srgbClr val="00808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</a:br>
                    <a:endParaRPr lang="ru-RU" dirty="0">
                      <a:solidFill>
                        <a:srgbClr val="008080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  <a:p>
                    <a:pPr algn="ctr">
                      <a:lnSpc>
                        <a:spcPct val="85000"/>
                      </a:lnSpc>
                    </a:pPr>
                    <a:r>
                      <a:rPr lang="ru-RU" sz="1400" dirty="0">
                        <a:solidFill>
                          <a:srgbClr val="00808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(выходы в профессиональный</a:t>
                    </a:r>
                    <a:br>
                      <a:rPr lang="ru-RU" sz="1400" dirty="0">
                        <a:solidFill>
                          <a:srgbClr val="00808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</a:br>
                    <a:r>
                      <a:rPr lang="ru-RU" sz="1400" dirty="0">
                        <a:solidFill>
                          <a:srgbClr val="00808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контекст)</a:t>
                    </a:r>
                  </a:p>
                </p:txBody>
              </p:sp>
              <p:grpSp>
                <p:nvGrpSpPr>
                  <p:cNvPr id="19" name="Группа 18">
                    <a:extLst>
                      <a:ext uri="{FF2B5EF4-FFF2-40B4-BE49-F238E27FC236}">
                        <a16:creationId xmlns:a16="http://schemas.microsoft.com/office/drawing/2014/main" id="{418CFF1B-2F61-A390-F204-1E7102FA983A}"/>
                      </a:ext>
                    </a:extLst>
                  </p:cNvPr>
                  <p:cNvGrpSpPr/>
                  <p:nvPr/>
                </p:nvGrpSpPr>
                <p:grpSpPr>
                  <a:xfrm>
                    <a:off x="3726065" y="518282"/>
                    <a:ext cx="1414424" cy="276999"/>
                    <a:chOff x="3637799" y="431971"/>
                    <a:chExt cx="1414424" cy="276999"/>
                  </a:xfrm>
                </p:grpSpPr>
                <p:sp>
                  <p:nvSpPr>
                    <p:cNvPr id="77" name="Овал 76">
                      <a:extLst>
                        <a:ext uri="{FF2B5EF4-FFF2-40B4-BE49-F238E27FC236}">
                          <a16:creationId xmlns:a16="http://schemas.microsoft.com/office/drawing/2014/main" id="{448114A2-65DF-CC51-ED1F-A238FAF39FE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637799" y="519551"/>
                      <a:ext cx="83149" cy="83596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78" name="TextBox 77">
                      <a:extLst>
                        <a:ext uri="{FF2B5EF4-FFF2-40B4-BE49-F238E27FC236}">
                          <a16:creationId xmlns:a16="http://schemas.microsoft.com/office/drawing/2014/main" id="{6DFAECAB-6A93-5736-6425-60E4D645A2DC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3703520" y="431971"/>
                      <a:ext cx="1348703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ru-RU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Профдиагностика</a:t>
                      </a:r>
                    </a:p>
                  </p:txBody>
                </p:sp>
              </p:grpSp>
              <p:cxnSp>
                <p:nvCxnSpPr>
                  <p:cNvPr id="20" name="Прямая со стрелкой 19">
                    <a:extLst>
                      <a:ext uri="{FF2B5EF4-FFF2-40B4-BE49-F238E27FC236}">
                        <a16:creationId xmlns:a16="http://schemas.microsoft.com/office/drawing/2014/main" id="{D8A8A10D-2784-EBAE-A0FC-B71016F115A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396343" y="5942668"/>
                    <a:ext cx="3818089" cy="8209"/>
                  </a:xfrm>
                  <a:prstGeom prst="straightConnector1">
                    <a:avLst/>
                  </a:prstGeom>
                  <a:ln w="28575">
                    <a:solidFill>
                      <a:schemeClr val="accent2"/>
                    </a:solidFill>
                    <a:tailEnd type="stealth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1" name="TextBox 20">
                    <a:extLst>
                      <a:ext uri="{FF2B5EF4-FFF2-40B4-BE49-F238E27FC236}">
                        <a16:creationId xmlns:a16="http://schemas.microsoft.com/office/drawing/2014/main" id="{FA4F9F3F-D1C7-5898-99EC-11681A59AAC5}"/>
                      </a:ext>
                    </a:extLst>
                  </p:cNvPr>
                  <p:cNvSpPr txBox="1"/>
                  <p:nvPr/>
                </p:nvSpPr>
                <p:spPr>
                  <a:xfrm>
                    <a:off x="4251851" y="5991184"/>
                    <a:ext cx="3010568" cy="51270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r">
                      <a:lnSpc>
                        <a:spcPct val="85000"/>
                      </a:lnSpc>
                    </a:pPr>
                    <a:r>
                      <a:rPr lang="ru-RU" sz="16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Степень субъектной активности </a:t>
                    </a:r>
                    <a:br>
                      <a:rPr lang="ru-RU" sz="16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</a:br>
                    <a:r>
                      <a:rPr lang="ru-RU" sz="16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нарастает по стрелке</a:t>
                    </a:r>
                  </a:p>
                </p:txBody>
              </p:sp>
              <p:grpSp>
                <p:nvGrpSpPr>
                  <p:cNvPr id="22" name="Группа 21">
                    <a:extLst>
                      <a:ext uri="{FF2B5EF4-FFF2-40B4-BE49-F238E27FC236}">
                        <a16:creationId xmlns:a16="http://schemas.microsoft.com/office/drawing/2014/main" id="{FA39DB0E-9C07-666A-645F-23FF8AAC4527}"/>
                      </a:ext>
                    </a:extLst>
                  </p:cNvPr>
                  <p:cNvGrpSpPr/>
                  <p:nvPr/>
                </p:nvGrpSpPr>
                <p:grpSpPr>
                  <a:xfrm>
                    <a:off x="3891422" y="711593"/>
                    <a:ext cx="1806519" cy="276999"/>
                    <a:chOff x="3664433" y="476361"/>
                    <a:chExt cx="1806519" cy="276999"/>
                  </a:xfrm>
                </p:grpSpPr>
                <p:sp>
                  <p:nvSpPr>
                    <p:cNvPr id="75" name="Овал 74">
                      <a:extLst>
                        <a:ext uri="{FF2B5EF4-FFF2-40B4-BE49-F238E27FC236}">
                          <a16:creationId xmlns:a16="http://schemas.microsoft.com/office/drawing/2014/main" id="{5C55C797-7C02-345A-24A0-3302CC54A80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664433" y="563941"/>
                      <a:ext cx="83149" cy="83596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76" name="TextBox 75">
                      <a:extLst>
                        <a:ext uri="{FF2B5EF4-FFF2-40B4-BE49-F238E27FC236}">
                          <a16:creationId xmlns:a16="http://schemas.microsoft.com/office/drawing/2014/main" id="{1CDA5422-DEEE-11BA-5F9F-EBDE733EB115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3730154" y="476361"/>
                      <a:ext cx="1740798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ru-RU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Профконсультирование</a:t>
                      </a:r>
                    </a:p>
                  </p:txBody>
                </p:sp>
              </p:grpSp>
              <p:grpSp>
                <p:nvGrpSpPr>
                  <p:cNvPr id="23" name="Группа 22">
                    <a:extLst>
                      <a:ext uri="{FF2B5EF4-FFF2-40B4-BE49-F238E27FC236}">
                        <a16:creationId xmlns:a16="http://schemas.microsoft.com/office/drawing/2014/main" id="{1D9527C6-BB3A-B652-C2C7-C5F2A02B7074}"/>
                      </a:ext>
                    </a:extLst>
                  </p:cNvPr>
                  <p:cNvGrpSpPr/>
                  <p:nvPr/>
                </p:nvGrpSpPr>
                <p:grpSpPr>
                  <a:xfrm>
                    <a:off x="5423492" y="1155701"/>
                    <a:ext cx="1343294" cy="407676"/>
                    <a:chOff x="3637799" y="431971"/>
                    <a:chExt cx="1343294" cy="407676"/>
                  </a:xfrm>
                </p:grpSpPr>
                <p:sp>
                  <p:nvSpPr>
                    <p:cNvPr id="73" name="Овал 72">
                      <a:extLst>
                        <a:ext uri="{FF2B5EF4-FFF2-40B4-BE49-F238E27FC236}">
                          <a16:creationId xmlns:a16="http://schemas.microsoft.com/office/drawing/2014/main" id="{FF74DF20-DBBA-D89A-3869-582A13B693B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637799" y="519551"/>
                      <a:ext cx="83149" cy="83596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74" name="TextBox 73">
                      <a:extLst>
                        <a:ext uri="{FF2B5EF4-FFF2-40B4-BE49-F238E27FC236}">
                          <a16:creationId xmlns:a16="http://schemas.microsoft.com/office/drawing/2014/main" id="{E868016B-6F17-EE5B-C4F5-646CA5114A23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3703521" y="431971"/>
                      <a:ext cx="1277572" cy="407676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ru-RU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Ролевые и деловые игры</a:t>
                      </a:r>
                    </a:p>
                  </p:txBody>
                </p:sp>
              </p:grpSp>
              <p:grpSp>
                <p:nvGrpSpPr>
                  <p:cNvPr id="24" name="Группа 23">
                    <a:extLst>
                      <a:ext uri="{FF2B5EF4-FFF2-40B4-BE49-F238E27FC236}">
                        <a16:creationId xmlns:a16="http://schemas.microsoft.com/office/drawing/2014/main" id="{A505D887-CF72-1BF4-7AC4-746D77F576FC}"/>
                      </a:ext>
                    </a:extLst>
                  </p:cNvPr>
                  <p:cNvGrpSpPr/>
                  <p:nvPr/>
                </p:nvGrpSpPr>
                <p:grpSpPr>
                  <a:xfrm>
                    <a:off x="4793012" y="2919738"/>
                    <a:ext cx="1762907" cy="391517"/>
                    <a:chOff x="3513273" y="2916365"/>
                    <a:chExt cx="1762907" cy="391517"/>
                  </a:xfrm>
                </p:grpSpPr>
                <p:sp>
                  <p:nvSpPr>
                    <p:cNvPr id="71" name="Овал 70">
                      <a:extLst>
                        <a:ext uri="{FF2B5EF4-FFF2-40B4-BE49-F238E27FC236}">
                          <a16:creationId xmlns:a16="http://schemas.microsoft.com/office/drawing/2014/main" id="{6D604C6D-289C-E455-A0E9-10DB17FBD85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193031" y="3014745"/>
                      <a:ext cx="83149" cy="83596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72" name="TextBox 71">
                      <a:extLst>
                        <a:ext uri="{FF2B5EF4-FFF2-40B4-BE49-F238E27FC236}">
                          <a16:creationId xmlns:a16="http://schemas.microsoft.com/office/drawing/2014/main" id="{6848BA37-33DD-553B-C912-1D2B14A2C8E0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3513273" y="2916365"/>
                      <a:ext cx="1742849" cy="39151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ru-RU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Профориентационные проекты</a:t>
                      </a:r>
                    </a:p>
                  </p:txBody>
                </p:sp>
              </p:grpSp>
              <p:grpSp>
                <p:nvGrpSpPr>
                  <p:cNvPr id="25" name="Группа 24">
                    <a:extLst>
                      <a:ext uri="{FF2B5EF4-FFF2-40B4-BE49-F238E27FC236}">
                        <a16:creationId xmlns:a16="http://schemas.microsoft.com/office/drawing/2014/main" id="{F1496AC8-742A-A6F7-62E9-8B35AC71B184}"/>
                      </a:ext>
                    </a:extLst>
                  </p:cNvPr>
                  <p:cNvGrpSpPr/>
                  <p:nvPr/>
                </p:nvGrpSpPr>
                <p:grpSpPr>
                  <a:xfrm>
                    <a:off x="5754393" y="4472015"/>
                    <a:ext cx="1544780" cy="407676"/>
                    <a:chOff x="3637799" y="431971"/>
                    <a:chExt cx="1544780" cy="407676"/>
                  </a:xfrm>
                </p:grpSpPr>
                <p:sp>
                  <p:nvSpPr>
                    <p:cNvPr id="69" name="Овал 68">
                      <a:extLst>
                        <a:ext uri="{FF2B5EF4-FFF2-40B4-BE49-F238E27FC236}">
                          <a16:creationId xmlns:a16="http://schemas.microsoft.com/office/drawing/2014/main" id="{31813511-F879-3FE2-5F0B-77A4CE2DCAB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637799" y="519551"/>
                      <a:ext cx="83149" cy="83596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>
                        <a:lnSpc>
                          <a:spcPct val="85000"/>
                        </a:lnSpc>
                      </a:pPr>
                      <a:endParaRPr lang="ru-RU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70" name="TextBox 69">
                      <a:extLst>
                        <a:ext uri="{FF2B5EF4-FFF2-40B4-BE49-F238E27FC236}">
                          <a16:creationId xmlns:a16="http://schemas.microsoft.com/office/drawing/2014/main" id="{84A59B0F-EEC6-D52A-0038-A14793B28605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3703520" y="431971"/>
                      <a:ext cx="1479059" cy="407676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ru-RU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Профессиональные</a:t>
                      </a:r>
                      <a:br>
                        <a:rPr lang="ru-RU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ru-RU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пробы (циклы)</a:t>
                      </a:r>
                    </a:p>
                  </p:txBody>
                </p:sp>
              </p:grpSp>
              <p:grpSp>
                <p:nvGrpSpPr>
                  <p:cNvPr id="26" name="Группа 25">
                    <a:extLst>
                      <a:ext uri="{FF2B5EF4-FFF2-40B4-BE49-F238E27FC236}">
                        <a16:creationId xmlns:a16="http://schemas.microsoft.com/office/drawing/2014/main" id="{870B6427-E990-5C63-4175-7DA5BFD13529}"/>
                      </a:ext>
                    </a:extLst>
                  </p:cNvPr>
                  <p:cNvGrpSpPr/>
                  <p:nvPr/>
                </p:nvGrpSpPr>
                <p:grpSpPr>
                  <a:xfrm>
                    <a:off x="4699075" y="5027761"/>
                    <a:ext cx="2154501" cy="407676"/>
                    <a:chOff x="1609469" y="373706"/>
                    <a:chExt cx="2154501" cy="407676"/>
                  </a:xfrm>
                </p:grpSpPr>
                <p:sp>
                  <p:nvSpPr>
                    <p:cNvPr id="67" name="Овал 66">
                      <a:extLst>
                        <a:ext uri="{FF2B5EF4-FFF2-40B4-BE49-F238E27FC236}">
                          <a16:creationId xmlns:a16="http://schemas.microsoft.com/office/drawing/2014/main" id="{EFBF7EB7-69DE-385A-B8EC-4CCCECA1A50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637799" y="519551"/>
                      <a:ext cx="83149" cy="83596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68" name="TextBox 67">
                      <a:extLst>
                        <a:ext uri="{FF2B5EF4-FFF2-40B4-BE49-F238E27FC236}">
                          <a16:creationId xmlns:a16="http://schemas.microsoft.com/office/drawing/2014/main" id="{1D9B67D9-3B28-D5E2-5C94-9268533DFAAA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1609469" y="373706"/>
                      <a:ext cx="2154501" cy="407676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ru-RU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Профессиональное обучение</a:t>
                      </a:r>
                      <a:br>
                        <a:rPr lang="ru-RU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ru-RU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и стажировки</a:t>
                      </a:r>
                    </a:p>
                  </p:txBody>
                </p:sp>
              </p:grpSp>
              <p:grpSp>
                <p:nvGrpSpPr>
                  <p:cNvPr id="27" name="Группа 26">
                    <a:extLst>
                      <a:ext uri="{FF2B5EF4-FFF2-40B4-BE49-F238E27FC236}">
                        <a16:creationId xmlns:a16="http://schemas.microsoft.com/office/drawing/2014/main" id="{93BE587D-398F-280F-015A-BB5BEC90EA93}"/>
                      </a:ext>
                    </a:extLst>
                  </p:cNvPr>
                  <p:cNvGrpSpPr/>
                  <p:nvPr/>
                </p:nvGrpSpPr>
                <p:grpSpPr>
                  <a:xfrm>
                    <a:off x="4572000" y="3614734"/>
                    <a:ext cx="1776296" cy="407676"/>
                    <a:chOff x="3637799" y="378182"/>
                    <a:chExt cx="1776296" cy="407676"/>
                  </a:xfrm>
                </p:grpSpPr>
                <p:sp>
                  <p:nvSpPr>
                    <p:cNvPr id="65" name="Овал 64">
                      <a:extLst>
                        <a:ext uri="{FF2B5EF4-FFF2-40B4-BE49-F238E27FC236}">
                          <a16:creationId xmlns:a16="http://schemas.microsoft.com/office/drawing/2014/main" id="{84CF15E2-369F-EAC5-27C0-1C151F14AA0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637799" y="519551"/>
                      <a:ext cx="83149" cy="83596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66" name="TextBox 65">
                      <a:extLst>
                        <a:ext uri="{FF2B5EF4-FFF2-40B4-BE49-F238E27FC236}">
                          <a16:creationId xmlns:a16="http://schemas.microsoft.com/office/drawing/2014/main" id="{280B572F-EE9E-6BD3-F8DC-BC7F3D7A8476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3671246" y="378182"/>
                      <a:ext cx="1742849" cy="407676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ru-RU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Профориентационные экскурсии</a:t>
                      </a:r>
                    </a:p>
                  </p:txBody>
                </p:sp>
              </p:grpSp>
              <p:grpSp>
                <p:nvGrpSpPr>
                  <p:cNvPr id="28" name="Группа 27">
                    <a:extLst>
                      <a:ext uri="{FF2B5EF4-FFF2-40B4-BE49-F238E27FC236}">
                        <a16:creationId xmlns:a16="http://schemas.microsoft.com/office/drawing/2014/main" id="{E96F1208-C473-A0E2-49A7-7E6B1285EB00}"/>
                      </a:ext>
                    </a:extLst>
                  </p:cNvPr>
                  <p:cNvGrpSpPr/>
                  <p:nvPr/>
                </p:nvGrpSpPr>
                <p:grpSpPr>
                  <a:xfrm>
                    <a:off x="4783934" y="3983144"/>
                    <a:ext cx="1742849" cy="407676"/>
                    <a:chOff x="2024591" y="431213"/>
                    <a:chExt cx="1742849" cy="407676"/>
                  </a:xfrm>
                </p:grpSpPr>
                <p:sp>
                  <p:nvSpPr>
                    <p:cNvPr id="63" name="Овал 62">
                      <a:extLst>
                        <a:ext uri="{FF2B5EF4-FFF2-40B4-BE49-F238E27FC236}">
                          <a16:creationId xmlns:a16="http://schemas.microsoft.com/office/drawing/2014/main" id="{D1172165-3C6B-CBA6-2900-CD52943FCA5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637799" y="519551"/>
                      <a:ext cx="83149" cy="83596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64" name="TextBox 63">
                      <a:extLst>
                        <a:ext uri="{FF2B5EF4-FFF2-40B4-BE49-F238E27FC236}">
                          <a16:creationId xmlns:a16="http://schemas.microsoft.com/office/drawing/2014/main" id="{F5B945DF-1424-7C02-7ADB-A39C655BDCAF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2024591" y="431213"/>
                      <a:ext cx="1742849" cy="407676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ru-RU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Профориентационные экспедиции</a:t>
                      </a:r>
                    </a:p>
                  </p:txBody>
                </p:sp>
              </p:grpSp>
              <p:grpSp>
                <p:nvGrpSpPr>
                  <p:cNvPr id="29" name="Группа 28">
                    <a:extLst>
                      <a:ext uri="{FF2B5EF4-FFF2-40B4-BE49-F238E27FC236}">
                        <a16:creationId xmlns:a16="http://schemas.microsoft.com/office/drawing/2014/main" id="{EA5BEA29-B5F6-8E09-46D3-BF58F265EE4A}"/>
                      </a:ext>
                    </a:extLst>
                  </p:cNvPr>
                  <p:cNvGrpSpPr/>
                  <p:nvPr/>
                </p:nvGrpSpPr>
                <p:grpSpPr>
                  <a:xfrm>
                    <a:off x="4121978" y="3323737"/>
                    <a:ext cx="1776296" cy="276999"/>
                    <a:chOff x="3637799" y="431972"/>
                    <a:chExt cx="1776296" cy="276999"/>
                  </a:xfrm>
                </p:grpSpPr>
                <p:sp>
                  <p:nvSpPr>
                    <p:cNvPr id="61" name="Овал 60">
                      <a:extLst>
                        <a:ext uri="{FF2B5EF4-FFF2-40B4-BE49-F238E27FC236}">
                          <a16:creationId xmlns:a16="http://schemas.microsoft.com/office/drawing/2014/main" id="{93E75A0F-2ADC-792E-566C-66D827F6F4B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637799" y="519551"/>
                      <a:ext cx="83149" cy="83596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62" name="TextBox 61">
                      <a:extLst>
                        <a:ext uri="{FF2B5EF4-FFF2-40B4-BE49-F238E27FC236}">
                          <a16:creationId xmlns:a16="http://schemas.microsoft.com/office/drawing/2014/main" id="{7FBE902F-61F7-25CA-8DA0-E206D4121C9C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3671246" y="431972"/>
                      <a:ext cx="1742849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ru-RU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Мастер-классы</a:t>
                      </a:r>
                    </a:p>
                  </p:txBody>
                </p:sp>
              </p:grpSp>
              <p:grpSp>
                <p:nvGrpSpPr>
                  <p:cNvPr id="30" name="Группа 29">
                    <a:extLst>
                      <a:ext uri="{FF2B5EF4-FFF2-40B4-BE49-F238E27FC236}">
                        <a16:creationId xmlns:a16="http://schemas.microsoft.com/office/drawing/2014/main" id="{0A409643-F5D4-220D-E891-A6408FA75F50}"/>
                      </a:ext>
                    </a:extLst>
                  </p:cNvPr>
                  <p:cNvGrpSpPr/>
                  <p:nvPr/>
                </p:nvGrpSpPr>
                <p:grpSpPr>
                  <a:xfrm>
                    <a:off x="5274174" y="3260481"/>
                    <a:ext cx="1762907" cy="391517"/>
                    <a:chOff x="3513273" y="2916365"/>
                    <a:chExt cx="1762907" cy="391517"/>
                  </a:xfrm>
                </p:grpSpPr>
                <p:sp>
                  <p:nvSpPr>
                    <p:cNvPr id="59" name="Овал 58">
                      <a:extLst>
                        <a:ext uri="{FF2B5EF4-FFF2-40B4-BE49-F238E27FC236}">
                          <a16:creationId xmlns:a16="http://schemas.microsoft.com/office/drawing/2014/main" id="{A478863B-0F10-E48B-36C0-90C6F0E886F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193031" y="3014745"/>
                      <a:ext cx="83149" cy="83596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60" name="TextBox 59">
                      <a:extLst>
                        <a:ext uri="{FF2B5EF4-FFF2-40B4-BE49-F238E27FC236}">
                          <a16:creationId xmlns:a16="http://schemas.microsoft.com/office/drawing/2014/main" id="{46C51CBE-0AC6-06C1-E06F-E4E470B56DDB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3513273" y="2916365"/>
                      <a:ext cx="1742849" cy="39151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ru-RU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Профориентационное волонтёрство</a:t>
                      </a:r>
                    </a:p>
                  </p:txBody>
                </p:sp>
              </p:grpSp>
              <p:grpSp>
                <p:nvGrpSpPr>
                  <p:cNvPr id="31" name="Группа 30">
                    <a:extLst>
                      <a:ext uri="{FF2B5EF4-FFF2-40B4-BE49-F238E27FC236}">
                        <a16:creationId xmlns:a16="http://schemas.microsoft.com/office/drawing/2014/main" id="{827C474A-8E4E-6BD3-B2DE-A5A59512ED0A}"/>
                      </a:ext>
                    </a:extLst>
                  </p:cNvPr>
                  <p:cNvGrpSpPr/>
                  <p:nvPr/>
                </p:nvGrpSpPr>
                <p:grpSpPr>
                  <a:xfrm>
                    <a:off x="3753830" y="2509134"/>
                    <a:ext cx="1762907" cy="407676"/>
                    <a:chOff x="3513273" y="2916365"/>
                    <a:chExt cx="1762907" cy="407676"/>
                  </a:xfrm>
                </p:grpSpPr>
                <p:sp>
                  <p:nvSpPr>
                    <p:cNvPr id="57" name="Овал 56">
                      <a:extLst>
                        <a:ext uri="{FF2B5EF4-FFF2-40B4-BE49-F238E27FC236}">
                          <a16:creationId xmlns:a16="http://schemas.microsoft.com/office/drawing/2014/main" id="{BBC1E15E-2419-8C30-D7D7-F1B59C1789D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193031" y="3014745"/>
                      <a:ext cx="83149" cy="83596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58" name="TextBox 57">
                      <a:extLst>
                        <a:ext uri="{FF2B5EF4-FFF2-40B4-BE49-F238E27FC236}">
                          <a16:creationId xmlns:a16="http://schemas.microsoft.com/office/drawing/2014/main" id="{4C7652A8-D727-779E-944B-C9AAC4CA1093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3513273" y="2916365"/>
                      <a:ext cx="1742849" cy="407676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ru-RU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Профориентационный</a:t>
                      </a:r>
                    </a:p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ru-RU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нетворкинг</a:t>
                      </a:r>
                    </a:p>
                  </p:txBody>
                </p:sp>
              </p:grpSp>
              <p:grpSp>
                <p:nvGrpSpPr>
                  <p:cNvPr id="32" name="Группа 31">
                    <a:extLst>
                      <a:ext uri="{FF2B5EF4-FFF2-40B4-BE49-F238E27FC236}">
                        <a16:creationId xmlns:a16="http://schemas.microsoft.com/office/drawing/2014/main" id="{11AD886D-E535-B6CB-A039-CA6909FF479D}"/>
                      </a:ext>
                    </a:extLst>
                  </p:cNvPr>
                  <p:cNvGrpSpPr/>
                  <p:nvPr/>
                </p:nvGrpSpPr>
                <p:grpSpPr>
                  <a:xfrm>
                    <a:off x="4251851" y="2035358"/>
                    <a:ext cx="2113846" cy="276999"/>
                    <a:chOff x="3637799" y="431971"/>
                    <a:chExt cx="2113846" cy="276999"/>
                  </a:xfrm>
                </p:grpSpPr>
                <p:sp>
                  <p:nvSpPr>
                    <p:cNvPr id="55" name="Овал 54">
                      <a:extLst>
                        <a:ext uri="{FF2B5EF4-FFF2-40B4-BE49-F238E27FC236}">
                          <a16:creationId xmlns:a16="http://schemas.microsoft.com/office/drawing/2014/main" id="{6CF08144-7EAD-97AD-9A9B-3213BC8100D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637799" y="519551"/>
                      <a:ext cx="83149" cy="83596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56" name="TextBox 55">
                      <a:extLst>
                        <a:ext uri="{FF2B5EF4-FFF2-40B4-BE49-F238E27FC236}">
                          <a16:creationId xmlns:a16="http://schemas.microsoft.com/office/drawing/2014/main" id="{930859C4-ED5D-37AC-2A51-D06BAB1AA2EF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3703520" y="431971"/>
                      <a:ext cx="2048125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ru-RU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Встречи с профессионалами</a:t>
                      </a:r>
                    </a:p>
                  </p:txBody>
                </p:sp>
              </p:grpSp>
              <p:grpSp>
                <p:nvGrpSpPr>
                  <p:cNvPr id="33" name="Группа 32">
                    <a:extLst>
                      <a:ext uri="{FF2B5EF4-FFF2-40B4-BE49-F238E27FC236}">
                        <a16:creationId xmlns:a16="http://schemas.microsoft.com/office/drawing/2014/main" id="{F722BB74-FFB2-D204-16F8-E89A36EC77B0}"/>
                      </a:ext>
                    </a:extLst>
                  </p:cNvPr>
                  <p:cNvGrpSpPr/>
                  <p:nvPr/>
                </p:nvGrpSpPr>
                <p:grpSpPr>
                  <a:xfrm>
                    <a:off x="4625187" y="1608653"/>
                    <a:ext cx="1762907" cy="407676"/>
                    <a:chOff x="3513273" y="2916365"/>
                    <a:chExt cx="1762907" cy="407676"/>
                  </a:xfrm>
                </p:grpSpPr>
                <p:sp>
                  <p:nvSpPr>
                    <p:cNvPr id="53" name="Овал 52">
                      <a:extLst>
                        <a:ext uri="{FF2B5EF4-FFF2-40B4-BE49-F238E27FC236}">
                          <a16:creationId xmlns:a16="http://schemas.microsoft.com/office/drawing/2014/main" id="{01B81FCD-FD25-3E90-F7B7-7588A1F57CF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193031" y="3014745"/>
                      <a:ext cx="83149" cy="83596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54" name="TextBox 53">
                      <a:extLst>
                        <a:ext uri="{FF2B5EF4-FFF2-40B4-BE49-F238E27FC236}">
                          <a16:creationId xmlns:a16="http://schemas.microsoft.com/office/drawing/2014/main" id="{5FBE70B0-C795-6CED-F97C-3C3310910825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3513273" y="2916365"/>
                      <a:ext cx="1742849" cy="407676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r">
                        <a:lnSpc>
                          <a:spcPct val="85000"/>
                        </a:lnSpc>
                      </a:pPr>
                      <a:r>
                        <a:rPr lang="ru-RU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Профессиональная активизация</a:t>
                      </a:r>
                    </a:p>
                  </p:txBody>
                </p:sp>
              </p:grpSp>
              <p:grpSp>
                <p:nvGrpSpPr>
                  <p:cNvPr id="34" name="Группа 33">
                    <a:extLst>
                      <a:ext uri="{FF2B5EF4-FFF2-40B4-BE49-F238E27FC236}">
                        <a16:creationId xmlns:a16="http://schemas.microsoft.com/office/drawing/2014/main" id="{D00F9BC3-8742-E4F3-4C02-7A2122FBFE56}"/>
                      </a:ext>
                    </a:extLst>
                  </p:cNvPr>
                  <p:cNvGrpSpPr/>
                  <p:nvPr/>
                </p:nvGrpSpPr>
                <p:grpSpPr>
                  <a:xfrm>
                    <a:off x="3497915" y="326475"/>
                    <a:ext cx="1428595" cy="276999"/>
                    <a:chOff x="3637799" y="431971"/>
                    <a:chExt cx="1428595" cy="276999"/>
                  </a:xfrm>
                </p:grpSpPr>
                <p:sp>
                  <p:nvSpPr>
                    <p:cNvPr id="51" name="Овал 50">
                      <a:extLst>
                        <a:ext uri="{FF2B5EF4-FFF2-40B4-BE49-F238E27FC236}">
                          <a16:creationId xmlns:a16="http://schemas.microsoft.com/office/drawing/2014/main" id="{9A5C3A5C-9796-A90B-E014-C739BE8B872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637799" y="519551"/>
                      <a:ext cx="83149" cy="83596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52" name="TextBox 51">
                      <a:extLst>
                        <a:ext uri="{FF2B5EF4-FFF2-40B4-BE49-F238E27FC236}">
                          <a16:creationId xmlns:a16="http://schemas.microsoft.com/office/drawing/2014/main" id="{EFCADE30-659D-CE55-78FC-0C514F3F5318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3703520" y="431971"/>
                      <a:ext cx="1362874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ru-RU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Информирование</a:t>
                      </a:r>
                    </a:p>
                  </p:txBody>
                </p:sp>
              </p:grpSp>
              <p:sp>
                <p:nvSpPr>
                  <p:cNvPr id="35" name="TextBox 34">
                    <a:extLst>
                      <a:ext uri="{FF2B5EF4-FFF2-40B4-BE49-F238E27FC236}">
                        <a16:creationId xmlns:a16="http://schemas.microsoft.com/office/drawing/2014/main" id="{3FF8BFA5-35A0-3DC3-5D87-08D169D9DFB2}"/>
                      </a:ext>
                    </a:extLst>
                  </p:cNvPr>
                  <p:cNvSpPr txBox="1"/>
                  <p:nvPr/>
                </p:nvSpPr>
                <p:spPr>
                  <a:xfrm rot="16200000">
                    <a:off x="-97333" y="1225315"/>
                    <a:ext cx="2353295" cy="75713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>
                      <a:lnSpc>
                        <a:spcPct val="90000"/>
                      </a:lnSpc>
                    </a:pPr>
                    <a:r>
                      <a:rPr lang="ru-RU" sz="1600" b="1" dirty="0">
                        <a:solidFill>
                          <a:srgbClr val="0070C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Методы ознакомления </a:t>
                    </a:r>
                    <a:br>
                      <a:rPr lang="ru-RU" sz="1600" b="1" dirty="0">
                        <a:solidFill>
                          <a:srgbClr val="0070C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</a:br>
                    <a:r>
                      <a:rPr lang="ru-RU" sz="1600" b="1" dirty="0">
                        <a:solidFill>
                          <a:srgbClr val="0070C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с профессиональным контекстом</a:t>
                    </a:r>
                  </a:p>
                </p:txBody>
              </p:sp>
              <p:sp>
                <p:nvSpPr>
                  <p:cNvPr id="36" name="TextBox 35">
                    <a:extLst>
                      <a:ext uri="{FF2B5EF4-FFF2-40B4-BE49-F238E27FC236}">
                        <a16:creationId xmlns:a16="http://schemas.microsoft.com/office/drawing/2014/main" id="{A28FD84A-3655-39BB-8BE0-30E5D48610CB}"/>
                      </a:ext>
                    </a:extLst>
                  </p:cNvPr>
                  <p:cNvSpPr txBox="1"/>
                  <p:nvPr/>
                </p:nvSpPr>
                <p:spPr>
                  <a:xfrm rot="16200000">
                    <a:off x="-388132" y="4044391"/>
                    <a:ext cx="2952027" cy="75713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none" rtlCol="0">
                    <a:spAutoFit/>
                  </a:bodyPr>
                  <a:lstStyle/>
                  <a:p>
                    <a:pPr algn="ctr">
                      <a:lnSpc>
                        <a:spcPct val="90000"/>
                      </a:lnSpc>
                    </a:pPr>
                    <a:r>
                      <a:rPr lang="ru-RU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Методы деятельногостного</a:t>
                    </a:r>
                    <a:br>
                      <a:rPr lang="ru-RU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</a:br>
                    <a:r>
                      <a:rPr lang="ru-RU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 погружения </a:t>
                    </a:r>
                    <a:br>
                      <a:rPr lang="ru-RU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</a:br>
                    <a:r>
                      <a:rPr lang="ru-RU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в профессиональный контекст</a:t>
                    </a:r>
                  </a:p>
                </p:txBody>
              </p:sp>
              <p:cxnSp>
                <p:nvCxnSpPr>
                  <p:cNvPr id="37" name="Прямая соединительная линия 36">
                    <a:extLst>
                      <a:ext uri="{FF2B5EF4-FFF2-40B4-BE49-F238E27FC236}">
                        <a16:creationId xmlns:a16="http://schemas.microsoft.com/office/drawing/2014/main" id="{D513CDFF-13EF-5666-FE91-3E74520CEAA7}"/>
                      </a:ext>
                    </a:extLst>
                  </p:cNvPr>
                  <p:cNvCxnSpPr/>
                  <p:nvPr/>
                </p:nvCxnSpPr>
                <p:spPr>
                  <a:xfrm>
                    <a:off x="597159" y="292213"/>
                    <a:ext cx="1436914" cy="0"/>
                  </a:xfrm>
                  <a:prstGeom prst="line">
                    <a:avLst/>
                  </a:prstGeom>
                  <a:ln w="12700">
                    <a:solidFill>
                      <a:schemeClr val="accent5">
                        <a:lumMod val="50000"/>
                      </a:schemeClr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" name="Прямая соединительная линия 37">
                    <a:extLst>
                      <a:ext uri="{FF2B5EF4-FFF2-40B4-BE49-F238E27FC236}">
                        <a16:creationId xmlns:a16="http://schemas.microsoft.com/office/drawing/2014/main" id="{CE31F783-8316-04A4-27A5-50409CF22BF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97159" y="2888600"/>
                    <a:ext cx="6617273" cy="7386"/>
                  </a:xfrm>
                  <a:prstGeom prst="line">
                    <a:avLst/>
                  </a:prstGeom>
                  <a:ln w="12700">
                    <a:solidFill>
                      <a:schemeClr val="accent5">
                        <a:lumMod val="50000"/>
                      </a:schemeClr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" name="Прямая со стрелкой 38">
                    <a:extLst>
                      <a:ext uri="{FF2B5EF4-FFF2-40B4-BE49-F238E27FC236}">
                        <a16:creationId xmlns:a16="http://schemas.microsoft.com/office/drawing/2014/main" id="{AC9B1158-5A78-F18D-BC8F-A704393DB94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1079314" y="286997"/>
                    <a:ext cx="0" cy="316477"/>
                  </a:xfrm>
                  <a:prstGeom prst="straightConnector1">
                    <a:avLst/>
                  </a:prstGeom>
                  <a:ln>
                    <a:solidFill>
                      <a:schemeClr val="accent5">
                        <a:lumMod val="75000"/>
                      </a:schemeClr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0" name="Прямая со стрелкой 39">
                    <a:extLst>
                      <a:ext uri="{FF2B5EF4-FFF2-40B4-BE49-F238E27FC236}">
                        <a16:creationId xmlns:a16="http://schemas.microsoft.com/office/drawing/2014/main" id="{DDDEF011-5455-DAD4-0A23-A00588881280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1091154" y="2582305"/>
                    <a:ext cx="1777" cy="314579"/>
                  </a:xfrm>
                  <a:prstGeom prst="straightConnector1">
                    <a:avLst/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1" name="Прямая со стрелкой 40">
                    <a:extLst>
                      <a:ext uri="{FF2B5EF4-FFF2-40B4-BE49-F238E27FC236}">
                        <a16:creationId xmlns:a16="http://schemas.microsoft.com/office/drawing/2014/main" id="{631041CE-39EC-FCB0-700F-BCE6BFE38CA0}"/>
                      </a:ext>
                    </a:extLst>
                  </p:cNvPr>
                  <p:cNvCxnSpPr>
                    <a:cxnSpLocks/>
                    <a:endCxn id="36" idx="3"/>
                  </p:cNvCxnSpPr>
                  <p:nvPr/>
                </p:nvCxnSpPr>
                <p:spPr>
                  <a:xfrm flipV="1">
                    <a:off x="1087881" y="2946943"/>
                    <a:ext cx="0" cy="846101"/>
                  </a:xfrm>
                  <a:prstGeom prst="straightConnector1">
                    <a:avLst/>
                  </a:prstGeom>
                  <a:ln>
                    <a:solidFill>
                      <a:schemeClr val="accent6">
                        <a:lumMod val="75000"/>
                      </a:schemeClr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" name="Прямая со стрелкой 41">
                    <a:extLst>
                      <a:ext uri="{FF2B5EF4-FFF2-40B4-BE49-F238E27FC236}">
                        <a16:creationId xmlns:a16="http://schemas.microsoft.com/office/drawing/2014/main" id="{8F020323-81B7-45BA-66F3-142D3CB39570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097212" y="5014712"/>
                    <a:ext cx="0" cy="798142"/>
                  </a:xfrm>
                  <a:prstGeom prst="straightConnector1">
                    <a:avLst/>
                  </a:prstGeom>
                  <a:ln>
                    <a:solidFill>
                      <a:schemeClr val="accent6">
                        <a:lumMod val="75000"/>
                      </a:schemeClr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3" name="Прямая соединительная линия 42">
                    <a:extLst>
                      <a:ext uri="{FF2B5EF4-FFF2-40B4-BE49-F238E27FC236}">
                        <a16:creationId xmlns:a16="http://schemas.microsoft.com/office/drawing/2014/main" id="{93CEEC66-F031-A10E-78DE-AA0BCBFCB35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97158" y="2938234"/>
                    <a:ext cx="6617273" cy="7386"/>
                  </a:xfrm>
                  <a:prstGeom prst="line">
                    <a:avLst/>
                  </a:prstGeom>
                  <a:ln w="12700">
                    <a:solidFill>
                      <a:schemeClr val="accent5">
                        <a:lumMod val="75000"/>
                      </a:schemeClr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4" name="Прямая соединительная линия 43">
                    <a:extLst>
                      <a:ext uri="{FF2B5EF4-FFF2-40B4-BE49-F238E27FC236}">
                        <a16:creationId xmlns:a16="http://schemas.microsoft.com/office/drawing/2014/main" id="{117F6B01-CE97-733E-B461-80FC4D74C7F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97157" y="5805468"/>
                    <a:ext cx="6617273" cy="7386"/>
                  </a:xfrm>
                  <a:prstGeom prst="line">
                    <a:avLst/>
                  </a:prstGeom>
                  <a:ln w="12700">
                    <a:solidFill>
                      <a:schemeClr val="accent3">
                        <a:lumMod val="75000"/>
                      </a:schemeClr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45" name="Группа 44">
                    <a:extLst>
                      <a:ext uri="{FF2B5EF4-FFF2-40B4-BE49-F238E27FC236}">
                        <a16:creationId xmlns:a16="http://schemas.microsoft.com/office/drawing/2014/main" id="{D1F86781-5DEE-67BB-886D-AB0D0656C18A}"/>
                      </a:ext>
                    </a:extLst>
                  </p:cNvPr>
                  <p:cNvGrpSpPr/>
                  <p:nvPr/>
                </p:nvGrpSpPr>
                <p:grpSpPr>
                  <a:xfrm>
                    <a:off x="5262331" y="5404533"/>
                    <a:ext cx="1798392" cy="250710"/>
                    <a:chOff x="1922556" y="447347"/>
                    <a:chExt cx="1798392" cy="250710"/>
                  </a:xfrm>
                </p:grpSpPr>
                <p:sp>
                  <p:nvSpPr>
                    <p:cNvPr id="49" name="Овал 48">
                      <a:extLst>
                        <a:ext uri="{FF2B5EF4-FFF2-40B4-BE49-F238E27FC236}">
                          <a16:creationId xmlns:a16="http://schemas.microsoft.com/office/drawing/2014/main" id="{A12F57F7-F161-6B8D-86C7-2F410996098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637799" y="519551"/>
                      <a:ext cx="83149" cy="83596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50" name="TextBox 49">
                      <a:extLst>
                        <a:ext uri="{FF2B5EF4-FFF2-40B4-BE49-F238E27FC236}">
                          <a16:creationId xmlns:a16="http://schemas.microsoft.com/office/drawing/2014/main" id="{D7C867D3-05C2-ACD1-45F5-665FBB429B1D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1922556" y="447347"/>
                      <a:ext cx="1777474" cy="250710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>
                        <a:lnSpc>
                          <a:spcPct val="85000"/>
                        </a:lnSpc>
                      </a:pPr>
                      <a:r>
                        <a:rPr lang="ru-RU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Раннее трудоустройство</a:t>
                      </a:r>
                    </a:p>
                  </p:txBody>
                </p:sp>
              </p:grpSp>
              <p:grpSp>
                <p:nvGrpSpPr>
                  <p:cNvPr id="46" name="Группа 45">
                    <a:extLst>
                      <a:ext uri="{FF2B5EF4-FFF2-40B4-BE49-F238E27FC236}">
                        <a16:creationId xmlns:a16="http://schemas.microsoft.com/office/drawing/2014/main" id="{FC6A6ACE-55AC-0673-9D2B-DC82A385774B}"/>
                      </a:ext>
                    </a:extLst>
                  </p:cNvPr>
                  <p:cNvGrpSpPr/>
                  <p:nvPr/>
                </p:nvGrpSpPr>
                <p:grpSpPr>
                  <a:xfrm>
                    <a:off x="4103208" y="2263627"/>
                    <a:ext cx="1564849" cy="276999"/>
                    <a:chOff x="3637799" y="431971"/>
                    <a:chExt cx="1564849" cy="276999"/>
                  </a:xfrm>
                </p:grpSpPr>
                <p:sp>
                  <p:nvSpPr>
                    <p:cNvPr id="47" name="Овал 46">
                      <a:extLst>
                        <a:ext uri="{FF2B5EF4-FFF2-40B4-BE49-F238E27FC236}">
                          <a16:creationId xmlns:a16="http://schemas.microsoft.com/office/drawing/2014/main" id="{FFDCEF9F-E9F4-F236-89EB-CA4F0E816B7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637799" y="519551"/>
                      <a:ext cx="83149" cy="83596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48" name="TextBox 47">
                      <a:extLst>
                        <a:ext uri="{FF2B5EF4-FFF2-40B4-BE49-F238E27FC236}">
                          <a16:creationId xmlns:a16="http://schemas.microsoft.com/office/drawing/2014/main" id="{F08D0395-2D5C-9FDC-EE2E-275A4E6E0490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3703520" y="431971"/>
                      <a:ext cx="1499128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ru-RU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Ивент-мероприятия</a:t>
                      </a:r>
                    </a:p>
                  </p:txBody>
                </p:sp>
              </p:grpSp>
            </p:grpSp>
            <p:cxnSp>
              <p:nvCxnSpPr>
                <p:cNvPr id="12" name="Прямая со стрелкой 11">
                  <a:extLst>
                    <a:ext uri="{FF2B5EF4-FFF2-40B4-BE49-F238E27FC236}">
                      <a16:creationId xmlns:a16="http://schemas.microsoft.com/office/drawing/2014/main" id="{FC753AB6-640C-23DF-5690-559F38EBE30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420620" y="326475"/>
                  <a:ext cx="0" cy="5435477"/>
                </a:xfrm>
                <a:prstGeom prst="straightConnector1">
                  <a:avLst/>
                </a:prstGeom>
                <a:ln w="28575">
                  <a:solidFill>
                    <a:schemeClr val="accent5">
                      <a:lumMod val="75000"/>
                    </a:schemeClr>
                  </a:solidFill>
                  <a:tailEnd type="stealth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5FA2854D-343B-074F-2A4E-64FF9878AC2B}"/>
                    </a:ext>
                  </a:extLst>
                </p:cNvPr>
                <p:cNvSpPr txBox="1"/>
                <p:nvPr/>
              </p:nvSpPr>
              <p:spPr>
                <a:xfrm rot="5400000">
                  <a:off x="5980511" y="3796350"/>
                  <a:ext cx="3480569" cy="51270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r">
                    <a:lnSpc>
                      <a:spcPct val="85000"/>
                    </a:lnSpc>
                  </a:pPr>
                  <a:r>
                    <a:rPr lang="ru-RU" sz="1600" dirty="0">
                      <a:solidFill>
                        <a:schemeClr val="accent5">
                          <a:lumMod val="75000"/>
                        </a:schemeClr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Степень практикоориентированности</a:t>
                  </a:r>
                  <a:br>
                    <a:rPr lang="ru-RU" sz="1600" dirty="0">
                      <a:solidFill>
                        <a:schemeClr val="accent5">
                          <a:lumMod val="75000"/>
                        </a:schemeClr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</a:br>
                  <a:r>
                    <a:rPr lang="ru-RU" sz="1600" dirty="0">
                      <a:solidFill>
                        <a:schemeClr val="accent5">
                          <a:lumMod val="75000"/>
                        </a:schemeClr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нарастает по стрелке</a:t>
                  </a:r>
                </a:p>
              </p:txBody>
            </p:sp>
          </p:grpSp>
          <p:sp>
            <p:nvSpPr>
              <p:cNvPr id="9" name="Овал 8">
                <a:extLst>
                  <a:ext uri="{FF2B5EF4-FFF2-40B4-BE49-F238E27FC236}">
                    <a16:creationId xmlns:a16="http://schemas.microsoft.com/office/drawing/2014/main" id="{46844009-1DE8-3108-081A-090E35DE18AD}"/>
                  </a:ext>
                </a:extLst>
              </p:cNvPr>
              <p:cNvSpPr/>
              <p:nvPr/>
            </p:nvSpPr>
            <p:spPr>
              <a:xfrm>
                <a:off x="4451478" y="1422127"/>
                <a:ext cx="83149" cy="8359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3FF4825-2508-D56D-23F9-D9E47BBFE61C}"/>
                  </a:ext>
                </a:extLst>
              </p:cNvPr>
              <p:cNvSpPr txBox="1"/>
              <p:nvPr/>
            </p:nvSpPr>
            <p:spPr>
              <a:xfrm>
                <a:off x="2501393" y="1350177"/>
                <a:ext cx="197041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12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Изучение профессиограмм</a:t>
                </a:r>
                <a:br>
                  <a:rPr lang="ru-RU" sz="1200" dirty="0">
                    <a:latin typeface="Calibri" panose="020F0502020204030204" pitchFamily="34" charset="0"/>
                    <a:cs typeface="Calibri" panose="020F0502020204030204" pitchFamily="34" charset="0"/>
                  </a:rPr>
                </a:br>
                <a:r>
                  <a:rPr lang="ru-RU" sz="12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и профстандартов</a:t>
                </a:r>
              </a:p>
            </p:txBody>
          </p:sp>
        </p:grpSp>
        <p:sp>
          <p:nvSpPr>
            <p:cNvPr id="6" name="Прямоугольник 5">
              <a:extLst>
                <a:ext uri="{FF2B5EF4-FFF2-40B4-BE49-F238E27FC236}">
                  <a16:creationId xmlns:a16="http://schemas.microsoft.com/office/drawing/2014/main" id="{C513B5D5-43B4-E36B-9A16-BFE9CBD0D9A5}"/>
                </a:ext>
              </a:extLst>
            </p:cNvPr>
            <p:cNvSpPr/>
            <p:nvPr/>
          </p:nvSpPr>
          <p:spPr>
            <a:xfrm>
              <a:off x="673394" y="673378"/>
              <a:ext cx="2465034" cy="120032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400" dirty="0">
                  <a:solidFill>
                    <a:srgbClr val="C00000"/>
                  </a:solidFill>
                  <a:latin typeface="Calibri" panose="020F0502020204030204" pitchFamily="34" charset="0"/>
                  <a:ea typeface="Tahoma" panose="020B0604030504040204" pitchFamily="34" charset="0"/>
                  <a:cs typeface="Calibri" panose="020F0502020204030204" pitchFamily="34" charset="0"/>
                </a:rPr>
                <a:t>Методы</a:t>
              </a:r>
              <a:br>
                <a:rPr lang="ru-RU" sz="2400" dirty="0">
                  <a:solidFill>
                    <a:srgbClr val="C00000"/>
                  </a:solidFill>
                  <a:latin typeface="Calibri" panose="020F0502020204030204" pitchFamily="34" charset="0"/>
                  <a:ea typeface="Tahoma" panose="020B0604030504040204" pitchFamily="34" charset="0"/>
                  <a:cs typeface="Calibri" panose="020F0502020204030204" pitchFamily="34" charset="0"/>
                </a:rPr>
              </a:br>
              <a:r>
                <a:rPr lang="ru-RU" sz="2400" dirty="0">
                  <a:solidFill>
                    <a:srgbClr val="C00000"/>
                  </a:solidFill>
                  <a:latin typeface="Calibri" panose="020F0502020204030204" pitchFamily="34" charset="0"/>
                  <a:ea typeface="Tahoma" panose="020B0604030504040204" pitchFamily="34" charset="0"/>
                  <a:cs typeface="Calibri" panose="020F0502020204030204" pitchFamily="34" charset="0"/>
                </a:rPr>
                <a:t>образовательной</a:t>
              </a:r>
              <a:br>
                <a:rPr lang="ru-RU" sz="2400" dirty="0">
                  <a:solidFill>
                    <a:srgbClr val="C00000"/>
                  </a:solidFill>
                  <a:latin typeface="Calibri" panose="020F0502020204030204" pitchFamily="34" charset="0"/>
                  <a:ea typeface="Tahoma" panose="020B0604030504040204" pitchFamily="34" charset="0"/>
                  <a:cs typeface="Calibri" panose="020F0502020204030204" pitchFamily="34" charset="0"/>
                </a:rPr>
              </a:br>
              <a:r>
                <a:rPr lang="ru-RU" sz="2400" dirty="0">
                  <a:solidFill>
                    <a:srgbClr val="C00000"/>
                  </a:solidFill>
                  <a:latin typeface="Calibri" panose="020F0502020204030204" pitchFamily="34" charset="0"/>
                  <a:ea typeface="Tahoma" panose="020B0604030504040204" pitchFamily="34" charset="0"/>
                  <a:cs typeface="Calibri" panose="020F0502020204030204" pitchFamily="34" charset="0"/>
                </a:rPr>
                <a:t>профориентации</a:t>
              </a:r>
              <a:endParaRPr lang="ru-RU" sz="24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" name="Line 30">
              <a:extLst>
                <a:ext uri="{FF2B5EF4-FFF2-40B4-BE49-F238E27FC236}">
                  <a16:creationId xmlns:a16="http://schemas.microsoft.com/office/drawing/2014/main" id="{30B564B6-1F32-6CBA-F845-AE0DD78400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4795" y="1928228"/>
              <a:ext cx="3032967" cy="8327"/>
            </a:xfrm>
            <a:prstGeom prst="line">
              <a:avLst/>
            </a:prstGeom>
            <a:noFill/>
            <a:ln w="19050" cap="sq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1662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80" name="TextBox 79">
            <a:extLst>
              <a:ext uri="{FF2B5EF4-FFF2-40B4-BE49-F238E27FC236}">
                <a16:creationId xmlns:a16="http://schemas.microsoft.com/office/drawing/2014/main" id="{3FFFCC0F-C564-5849-658F-DB190BFDE3C0}"/>
              </a:ext>
            </a:extLst>
          </p:cNvPr>
          <p:cNvSpPr txBox="1"/>
          <p:nvPr/>
        </p:nvSpPr>
        <p:spPr>
          <a:xfrm>
            <a:off x="483255" y="3391352"/>
            <a:ext cx="2984193" cy="30162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28600" indent="-228600">
              <a:spcAft>
                <a:spcPts val="600"/>
              </a:spcAft>
              <a:buAutoNum type="arabicPeriod"/>
            </a:pPr>
            <a:r>
              <a:rPr lang="ru-RU" dirty="0"/>
              <a:t>Какие методы используются в дошкольном начальном образовании?</a:t>
            </a:r>
          </a:p>
          <a:p>
            <a:pPr marL="228600" indent="-228600">
              <a:spcAft>
                <a:spcPts val="600"/>
              </a:spcAft>
              <a:buAutoNum type="arabicPeriod"/>
            </a:pPr>
            <a:r>
              <a:rPr lang="ru-RU" dirty="0"/>
              <a:t>Какие используются из числа не обозначенных на схеме?</a:t>
            </a:r>
          </a:p>
          <a:p>
            <a:pPr marL="228600" indent="-228600">
              <a:spcAft>
                <a:spcPts val="600"/>
              </a:spcAft>
              <a:buAutoNum type="arabicPeriod"/>
            </a:pPr>
            <a:r>
              <a:rPr lang="ru-RU" dirty="0"/>
              <a:t>Что можно придумать нового, пользуясь схемой?</a:t>
            </a:r>
          </a:p>
        </p:txBody>
      </p:sp>
    </p:spTree>
    <p:extLst>
      <p:ext uri="{BB962C8B-B14F-4D97-AF65-F5344CB8AC3E}">
        <p14:creationId xmlns:p14="http://schemas.microsoft.com/office/powerpoint/2010/main" val="28812479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8B3C4FA7-A6C7-29FE-1DBB-323539352BA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76F09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C4C3B5-932A-E983-BD08-891C42425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34094"/>
            <a:ext cx="10515600" cy="1325563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bg1"/>
                </a:solidFill>
              </a:rPr>
              <a:t>10К. Кейс «Поступай в педколледж!»</a:t>
            </a:r>
          </a:p>
        </p:txBody>
      </p:sp>
    </p:spTree>
    <p:extLst>
      <p:ext uri="{BB962C8B-B14F-4D97-AF65-F5344CB8AC3E}">
        <p14:creationId xmlns:p14="http://schemas.microsoft.com/office/powerpoint/2010/main" val="3140582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2DBB4E1-1DA7-4D67-48CA-2AE529A860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7928"/>
            <a:ext cx="12192000" cy="6842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37441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BA9D1D0-EBEE-59BB-5E31-7F0AF5FA8AE6}"/>
              </a:ext>
            </a:extLst>
          </p:cNvPr>
          <p:cNvSpPr txBox="1"/>
          <p:nvPr/>
        </p:nvSpPr>
        <p:spPr>
          <a:xfrm>
            <a:off x="710309" y="1681280"/>
            <a:ext cx="8080765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>
                <a:solidFill>
                  <a:srgbClr val="00B050"/>
                </a:solidFill>
              </a:rPr>
              <a:t>Для чего может </a:t>
            </a:r>
            <a:br>
              <a:rPr lang="ru-RU" sz="4400" dirty="0">
                <a:solidFill>
                  <a:srgbClr val="00B050"/>
                </a:solidFill>
              </a:rPr>
            </a:br>
            <a:r>
              <a:rPr lang="ru-RU" sz="4400" dirty="0">
                <a:solidFill>
                  <a:srgbClr val="00B050"/>
                </a:solidFill>
              </a:rPr>
              <a:t>понадобиться человеку </a:t>
            </a:r>
            <a:br>
              <a:rPr lang="ru-RU" sz="4400" dirty="0">
                <a:solidFill>
                  <a:srgbClr val="00B050"/>
                </a:solidFill>
              </a:rPr>
            </a:br>
            <a:r>
              <a:rPr lang="ru-RU" sz="4400" dirty="0">
                <a:solidFill>
                  <a:srgbClr val="00B050"/>
                </a:solidFill>
              </a:rPr>
              <a:t>среднее профессионально-педагогическое образование?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ECE47E30-6E16-A067-E1F1-A3C700BCDADA}"/>
              </a:ext>
            </a:extLst>
          </p:cNvPr>
          <p:cNvSpPr/>
          <p:nvPr/>
        </p:nvSpPr>
        <p:spPr>
          <a:xfrm>
            <a:off x="9233438" y="1251284"/>
            <a:ext cx="2958562" cy="5606716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 Box 23">
            <a:extLst>
              <a:ext uri="{FF2B5EF4-FFF2-40B4-BE49-F238E27FC236}">
                <a16:creationId xmlns:a16="http://schemas.microsoft.com/office/drawing/2014/main" id="{51DA72C4-3F5E-1A13-1EF2-DB01AFD155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86751" y="1997839"/>
            <a:ext cx="4301157" cy="4875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39600" b="1" dirty="0">
                <a:pattFill prst="pct80">
                  <a:fgClr>
                    <a:schemeClr val="accent3"/>
                  </a:fgClr>
                  <a:bgClr>
                    <a:schemeClr val="bg1"/>
                  </a:bgClr>
                </a:pattFill>
                <a:latin typeface="Inter SemiBold" panose="02000503000000020004" pitchFamily="2" charset="0"/>
                <a:ea typeface="Inter SemiBold" panose="02000503000000020004" pitchFamily="2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3600910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CDE7B99D-56EC-8CDC-C60F-CE86CC9CF449}"/>
              </a:ext>
            </a:extLst>
          </p:cNvPr>
          <p:cNvSpPr/>
          <p:nvPr/>
        </p:nvSpPr>
        <p:spPr>
          <a:xfrm>
            <a:off x="8373979" y="1251284"/>
            <a:ext cx="3818021" cy="5606716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 Box 23">
            <a:extLst>
              <a:ext uri="{FF2B5EF4-FFF2-40B4-BE49-F238E27FC236}">
                <a16:creationId xmlns:a16="http://schemas.microsoft.com/office/drawing/2014/main" id="{51DA72C4-3F5E-1A13-1EF2-DB01AFD155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52336" y="2084872"/>
            <a:ext cx="4301157" cy="3939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8000" b="1" dirty="0">
                <a:pattFill prst="pct80">
                  <a:fgClr>
                    <a:schemeClr val="accent3"/>
                  </a:fgClr>
                  <a:bgClr>
                    <a:schemeClr val="bg1"/>
                  </a:bgClr>
                </a:pattFill>
                <a:latin typeface="Inter SemiBold" panose="02000503000000020004" pitchFamily="2" charset="0"/>
                <a:ea typeface="Inter SemiBold" panose="02000503000000020004" pitchFamily="2" charset="0"/>
              </a:rPr>
              <a:t>“Hard”</a:t>
            </a:r>
            <a:br>
              <a:rPr lang="en-US" sz="8000" b="1" dirty="0">
                <a:pattFill prst="pct80">
                  <a:fgClr>
                    <a:schemeClr val="accent3"/>
                  </a:fgClr>
                  <a:bgClr>
                    <a:schemeClr val="bg1"/>
                  </a:bgClr>
                </a:pattFill>
                <a:latin typeface="Inter SemiBold" panose="02000503000000020004" pitchFamily="2" charset="0"/>
                <a:ea typeface="Inter SemiBold" panose="02000503000000020004" pitchFamily="2" charset="0"/>
              </a:rPr>
            </a:br>
            <a:r>
              <a:rPr lang="en-US" sz="8000" b="1" dirty="0">
                <a:pattFill prst="pct80">
                  <a:fgClr>
                    <a:schemeClr val="accent3"/>
                  </a:fgClr>
                  <a:bgClr>
                    <a:schemeClr val="bg1"/>
                  </a:bgClr>
                </a:pattFill>
                <a:latin typeface="Inter SemiBold" panose="02000503000000020004" pitchFamily="2" charset="0"/>
                <a:ea typeface="Inter SemiBold" panose="02000503000000020004" pitchFamily="2" charset="0"/>
              </a:rPr>
              <a:t>as</a:t>
            </a:r>
            <a:br>
              <a:rPr lang="en-US" sz="8000" b="1" dirty="0">
                <a:pattFill prst="pct80">
                  <a:fgClr>
                    <a:schemeClr val="accent3"/>
                  </a:fgClr>
                  <a:bgClr>
                    <a:schemeClr val="bg1"/>
                  </a:bgClr>
                </a:pattFill>
                <a:latin typeface="Inter SemiBold" panose="02000503000000020004" pitchFamily="2" charset="0"/>
                <a:ea typeface="Inter SemiBold" panose="02000503000000020004" pitchFamily="2" charset="0"/>
              </a:rPr>
            </a:br>
            <a:r>
              <a:rPr lang="en-US" sz="8000" b="1" dirty="0">
                <a:pattFill prst="pct80">
                  <a:fgClr>
                    <a:schemeClr val="accent3"/>
                  </a:fgClr>
                  <a:bgClr>
                    <a:schemeClr val="bg1"/>
                  </a:bgClr>
                </a:pattFill>
                <a:latin typeface="Inter SemiBold" panose="02000503000000020004" pitchFamily="2" charset="0"/>
                <a:ea typeface="Inter SemiBold" panose="02000503000000020004" pitchFamily="2" charset="0"/>
              </a:rPr>
              <a:t>“Soft”</a:t>
            </a:r>
            <a:br>
              <a:rPr lang="en-US" sz="8000" b="1" dirty="0">
                <a:pattFill prst="pct80">
                  <a:fgClr>
                    <a:schemeClr val="accent3"/>
                  </a:fgClr>
                  <a:bgClr>
                    <a:schemeClr val="bg1"/>
                  </a:bgClr>
                </a:pattFill>
                <a:latin typeface="Inter SemiBold" panose="02000503000000020004" pitchFamily="2" charset="0"/>
                <a:ea typeface="Inter SemiBold" panose="02000503000000020004" pitchFamily="2" charset="0"/>
              </a:rPr>
            </a:br>
            <a:r>
              <a:rPr lang="ru-RU" sz="8000" b="1" dirty="0">
                <a:pattFill prst="pct80">
                  <a:fgClr>
                    <a:schemeClr val="accent3"/>
                  </a:fgClr>
                  <a:bgClr>
                    <a:schemeClr val="bg1"/>
                  </a:bgClr>
                </a:pattFill>
                <a:latin typeface="Inter SemiBold" panose="02000503000000020004" pitchFamily="2" charset="0"/>
                <a:ea typeface="Inter SemiBold" panose="02000503000000020004" pitchFamily="2" charset="0"/>
              </a:rPr>
              <a:t>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BA9D1D0-EBEE-59BB-5E31-7F0AF5FA8AE6}"/>
              </a:ext>
            </a:extLst>
          </p:cNvPr>
          <p:cNvSpPr txBox="1"/>
          <p:nvPr/>
        </p:nvSpPr>
        <p:spPr>
          <a:xfrm>
            <a:off x="625643" y="1500097"/>
            <a:ext cx="747562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>
                <a:solidFill>
                  <a:srgbClr val="00B050"/>
                </a:solidFill>
              </a:rPr>
              <a:t>Какие профессиональные компетенции, которые осваивает студент педколледжа, могут выполнять роль универсальных компетенций?</a:t>
            </a:r>
          </a:p>
        </p:txBody>
      </p:sp>
    </p:spTree>
    <p:extLst>
      <p:ext uri="{BB962C8B-B14F-4D97-AF65-F5344CB8AC3E}">
        <p14:creationId xmlns:p14="http://schemas.microsoft.com/office/powerpoint/2010/main" val="23371972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23E325-C2B7-577D-B414-029D57064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1842" y="587585"/>
            <a:ext cx="8888264" cy="1083374"/>
          </a:xfrm>
        </p:spPr>
        <p:txBody>
          <a:bodyPr>
            <a:normAutofit fontScale="90000"/>
          </a:bodyPr>
          <a:lstStyle/>
          <a:p>
            <a:pPr marL="0" marR="0" lvl="0" indent="0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ts val="30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Inter SemiBold" panose="02000503000000020004" pitchFamily="2" charset="0"/>
                <a:ea typeface="Inter SemiBold" panose="02000503000000020004" pitchFamily="2" charset="0"/>
                <a:cs typeface="+mn-cs"/>
              </a:rPr>
              <a:t>«Точки входа» </a:t>
            </a:r>
            <a:br>
              <a:rPr kumimoji="0" lang="ru-RU" sz="4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Inter SemiBold" panose="02000503000000020004" pitchFamily="2" charset="0"/>
                <a:ea typeface="Inter SemiBold" panose="02000503000000020004" pitchFamily="2" charset="0"/>
                <a:cs typeface="+mn-cs"/>
              </a:rPr>
            </a:br>
            <a:r>
              <a:rPr kumimoji="0" lang="ru-RU" sz="4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Inter SemiBold" panose="02000503000000020004" pitchFamily="2" charset="0"/>
                <a:ea typeface="Inter SemiBold" panose="02000503000000020004" pitchFamily="2" charset="0"/>
                <a:cs typeface="+mn-cs"/>
              </a:rPr>
              <a:t>в процесс самоопределения</a:t>
            </a:r>
          </a:p>
        </p:txBody>
      </p: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1077C153-B61E-9722-AE60-6D7954B1B760}"/>
              </a:ext>
            </a:extLst>
          </p:cNvPr>
          <p:cNvGrpSpPr/>
          <p:nvPr/>
        </p:nvGrpSpPr>
        <p:grpSpPr>
          <a:xfrm>
            <a:off x="1636544" y="2371512"/>
            <a:ext cx="8383562" cy="3576489"/>
            <a:chOff x="805016" y="2838051"/>
            <a:chExt cx="8383562" cy="3311000"/>
          </a:xfrm>
        </p:grpSpPr>
        <p:sp>
          <p:nvSpPr>
            <p:cNvPr id="5" name="Стрелка: вниз 4">
              <a:extLst>
                <a:ext uri="{FF2B5EF4-FFF2-40B4-BE49-F238E27FC236}">
                  <a16:creationId xmlns:a16="http://schemas.microsoft.com/office/drawing/2014/main" id="{289A04CF-65BD-118A-2802-EAB2877E4B3E}"/>
                </a:ext>
              </a:extLst>
            </p:cNvPr>
            <p:cNvSpPr/>
            <p:nvPr/>
          </p:nvSpPr>
          <p:spPr>
            <a:xfrm rot="5244127">
              <a:off x="4782548" y="4339429"/>
              <a:ext cx="287223" cy="439208"/>
            </a:xfrm>
            <a:prstGeom prst="downArrow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bg1"/>
                </a:solidFill>
              </a:endParaRPr>
            </a:p>
          </p:txBody>
        </p:sp>
        <p:grpSp>
          <p:nvGrpSpPr>
            <p:cNvPr id="6" name="Группа 5">
              <a:extLst>
                <a:ext uri="{FF2B5EF4-FFF2-40B4-BE49-F238E27FC236}">
                  <a16:creationId xmlns:a16="http://schemas.microsoft.com/office/drawing/2014/main" id="{6D8EA206-727D-8C53-5CDC-3F9586C424D3}"/>
                </a:ext>
              </a:extLst>
            </p:cNvPr>
            <p:cNvGrpSpPr/>
            <p:nvPr/>
          </p:nvGrpSpPr>
          <p:grpSpPr>
            <a:xfrm>
              <a:off x="805016" y="2838051"/>
              <a:ext cx="8383562" cy="3311000"/>
              <a:chOff x="805016" y="2838051"/>
              <a:chExt cx="8383562" cy="3311000"/>
            </a:xfrm>
          </p:grpSpPr>
          <p:grpSp>
            <p:nvGrpSpPr>
              <p:cNvPr id="7" name="Группа 6">
                <a:extLst>
                  <a:ext uri="{FF2B5EF4-FFF2-40B4-BE49-F238E27FC236}">
                    <a16:creationId xmlns:a16="http://schemas.microsoft.com/office/drawing/2014/main" id="{A9E69DB2-63B8-7335-C042-0E18B82201F9}"/>
                  </a:ext>
                </a:extLst>
              </p:cNvPr>
              <p:cNvGrpSpPr/>
              <p:nvPr/>
            </p:nvGrpSpPr>
            <p:grpSpPr>
              <a:xfrm>
                <a:off x="805016" y="2838051"/>
                <a:ext cx="7843823" cy="3242834"/>
                <a:chOff x="985895" y="3045056"/>
                <a:chExt cx="7883090" cy="3242834"/>
              </a:xfrm>
            </p:grpSpPr>
            <p:sp>
              <p:nvSpPr>
                <p:cNvPr id="9" name="TextBox 8">
                  <a:extLst>
                    <a:ext uri="{FF2B5EF4-FFF2-40B4-BE49-F238E27FC236}">
                      <a16:creationId xmlns:a16="http://schemas.microsoft.com/office/drawing/2014/main" id="{78A0A3FF-5270-D26A-66A2-D1430D6AECFD}"/>
                    </a:ext>
                  </a:extLst>
                </p:cNvPr>
                <p:cNvSpPr txBox="1"/>
                <p:nvPr/>
              </p:nvSpPr>
              <p:spPr>
                <a:xfrm>
                  <a:off x="985895" y="3045056"/>
                  <a:ext cx="3672071" cy="105424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ru-RU" sz="2000" dirty="0">
                      <a:solidFill>
                        <a:schemeClr val="bg1"/>
                      </a:solidFill>
                    </a:rPr>
                    <a:t>УЗНАТЬ СЕБЯ</a:t>
                  </a:r>
                </a:p>
                <a:p>
                  <a:r>
                    <a:rPr lang="ru-RU" sz="1600" dirty="0">
                      <a:solidFill>
                        <a:schemeClr val="bg1"/>
                      </a:solidFill>
                    </a:rPr>
                    <a:t>- Завлекающая </a:t>
                  </a:r>
                  <a:br>
                    <a:rPr lang="ru-RU" sz="1600" dirty="0">
                      <a:solidFill>
                        <a:schemeClr val="bg1"/>
                      </a:solidFill>
                    </a:rPr>
                  </a:br>
                  <a:r>
                    <a:rPr lang="ru-RU" sz="1600" dirty="0">
                      <a:solidFill>
                        <a:schemeClr val="bg1"/>
                      </a:solidFill>
                    </a:rPr>
                    <a:t>      и развивающая диагностика </a:t>
                  </a:r>
                </a:p>
                <a:p>
                  <a:r>
                    <a:rPr lang="ru-RU" sz="1600" dirty="0">
                      <a:solidFill>
                        <a:schemeClr val="bg1"/>
                      </a:solidFill>
                    </a:rPr>
                    <a:t>- Самопознание в играх</a:t>
                  </a:r>
                  <a:endParaRPr lang="ru-RU" sz="2000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0" name="Овал 9">
                  <a:extLst>
                    <a:ext uri="{FF2B5EF4-FFF2-40B4-BE49-F238E27FC236}">
                      <a16:creationId xmlns:a16="http://schemas.microsoft.com/office/drawing/2014/main" id="{AED4570C-94A6-1D84-B509-D8D22E6E1D86}"/>
                    </a:ext>
                  </a:extLst>
                </p:cNvPr>
                <p:cNvSpPr/>
                <p:nvPr/>
              </p:nvSpPr>
              <p:spPr>
                <a:xfrm>
                  <a:off x="3986252" y="4356985"/>
                  <a:ext cx="914400" cy="85654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bg1"/>
                    </a:gs>
                    <a:gs pos="50000">
                      <a:schemeClr val="accent5"/>
                    </a:gs>
                    <a:gs pos="100000">
                      <a:schemeClr val="accent5">
                        <a:lumMod val="75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EA13DCF2-96F8-F228-AD5B-BCFC206B6A26}"/>
                    </a:ext>
                  </a:extLst>
                </p:cNvPr>
                <p:cNvSpPr txBox="1"/>
                <p:nvPr/>
              </p:nvSpPr>
              <p:spPr>
                <a:xfrm>
                  <a:off x="1104095" y="5461594"/>
                  <a:ext cx="3416493" cy="82629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ru-RU" sz="2000" dirty="0">
                      <a:solidFill>
                        <a:schemeClr val="bg1"/>
                      </a:solidFill>
                    </a:rPr>
                    <a:t>ЗАГЛЯНУТЬ В БУДУЩЕЕ</a:t>
                  </a:r>
                </a:p>
                <a:p>
                  <a:pPr marL="285750" indent="-285750">
                    <a:buFontTx/>
                    <a:buChar char="-"/>
                  </a:pPr>
                  <a:r>
                    <a:rPr lang="ru-RU" sz="1600" dirty="0">
                      <a:solidFill>
                        <a:schemeClr val="bg1"/>
                      </a:solidFill>
                    </a:rPr>
                    <a:t>«Атлас новых профессий»</a:t>
                  </a:r>
                </a:p>
                <a:p>
                  <a:pPr marL="342900" indent="-342900">
                    <a:buFontTx/>
                    <a:buChar char="-"/>
                  </a:pPr>
                  <a:r>
                    <a:rPr lang="ru-RU" sz="1600" dirty="0">
                      <a:solidFill>
                        <a:schemeClr val="bg1"/>
                      </a:solidFill>
                    </a:rPr>
                    <a:t>Проектирование будущего</a:t>
                  </a:r>
                  <a:endParaRPr lang="ru-RU" sz="2000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2" name="Стрелка: вниз 11">
                  <a:extLst>
                    <a:ext uri="{FF2B5EF4-FFF2-40B4-BE49-F238E27FC236}">
                      <a16:creationId xmlns:a16="http://schemas.microsoft.com/office/drawing/2014/main" id="{8468FD9B-9A2F-4FF9-19AD-63667C51457B}"/>
                    </a:ext>
                  </a:extLst>
                </p:cNvPr>
                <p:cNvSpPr/>
                <p:nvPr/>
              </p:nvSpPr>
              <p:spPr>
                <a:xfrm rot="18753829">
                  <a:off x="3797110" y="4104986"/>
                  <a:ext cx="287223" cy="441407"/>
                </a:xfrm>
                <a:prstGeom prst="downArrow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3" name="Стрелка: вниз 12">
                  <a:extLst>
                    <a:ext uri="{FF2B5EF4-FFF2-40B4-BE49-F238E27FC236}">
                      <a16:creationId xmlns:a16="http://schemas.microsoft.com/office/drawing/2014/main" id="{4BD87DAB-229A-4C51-9FE8-88D5EA862E92}"/>
                    </a:ext>
                  </a:extLst>
                </p:cNvPr>
                <p:cNvSpPr/>
                <p:nvPr/>
              </p:nvSpPr>
              <p:spPr>
                <a:xfrm rot="13507306">
                  <a:off x="3813767" y="5022915"/>
                  <a:ext cx="287223" cy="441407"/>
                </a:xfrm>
                <a:prstGeom prst="downArrow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4" name="Стрелка: вниз 13">
                  <a:extLst>
                    <a:ext uri="{FF2B5EF4-FFF2-40B4-BE49-F238E27FC236}">
                      <a16:creationId xmlns:a16="http://schemas.microsoft.com/office/drawing/2014/main" id="{2C1C57C5-CB18-DA07-CE9B-70C35C61A79C}"/>
                    </a:ext>
                  </a:extLst>
                </p:cNvPr>
                <p:cNvSpPr/>
                <p:nvPr/>
              </p:nvSpPr>
              <p:spPr>
                <a:xfrm rot="7897632">
                  <a:off x="4801435" y="5012772"/>
                  <a:ext cx="287223" cy="441407"/>
                </a:xfrm>
                <a:prstGeom prst="downArrow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5" name="Стрелка: вниз 14">
                  <a:extLst>
                    <a:ext uri="{FF2B5EF4-FFF2-40B4-BE49-F238E27FC236}">
                      <a16:creationId xmlns:a16="http://schemas.microsoft.com/office/drawing/2014/main" id="{0337B55C-C81F-A77C-3223-B17E7606CBCD}"/>
                    </a:ext>
                  </a:extLst>
                </p:cNvPr>
                <p:cNvSpPr/>
                <p:nvPr/>
              </p:nvSpPr>
              <p:spPr>
                <a:xfrm rot="16200000">
                  <a:off x="3634987" y="4591973"/>
                  <a:ext cx="287223" cy="441407"/>
                </a:xfrm>
                <a:prstGeom prst="downArrow">
                  <a:avLst/>
                </a:prstGeom>
                <a:solidFill>
                  <a:schemeClr val="accent3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1B205491-A39D-33AF-0F1E-854CAB3476C9}"/>
                    </a:ext>
                  </a:extLst>
                </p:cNvPr>
                <p:cNvSpPr txBox="1"/>
                <p:nvPr/>
              </p:nvSpPr>
              <p:spPr>
                <a:xfrm>
                  <a:off x="1240975" y="4485006"/>
                  <a:ext cx="2222189" cy="59835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ru-RU" dirty="0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</a:rPr>
                    <a:t>ДРУГИЕ СПОСОБЫ</a:t>
                  </a:r>
                </a:p>
              </p:txBody>
            </p:sp>
            <p:sp>
              <p:nvSpPr>
                <p:cNvPr id="17" name="TextBox 16">
                  <a:extLst>
                    <a:ext uri="{FF2B5EF4-FFF2-40B4-BE49-F238E27FC236}">
                      <a16:creationId xmlns:a16="http://schemas.microsoft.com/office/drawing/2014/main" id="{F46B7A31-9A3E-E96E-BEDB-D95BFDC7324E}"/>
                    </a:ext>
                  </a:extLst>
                </p:cNvPr>
                <p:cNvSpPr txBox="1"/>
                <p:nvPr/>
              </p:nvSpPr>
              <p:spPr>
                <a:xfrm>
                  <a:off x="4833797" y="3195759"/>
                  <a:ext cx="3575232" cy="82629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ru-RU" sz="2000" dirty="0">
                      <a:solidFill>
                        <a:schemeClr val="bg1"/>
                      </a:solidFill>
                    </a:rPr>
                    <a:t>УВЛЕЧЬСЯ ДЕЛОМ</a:t>
                  </a:r>
                </a:p>
                <a:p>
                  <a:r>
                    <a:rPr lang="ru-RU" sz="1600" dirty="0">
                      <a:solidFill>
                        <a:schemeClr val="bg1"/>
                      </a:solidFill>
                    </a:rPr>
                    <a:t>- Дополнительное образование</a:t>
                  </a:r>
                </a:p>
                <a:p>
                  <a:r>
                    <a:rPr lang="ru-RU" sz="1600" dirty="0">
                      <a:solidFill>
                        <a:schemeClr val="bg1"/>
                      </a:solidFill>
                    </a:rPr>
                    <a:t>- Семейное хобби</a:t>
                  </a:r>
                </a:p>
              </p:txBody>
            </p:sp>
            <p:sp>
              <p:nvSpPr>
                <p:cNvPr id="18" name="Стрелка: вниз 17">
                  <a:extLst>
                    <a:ext uri="{FF2B5EF4-FFF2-40B4-BE49-F238E27FC236}">
                      <a16:creationId xmlns:a16="http://schemas.microsoft.com/office/drawing/2014/main" id="{ABD011EB-94E4-1177-F9FB-589BB0B34D73}"/>
                    </a:ext>
                  </a:extLst>
                </p:cNvPr>
                <p:cNvSpPr/>
                <p:nvPr/>
              </p:nvSpPr>
              <p:spPr>
                <a:xfrm rot="2628781">
                  <a:off x="4733320" y="4084888"/>
                  <a:ext cx="311807" cy="406605"/>
                </a:xfrm>
                <a:prstGeom prst="downArrow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19F2A934-6EBA-6CB2-7505-C1600064D388}"/>
                    </a:ext>
                  </a:extLst>
                </p:cNvPr>
                <p:cNvSpPr txBox="1"/>
                <p:nvPr/>
              </p:nvSpPr>
              <p:spPr>
                <a:xfrm>
                  <a:off x="5423489" y="4283971"/>
                  <a:ext cx="3445496" cy="82629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ru-RU" sz="2000" dirty="0">
                      <a:solidFill>
                        <a:schemeClr val="bg1"/>
                      </a:solidFill>
                    </a:rPr>
                    <a:t>ПРОСТО УВЛЕЧЬСЯ</a:t>
                  </a:r>
                </a:p>
                <a:p>
                  <a:r>
                    <a:rPr lang="ru-RU" sz="1600" dirty="0">
                      <a:solidFill>
                        <a:schemeClr val="bg1"/>
                      </a:solidFill>
                    </a:rPr>
                    <a:t>- Ивент-профориентация</a:t>
                  </a:r>
                </a:p>
                <a:p>
                  <a:r>
                    <a:rPr lang="ru-RU" sz="1600" dirty="0">
                      <a:solidFill>
                        <a:schemeClr val="bg1"/>
                      </a:solidFill>
                    </a:rPr>
                    <a:t>- Соревновательные форматы</a:t>
                  </a:r>
                </a:p>
              </p:txBody>
            </p:sp>
          </p:grpSp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F343EC4A-3A9E-CD66-41CA-0A5FCEDA455F}"/>
                  </a:ext>
                </a:extLst>
              </p:cNvPr>
              <p:cNvSpPr txBox="1"/>
              <p:nvPr/>
            </p:nvSpPr>
            <p:spPr>
              <a:xfrm>
                <a:off x="4998495" y="5094811"/>
                <a:ext cx="4190083" cy="10542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000" dirty="0">
                    <a:solidFill>
                      <a:schemeClr val="bg1"/>
                    </a:solidFill>
                  </a:rPr>
                  <a:t>«ПРОВОКАЦИЯ»</a:t>
                </a:r>
              </a:p>
              <a:p>
                <a:r>
                  <a:rPr lang="ru-RU" sz="1600" dirty="0">
                    <a:solidFill>
                      <a:schemeClr val="bg1"/>
                    </a:solidFill>
                  </a:rPr>
                  <a:t>(эмоционально острая проблематизация личностно значимых вопросов самоопределения)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284543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8B3C4FA7-A6C7-29FE-1DBB-323539352BA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76F09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C4C3B5-932A-E983-BD08-891C42425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34094"/>
            <a:ext cx="10515600" cy="1325563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bg1"/>
                </a:solidFill>
              </a:rPr>
              <a:t>11К. Кейс «Профориентационный нетворкинг»</a:t>
            </a:r>
          </a:p>
        </p:txBody>
      </p:sp>
    </p:spTree>
    <p:extLst>
      <p:ext uri="{BB962C8B-B14F-4D97-AF65-F5344CB8AC3E}">
        <p14:creationId xmlns:p14="http://schemas.microsoft.com/office/powerpoint/2010/main" val="14961301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B73A260A-90E0-A2A0-E533-4065544166D7}"/>
              </a:ext>
            </a:extLst>
          </p:cNvPr>
          <p:cNvSpPr/>
          <p:nvPr/>
        </p:nvSpPr>
        <p:spPr>
          <a:xfrm>
            <a:off x="1684421" y="1828465"/>
            <a:ext cx="9176084" cy="454025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" name="Таблица 2">
            <a:extLst>
              <a:ext uri="{FF2B5EF4-FFF2-40B4-BE49-F238E27FC236}">
                <a16:creationId xmlns:a16="http://schemas.microsoft.com/office/drawing/2014/main" id="{5F5D8522-0231-4798-A268-73BF791088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7401013"/>
              </p:ext>
            </p:extLst>
          </p:nvPr>
        </p:nvGraphicFramePr>
        <p:xfrm>
          <a:off x="2124314" y="2807819"/>
          <a:ext cx="7943372" cy="3235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02308">
                  <a:extLst>
                    <a:ext uri="{9D8B030D-6E8A-4147-A177-3AD203B41FA5}">
                      <a16:colId xmlns:a16="http://schemas.microsoft.com/office/drawing/2014/main" val="862949378"/>
                    </a:ext>
                  </a:extLst>
                </a:gridCol>
                <a:gridCol w="1810184">
                  <a:extLst>
                    <a:ext uri="{9D8B030D-6E8A-4147-A177-3AD203B41FA5}">
                      <a16:colId xmlns:a16="http://schemas.microsoft.com/office/drawing/2014/main" val="1546334307"/>
                    </a:ext>
                  </a:extLst>
                </a:gridCol>
                <a:gridCol w="1178789">
                  <a:extLst>
                    <a:ext uri="{9D8B030D-6E8A-4147-A177-3AD203B41FA5}">
                      <a16:colId xmlns:a16="http://schemas.microsoft.com/office/drawing/2014/main" val="1213526910"/>
                    </a:ext>
                  </a:extLst>
                </a:gridCol>
                <a:gridCol w="2047476">
                  <a:extLst>
                    <a:ext uri="{9D8B030D-6E8A-4147-A177-3AD203B41FA5}">
                      <a16:colId xmlns:a16="http://schemas.microsoft.com/office/drawing/2014/main" val="858486509"/>
                    </a:ext>
                  </a:extLst>
                </a:gridCol>
                <a:gridCol w="2204615">
                  <a:extLst>
                    <a:ext uri="{9D8B030D-6E8A-4147-A177-3AD203B41FA5}">
                      <a16:colId xmlns:a16="http://schemas.microsoft.com/office/drawing/2014/main" val="13265011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Дата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Тема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Адресаты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Приглашенные участники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Территория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237110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22536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26670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81263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98232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427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56363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1981901"/>
                  </a:ext>
                </a:extLst>
              </a:tr>
            </a:tbl>
          </a:graphicData>
        </a:graphic>
      </p:graphicFrame>
      <p:sp>
        <p:nvSpPr>
          <p:cNvPr id="3" name="Text Box 23">
            <a:extLst>
              <a:ext uri="{FF2B5EF4-FFF2-40B4-BE49-F238E27FC236}">
                <a16:creationId xmlns:a16="http://schemas.microsoft.com/office/drawing/2014/main" id="{7A6E8E3D-6A5B-46CA-9914-56264FA6D1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1334" y="1828465"/>
            <a:ext cx="727280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fontAlgn="base">
              <a:spcBef>
                <a:spcPts val="600"/>
              </a:spcBef>
              <a:spcAft>
                <a:spcPct val="0"/>
              </a:spcAft>
            </a:pP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Программа работы коммуникативной площадки</a:t>
            </a:r>
            <a:b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профориентационного нетворкинга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1151723-EDFE-8CA2-F1F7-EB1E7D4FEC0D}"/>
              </a:ext>
            </a:extLst>
          </p:cNvPr>
          <p:cNvSpPr txBox="1"/>
          <p:nvPr/>
        </p:nvSpPr>
        <p:spPr>
          <a:xfrm>
            <a:off x="657726" y="303199"/>
            <a:ext cx="851835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Задание</a:t>
            </a:r>
            <a:r>
              <a:rPr lang="ru-RU" sz="2400" kern="0" dirty="0">
                <a:solidFill>
                  <a:srgbClr val="0070C0"/>
                </a:solidFill>
                <a:effectLst/>
                <a:ea typeface="Calibri" panose="020F0502020204030204" pitchFamily="34" charset="0"/>
              </a:rPr>
              <a:t>: </a:t>
            </a:r>
            <a:br>
              <a:rPr lang="ru-RU" sz="2400" kern="0" dirty="0">
                <a:solidFill>
                  <a:srgbClr val="0070C0"/>
                </a:solidFill>
                <a:effectLst/>
                <a:ea typeface="Calibri" panose="020F0502020204030204" pitchFamily="34" charset="0"/>
              </a:rPr>
            </a:br>
            <a:r>
              <a:rPr lang="ru-RU" sz="2400" kern="0" dirty="0">
                <a:solidFill>
                  <a:srgbClr val="0070C0"/>
                </a:solidFill>
                <a:effectLst/>
                <a:ea typeface="Calibri" panose="020F0502020204030204" pitchFamily="34" charset="0"/>
              </a:rPr>
              <a:t>Составить программу работы постоянно действующей </a:t>
            </a:r>
            <a:br>
              <a:rPr lang="ru-RU" sz="2400" kern="0" dirty="0">
                <a:solidFill>
                  <a:srgbClr val="0070C0"/>
                </a:solidFill>
                <a:effectLst/>
                <a:ea typeface="Calibri" panose="020F0502020204030204" pitchFamily="34" charset="0"/>
              </a:rPr>
            </a:br>
            <a:r>
              <a:rPr lang="ru-RU" sz="2400" kern="0" dirty="0">
                <a:solidFill>
                  <a:srgbClr val="0070C0"/>
                </a:solidFill>
                <a:effectLst/>
                <a:ea typeface="Calibri" panose="020F0502020204030204" pitchFamily="34" charset="0"/>
              </a:rPr>
              <a:t>ПН-площадки на базе педколледжа </a:t>
            </a:r>
            <a:endParaRPr lang="ru-RU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7148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8229FE4-1231-52BE-26E1-D065AEBEF370}"/>
              </a:ext>
            </a:extLst>
          </p:cNvPr>
          <p:cNvSpPr txBox="1"/>
          <p:nvPr/>
        </p:nvSpPr>
        <p:spPr>
          <a:xfrm>
            <a:off x="1439288" y="1622571"/>
            <a:ext cx="3797523" cy="769441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4400" dirty="0" err="1">
                <a:solidFill>
                  <a:schemeClr val="accent2">
                    <a:lumMod val="75000"/>
                  </a:schemeClr>
                </a:solidFill>
              </a:rPr>
              <a:t>профминимум</a:t>
            </a:r>
            <a:r>
              <a:rPr lang="ru-RU" sz="4400" dirty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6882516-5486-9036-83CD-B5E9A3CBAF87}"/>
              </a:ext>
            </a:extLst>
          </p:cNvPr>
          <p:cNvSpPr/>
          <p:nvPr/>
        </p:nvSpPr>
        <p:spPr>
          <a:xfrm>
            <a:off x="2879998" y="4395786"/>
            <a:ext cx="5397728" cy="2462213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 Box 23">
            <a:extLst>
              <a:ext uri="{FF2B5EF4-FFF2-40B4-BE49-F238E27FC236}">
                <a16:creationId xmlns:a16="http://schemas.microsoft.com/office/drawing/2014/main" id="{A9A3A71E-B4E5-710F-096F-77F3EE7563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2015" y="4798168"/>
            <a:ext cx="4301157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0000" b="1" dirty="0">
                <a:pattFill prst="pct80">
                  <a:fgClr>
                    <a:schemeClr val="accent3"/>
                  </a:fgClr>
                  <a:bgClr>
                    <a:schemeClr val="bg1"/>
                  </a:bgClr>
                </a:pattFill>
                <a:latin typeface="Inter SemiBold" panose="02000503000000020004" pitchFamily="2" charset="0"/>
                <a:ea typeface="Inter SemiBold" panose="02000503000000020004" pitchFamily="2" charset="0"/>
              </a:rPr>
              <a:t>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218D039-D521-722A-B9DA-733E97C71831}"/>
              </a:ext>
            </a:extLst>
          </p:cNvPr>
          <p:cNvSpPr txBox="1"/>
          <p:nvPr/>
        </p:nvSpPr>
        <p:spPr>
          <a:xfrm>
            <a:off x="7181155" y="1622571"/>
            <a:ext cx="3797523" cy="769441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4400" dirty="0">
                <a:solidFill>
                  <a:schemeClr val="accent2">
                    <a:lumMod val="75000"/>
                  </a:schemeClr>
                </a:solidFill>
              </a:rPr>
              <a:t>педколледж</a:t>
            </a:r>
          </a:p>
        </p:txBody>
      </p:sp>
      <p:sp>
        <p:nvSpPr>
          <p:cNvPr id="7" name="Стрелка: влево-вправо 6">
            <a:extLst>
              <a:ext uri="{FF2B5EF4-FFF2-40B4-BE49-F238E27FC236}">
                <a16:creationId xmlns:a16="http://schemas.microsoft.com/office/drawing/2014/main" id="{00FD9056-1409-C96A-464B-DE86344BC5AA}"/>
              </a:ext>
            </a:extLst>
          </p:cNvPr>
          <p:cNvSpPr/>
          <p:nvPr/>
        </p:nvSpPr>
        <p:spPr>
          <a:xfrm>
            <a:off x="5373168" y="1692773"/>
            <a:ext cx="1671629" cy="769441"/>
          </a:xfrm>
          <a:prstGeom prst="leftRightArrow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D1A9452-2B0E-E16E-9AA5-916798052C64}"/>
              </a:ext>
            </a:extLst>
          </p:cNvPr>
          <p:cNvSpPr txBox="1"/>
          <p:nvPr/>
        </p:nvSpPr>
        <p:spPr>
          <a:xfrm>
            <a:off x="1434786" y="3190658"/>
            <a:ext cx="106323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>
                <a:solidFill>
                  <a:schemeClr val="accent5">
                    <a:lumMod val="75000"/>
                  </a:schemeClr>
                </a:solidFill>
              </a:rPr>
              <a:t>Как они могут быть связаны друг с другом?</a:t>
            </a:r>
          </a:p>
        </p:txBody>
      </p:sp>
    </p:spTree>
    <p:extLst>
      <p:ext uri="{BB962C8B-B14F-4D97-AF65-F5344CB8AC3E}">
        <p14:creationId xmlns:p14="http://schemas.microsoft.com/office/powerpoint/2010/main" val="4266388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1161D3FC-6965-2A1A-9555-1B989408C1A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76F09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C4C3B5-932A-E983-BD08-891C42425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34094"/>
            <a:ext cx="10515600" cy="1325563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bg1"/>
                </a:solidFill>
              </a:rPr>
              <a:t>3К. </a:t>
            </a:r>
            <a:r>
              <a:rPr lang="en-US" b="1" dirty="0">
                <a:solidFill>
                  <a:schemeClr val="bg1"/>
                </a:solidFill>
              </a:rPr>
              <a:t>GPT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9988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1EAD1AC-0810-1A87-DFB4-EFB154C5E6EB}"/>
              </a:ext>
            </a:extLst>
          </p:cNvPr>
          <p:cNvSpPr txBox="1"/>
          <p:nvPr/>
        </p:nvSpPr>
        <p:spPr>
          <a:xfrm>
            <a:off x="3192378" y="1032627"/>
            <a:ext cx="449178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effectLst/>
                <a:ea typeface="Calibri" panose="020F0502020204030204" pitchFamily="34" charset="0"/>
              </a:rPr>
              <a:t>GPT </a:t>
            </a:r>
            <a:r>
              <a:rPr lang="ru-RU" sz="3200" b="1" dirty="0">
                <a:solidFill>
                  <a:srgbClr val="0070C0"/>
                </a:solidFill>
                <a:effectLst/>
                <a:ea typeface="Calibri" panose="020F0502020204030204" pitchFamily="34" charset="0"/>
              </a:rPr>
              <a:t>– </a:t>
            </a:r>
            <a:r>
              <a:rPr lang="ru-RU" sz="3200" b="1" dirty="0" err="1">
                <a:solidFill>
                  <a:srgbClr val="0070C0"/>
                </a:solidFill>
                <a:effectLst/>
                <a:ea typeface="Calibri" panose="020F0502020204030204" pitchFamily="34" charset="0"/>
              </a:rPr>
              <a:t>профориентолог</a:t>
            </a:r>
            <a:endParaRPr lang="ru-RU" sz="3200" dirty="0">
              <a:solidFill>
                <a:srgbClr val="0070C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DACA9E6-5342-1BA8-A46D-420BF61A6F9B}"/>
              </a:ext>
            </a:extLst>
          </p:cNvPr>
          <p:cNvSpPr txBox="1"/>
          <p:nvPr/>
        </p:nvSpPr>
        <p:spPr>
          <a:xfrm>
            <a:off x="2358190" y="2162832"/>
            <a:ext cx="8037095" cy="30777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spcAft>
                <a:spcPts val="1200"/>
              </a:spcAft>
              <a:buAutoNum type="arabicPeriod"/>
            </a:pPr>
            <a:r>
              <a:rPr lang="ru-RU" sz="2400" dirty="0">
                <a:effectLst/>
                <a:ea typeface="Calibri" panose="020F0502020204030204" pitchFamily="34" charset="0"/>
              </a:rPr>
              <a:t>Введение в профориентацию</a:t>
            </a:r>
          </a:p>
          <a:p>
            <a:pPr marL="342900" indent="-342900">
              <a:spcAft>
                <a:spcPts val="1200"/>
              </a:spcAft>
              <a:buAutoNum type="arabicPeriod"/>
            </a:pPr>
            <a:r>
              <a:rPr lang="ru-RU" sz="2400" dirty="0">
                <a:effectLst/>
                <a:ea typeface="Calibri" panose="020F0502020204030204" pitchFamily="34" charset="0"/>
              </a:rPr>
              <a:t>Определение интересов и предпочтений</a:t>
            </a:r>
            <a:endParaRPr lang="ru-RU" sz="2400" dirty="0">
              <a:ea typeface="Calibri" panose="020F0502020204030204" pitchFamily="34" charset="0"/>
            </a:endParaRPr>
          </a:p>
          <a:p>
            <a:pPr marL="342900" indent="-342900">
              <a:spcAft>
                <a:spcPts val="1200"/>
              </a:spcAft>
              <a:buAutoNum type="arabicPeriod"/>
            </a:pPr>
            <a:r>
              <a:rPr lang="ru-RU" sz="2400" dirty="0">
                <a:effectLst/>
                <a:ea typeface="Calibri" panose="020F0502020204030204" pitchFamily="34" charset="0"/>
              </a:rPr>
              <a:t>Изучение профессий и областей деятельности</a:t>
            </a:r>
          </a:p>
          <a:p>
            <a:pPr marL="342900" indent="-342900">
              <a:spcAft>
                <a:spcPts val="1200"/>
              </a:spcAft>
              <a:buAutoNum type="arabicPeriod"/>
            </a:pPr>
            <a:r>
              <a:rPr lang="ru-RU" sz="2400" dirty="0">
                <a:effectLst/>
                <a:ea typeface="Calibri" panose="020F0502020204030204" pitchFamily="34" charset="0"/>
              </a:rPr>
              <a:t>Развитие навыков и подготовка к выбору профессии</a:t>
            </a:r>
            <a:endParaRPr lang="ru-RU" sz="2400" dirty="0">
              <a:ea typeface="Calibri" panose="020F0502020204030204" pitchFamily="34" charset="0"/>
            </a:endParaRPr>
          </a:p>
          <a:p>
            <a:pPr marL="342900" indent="-342900">
              <a:spcAft>
                <a:spcPts val="1200"/>
              </a:spcAft>
              <a:buAutoNum type="arabicPeriod"/>
            </a:pPr>
            <a:r>
              <a:rPr lang="ru-RU" sz="2400" dirty="0">
                <a:effectLst/>
                <a:ea typeface="Calibri" panose="020F0502020204030204" pitchFamily="34" charset="0"/>
              </a:rPr>
              <a:t>Подготовка к поступлению в учебные заведения</a:t>
            </a:r>
          </a:p>
          <a:p>
            <a:pPr marL="342900" indent="-342900">
              <a:spcAft>
                <a:spcPts val="1200"/>
              </a:spcAft>
              <a:buAutoNum type="arabicPeriod"/>
            </a:pPr>
            <a:r>
              <a:rPr lang="ru-RU" sz="2400" dirty="0">
                <a:effectLst/>
                <a:ea typeface="Calibri" panose="020F0502020204030204" pitchFamily="34" charset="0"/>
              </a:rPr>
              <a:t>Заключительный этап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597626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A929A3AC-49A3-DCBE-91AC-196DFAC1650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76F09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C4C3B5-932A-E983-BD08-891C42425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34094"/>
            <a:ext cx="10515600" cy="1325563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bg1"/>
                </a:solidFill>
              </a:rPr>
              <a:t>4К. </a:t>
            </a:r>
            <a:r>
              <a:rPr lang="ru-RU" b="1" dirty="0" err="1">
                <a:solidFill>
                  <a:schemeClr val="bg1"/>
                </a:solidFill>
              </a:rPr>
              <a:t>Профминимум</a:t>
            </a:r>
            <a:r>
              <a:rPr lang="ru-RU" b="1" dirty="0">
                <a:solidFill>
                  <a:schemeClr val="bg1"/>
                </a:solidFill>
              </a:rPr>
              <a:t> - 2</a:t>
            </a:r>
          </a:p>
        </p:txBody>
      </p:sp>
    </p:spTree>
    <p:extLst>
      <p:ext uri="{BB962C8B-B14F-4D97-AF65-F5344CB8AC3E}">
        <p14:creationId xmlns:p14="http://schemas.microsoft.com/office/powerpoint/2010/main" val="25298586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вал 8">
            <a:extLst>
              <a:ext uri="{FF2B5EF4-FFF2-40B4-BE49-F238E27FC236}">
                <a16:creationId xmlns:a16="http://schemas.microsoft.com/office/drawing/2014/main" id="{EDA3C17F-A91A-D863-B2C1-D7006CB41D8E}"/>
              </a:ext>
            </a:extLst>
          </p:cNvPr>
          <p:cNvSpPr/>
          <p:nvPr/>
        </p:nvSpPr>
        <p:spPr>
          <a:xfrm>
            <a:off x="1588168" y="1403880"/>
            <a:ext cx="6112043" cy="405024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B3B6FF0-CF06-4C53-8B8C-0C2BBCC755DF}"/>
              </a:ext>
            </a:extLst>
          </p:cNvPr>
          <p:cNvSpPr txBox="1"/>
          <p:nvPr/>
        </p:nvSpPr>
        <p:spPr>
          <a:xfrm flipH="1">
            <a:off x="5662864" y="2591697"/>
            <a:ext cx="2745607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dirty="0"/>
              <a:t>СТАРШЕКЛАСНИКИ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554FECE-7D1A-EF52-F0AF-8A16071718FD}"/>
              </a:ext>
            </a:extLst>
          </p:cNvPr>
          <p:cNvSpPr txBox="1"/>
          <p:nvPr/>
        </p:nvSpPr>
        <p:spPr>
          <a:xfrm flipH="1">
            <a:off x="1242059" y="2633982"/>
            <a:ext cx="2745607" cy="83099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dirty="0"/>
              <a:t>УЧИТЕЛЯ-ПРЕДМЕТНИКИ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DEE21A0-A95A-AF8B-9FE6-9FBE1F58FBC2}"/>
              </a:ext>
            </a:extLst>
          </p:cNvPr>
          <p:cNvSpPr txBox="1"/>
          <p:nvPr/>
        </p:nvSpPr>
        <p:spPr>
          <a:xfrm flipH="1">
            <a:off x="1791899" y="4074606"/>
            <a:ext cx="2745607" cy="83099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dirty="0"/>
              <a:t>РОДИТЕЛИ ШКОЛЬНИКОВ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4B22137-2F9E-1CE9-CA0E-E8FD8CC74C6F}"/>
              </a:ext>
            </a:extLst>
          </p:cNvPr>
          <p:cNvSpPr txBox="1"/>
          <p:nvPr/>
        </p:nvSpPr>
        <p:spPr>
          <a:xfrm flipH="1">
            <a:off x="3458275" y="1403880"/>
            <a:ext cx="2745607" cy="83099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dirty="0"/>
              <a:t>ПРЕДСТАВИТЕЛИ ПРЕДПРИЯТИЙ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37D68CA-62A6-ADB7-A757-3EC431711B54}"/>
              </a:ext>
            </a:extLst>
          </p:cNvPr>
          <p:cNvSpPr txBox="1"/>
          <p:nvPr/>
        </p:nvSpPr>
        <p:spPr>
          <a:xfrm flipH="1">
            <a:off x="5167963" y="3614992"/>
            <a:ext cx="2745607" cy="83099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dirty="0"/>
              <a:t>ПРЕДСТАВИТЕЛИ ВУЗА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FB72AF70-AC6F-84C7-E97B-70168FA57036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3680" y="4207810"/>
            <a:ext cx="2876960" cy="204623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8149830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A0A2992-4EC4-151F-F046-BE245F4384E7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3680" y="4207810"/>
            <a:ext cx="2876960" cy="204623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0AED826-0B05-4C4E-6B1C-C470643DCF16}"/>
              </a:ext>
            </a:extLst>
          </p:cNvPr>
          <p:cNvSpPr txBox="1"/>
          <p:nvPr/>
        </p:nvSpPr>
        <p:spPr>
          <a:xfrm>
            <a:off x="1352811" y="1465545"/>
            <a:ext cx="8267178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ru-RU" sz="2400" i="1" dirty="0">
                <a:solidFill>
                  <a:schemeClr val="tx2"/>
                </a:solidFill>
              </a:rPr>
              <a:t>Глазами каждой группы:</a:t>
            </a:r>
          </a:p>
          <a:p>
            <a:pPr>
              <a:spcAft>
                <a:spcPts val="1200"/>
              </a:spcAft>
            </a:pPr>
            <a:endParaRPr lang="ru-RU" sz="2000" dirty="0"/>
          </a:p>
          <a:p>
            <a:pPr marL="342900" indent="-342900">
              <a:spcAft>
                <a:spcPts val="1200"/>
              </a:spcAft>
              <a:buAutoNum type="arabicPeriod"/>
            </a:pPr>
            <a:r>
              <a:rPr lang="ru-RU" sz="2400" b="1" dirty="0">
                <a:solidFill>
                  <a:schemeClr val="accent1"/>
                </a:solidFill>
              </a:rPr>
              <a:t>Цель.</a:t>
            </a:r>
            <a:r>
              <a:rPr lang="ru-RU" sz="2400" dirty="0">
                <a:solidFill>
                  <a:schemeClr val="accent1"/>
                </a:solidFill>
              </a:rPr>
              <a:t> </a:t>
            </a:r>
            <a:r>
              <a:rPr lang="ru-RU" sz="2400" dirty="0"/>
              <a:t>Зачем нужен профориентационный минимум?</a:t>
            </a:r>
          </a:p>
          <a:p>
            <a:pPr marL="342900" indent="-342900">
              <a:spcAft>
                <a:spcPts val="1200"/>
              </a:spcAft>
              <a:buAutoNum type="arabicPeriod"/>
            </a:pPr>
            <a:r>
              <a:rPr lang="ru-RU" sz="2400" b="1" dirty="0">
                <a:solidFill>
                  <a:schemeClr val="accent1"/>
                </a:solidFill>
              </a:rPr>
              <a:t>Рамки. </a:t>
            </a:r>
            <a:r>
              <a:rPr lang="ru-RU" sz="2400" dirty="0"/>
              <a:t>Какие возраста (этапы образования) должен охватывать профориентационный минимум?</a:t>
            </a:r>
          </a:p>
          <a:p>
            <a:pPr marL="342900" indent="-342900">
              <a:spcAft>
                <a:spcPts val="1200"/>
              </a:spcAft>
              <a:buAutoNum type="arabicPeriod"/>
            </a:pPr>
            <a:r>
              <a:rPr lang="ru-RU" sz="2400" b="1" dirty="0">
                <a:solidFill>
                  <a:schemeClr val="accent1"/>
                </a:solidFill>
              </a:rPr>
              <a:t>Содержание. </a:t>
            </a:r>
            <a:r>
              <a:rPr lang="ru-RU" sz="2400" dirty="0"/>
              <a:t>Какие содержательные элементы (направления) должны в быть него включены?</a:t>
            </a:r>
          </a:p>
        </p:txBody>
      </p:sp>
    </p:spTree>
    <p:extLst>
      <p:ext uri="{BB962C8B-B14F-4D97-AF65-F5344CB8AC3E}">
        <p14:creationId xmlns:p14="http://schemas.microsoft.com/office/powerpoint/2010/main" val="9980875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8B3C4FA7-A6C7-29FE-1DBB-323539352BA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76F09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C4C3B5-932A-E983-BD08-891C42425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34094"/>
            <a:ext cx="10515600" cy="1325563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bg1"/>
                </a:solidFill>
              </a:rPr>
              <a:t>5К. </a:t>
            </a:r>
            <a:r>
              <a:rPr lang="ru-RU" b="1" dirty="0" err="1">
                <a:solidFill>
                  <a:schemeClr val="bg1"/>
                </a:solidFill>
              </a:rPr>
              <a:t>Профпробы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706958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736</Words>
  <Application>Microsoft Office PowerPoint</Application>
  <PresentationFormat>Широкоэкранный</PresentationFormat>
  <Paragraphs>144</Paragraphs>
  <Slides>24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31" baseType="lpstr">
      <vt:lpstr>Arial</vt:lpstr>
      <vt:lpstr>Calibri</vt:lpstr>
      <vt:lpstr>Calibri Light</vt:lpstr>
      <vt:lpstr>Inter</vt:lpstr>
      <vt:lpstr>Inter SemiBold</vt:lpstr>
      <vt:lpstr>Tahoma</vt:lpstr>
      <vt:lpstr>Тема Office</vt:lpstr>
      <vt:lpstr>2К. Профминимум - 1</vt:lpstr>
      <vt:lpstr>Презентация PowerPoint</vt:lpstr>
      <vt:lpstr>Презентация PowerPoint</vt:lpstr>
      <vt:lpstr>3К. GPT</vt:lpstr>
      <vt:lpstr>Презентация PowerPoint</vt:lpstr>
      <vt:lpstr>4К. Профминимум - 2</vt:lpstr>
      <vt:lpstr>Презентация PowerPoint</vt:lpstr>
      <vt:lpstr>Презентация PowerPoint</vt:lpstr>
      <vt:lpstr>5К. Профпробы</vt:lpstr>
      <vt:lpstr>Презентация PowerPoint</vt:lpstr>
      <vt:lpstr>Презентация PowerPoint</vt:lpstr>
      <vt:lpstr>7К. Тип карьеры</vt:lpstr>
      <vt:lpstr>Презентация PowerPoint</vt:lpstr>
      <vt:lpstr>8К. Результаты</vt:lpstr>
      <vt:lpstr>Презентация PowerPoint</vt:lpstr>
      <vt:lpstr>9К. Форматы</vt:lpstr>
      <vt:lpstr>Презентация PowerPoint</vt:lpstr>
      <vt:lpstr>Презентация PowerPoint</vt:lpstr>
      <vt:lpstr>10К. Кейс «Поступай в педколледж!»</vt:lpstr>
      <vt:lpstr>Презентация PowerPoint</vt:lpstr>
      <vt:lpstr>Презентация PowerPoint</vt:lpstr>
      <vt:lpstr>«Точки входа»  в процесс самоопределения</vt:lpstr>
      <vt:lpstr>11К. Кейс «Профориентационный нетворкинг»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Сергеев Игорь Станиславович</dc:creator>
  <cp:lastModifiedBy>Сергеев Игорь Станиславович</cp:lastModifiedBy>
  <cp:revision>28</cp:revision>
  <cp:lastPrinted>2023-12-04T06:43:32Z</cp:lastPrinted>
  <dcterms:created xsi:type="dcterms:W3CDTF">2023-10-14T17:41:23Z</dcterms:created>
  <dcterms:modified xsi:type="dcterms:W3CDTF">2023-12-04T06:43:36Z</dcterms:modified>
</cp:coreProperties>
</file>