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9" r:id="rId4"/>
    <p:sldId id="260" r:id="rId5"/>
    <p:sldId id="29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6" r:id="rId28"/>
    <p:sldId id="305" r:id="rId29"/>
    <p:sldId id="307" r:id="rId30"/>
    <p:sldId id="308" r:id="rId31"/>
    <p:sldId id="309" r:id="rId32"/>
    <p:sldId id="310" r:id="rId33"/>
    <p:sldId id="311" r:id="rId34"/>
    <p:sldId id="312" r:id="rId35"/>
    <p:sldId id="313" r:id="rId36"/>
  </p:sldIdLst>
  <p:sldSz cx="9144000" cy="6858000" type="screen4x3"/>
  <p:notesSz cx="9823450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56829" cy="3404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64348" y="0"/>
            <a:ext cx="4256829" cy="3404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8D87C-8FE5-4514-A893-9E343E588CB2}" type="datetime1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7167"/>
            <a:ext cx="4256829" cy="340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64348" y="6467167"/>
            <a:ext cx="4256829" cy="340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9EBD7-B376-46E7-A3EE-2AD02A434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6839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56829" cy="3404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64348" y="0"/>
            <a:ext cx="4256829" cy="3404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7EC1D-CB5D-467F-B54B-8ECD5CA717FE}" type="datetime1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09925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2346" y="3234175"/>
            <a:ext cx="7858759" cy="306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7167"/>
            <a:ext cx="4256829" cy="340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64348" y="6467167"/>
            <a:ext cx="4256829" cy="340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34AF5-97A2-4DAF-AA33-0F77B78CD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4651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4AF5-97A2-4DAF-AA33-0F77B78CDE3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181AA1-55B9-4872-9274-39BCC8E89B89}" type="datetime1">
              <a:rPr lang="ru-RU" smtClean="0"/>
              <a:pPr/>
              <a:t>06.12.2023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4AF5-97A2-4DAF-AA33-0F77B78CDE3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46501AF-E8A8-42D5-B7AD-ACBDC139B29A}" type="datetime1">
              <a:rPr lang="ru-RU" smtClean="0"/>
              <a:pPr/>
              <a:t>06.12.2023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7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4AF5-97A2-4DAF-AA33-0F77B78CDE3F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C51FB05-8B0E-4865-902A-BECF413399AE}" type="datetime1">
              <a:rPr lang="ru-RU" smtClean="0"/>
              <a:pPr/>
              <a:t>06.12.2023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3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4AF5-97A2-4DAF-AA33-0F77B78CDE3F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D08356-D0E6-42AE-90F8-2CF93A33DEA3}" type="datetime1">
              <a:rPr lang="ru-RU" smtClean="0"/>
              <a:pPr/>
              <a:t>06.12.2023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1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D834-AA63-4311-98A1-8A65A4D8EF3F}" type="datetime10">
              <a:rPr lang="ru-RU" smtClean="0"/>
              <a:pPr/>
              <a:t>08:52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8447-D8F8-4B80-973A-00E9D737F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37-14AE-49B5-8E0F-A62EFA405615}" type="datetime10">
              <a:rPr lang="ru-RU" smtClean="0"/>
              <a:pPr/>
              <a:t>08:52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8447-D8F8-4B80-973A-00E9D737F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4890-4705-404C-8BB1-891AE8DCCA37}" type="datetime10">
              <a:rPr lang="ru-RU" smtClean="0"/>
              <a:pPr/>
              <a:t>08:52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8447-D8F8-4B80-973A-00E9D737F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A365-D045-4041-8396-81B3BAFEBDBC}" type="datetime10">
              <a:rPr lang="ru-RU" smtClean="0"/>
              <a:pPr/>
              <a:t>08:52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8447-D8F8-4B80-973A-00E9D737F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4B74-A015-46B4-8A6A-943AD5B1F7F9}" type="datetime10">
              <a:rPr lang="ru-RU" smtClean="0"/>
              <a:pPr/>
              <a:t>08:52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8447-D8F8-4B80-973A-00E9D737F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B6B-9C07-4856-A78A-B872FECEEF37}" type="datetime10">
              <a:rPr lang="ru-RU" smtClean="0"/>
              <a:pPr/>
              <a:t>08:52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8447-D8F8-4B80-973A-00E9D737F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A261-1839-46DF-81B0-51F896FDAF19}" type="datetime10">
              <a:rPr lang="ru-RU" smtClean="0"/>
              <a:pPr/>
              <a:t>08:52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8447-D8F8-4B80-973A-00E9D737F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475C-359A-49E1-9CD5-405272902B17}" type="datetime10">
              <a:rPr lang="ru-RU" smtClean="0"/>
              <a:pPr/>
              <a:t>08:52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8447-D8F8-4B80-973A-00E9D737F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FF6-391B-489D-B12E-72E7B6A450D3}" type="datetime10">
              <a:rPr lang="ru-RU" smtClean="0"/>
              <a:pPr/>
              <a:t>08:52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8447-D8F8-4B80-973A-00E9D737F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6F2-2E28-40A2-A33E-D153F648D8F6}" type="datetime10">
              <a:rPr lang="ru-RU" smtClean="0"/>
              <a:pPr/>
              <a:t>08:52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8447-D8F8-4B80-973A-00E9D737F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9DE9-60D8-48F0-97D0-58C57762BFD2}" type="datetime10">
              <a:rPr lang="ru-RU" smtClean="0"/>
              <a:pPr/>
              <a:t>08:52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8447-D8F8-4B80-973A-00E9D737F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85A2-C801-4F63-9A45-7F0E80DD67D5}" type="datetime10">
              <a:rPr lang="ru-RU" smtClean="0"/>
              <a:pPr/>
              <a:t>08:52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8447-D8F8-4B80-973A-00E9D737F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hyperlink" Target="javascript:void(0)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3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a-gunin.ru/histol/index.ht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ГБПОУ «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Тольяттинский медколледж»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Специальность  Лабораторная диагностика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Квалификационный экзамен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</a:t>
            </a:r>
            <a:b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ПМ.01 «Выполнение морфологических лабораторных исследований первой и второй категории сложности»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Практические задания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Фесенко И.С.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88424" y="6165304"/>
            <a:ext cx="45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7.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histol.chuvashia.com/images/nerv/neuron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8640960" cy="5875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88424" y="6165304"/>
            <a:ext cx="45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8.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://histol.chuvashia.com/images/nerv/nerv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34271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88424" y="6165304"/>
            <a:ext cx="45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9.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histol.chuvashia.com/images/connective/bon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7992888" cy="6429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10.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histol.chuvashia.com/images/connective/osteocy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868549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11.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0" name="Picture 2" descr="http://histol.chuvashia.com/images/connective/gial-cartilage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907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12.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86" name="Picture 2" descr="http://histol.chuvashia.com/images/connective/gial-cartilage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88640"/>
            <a:ext cx="8783393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13.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2" name="Picture 2" descr="http://histol.chuvashia.com/images/connective/elast-cartilag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734883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14.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8" name="Picture 2" descr="http://histol.chuvashia.com/images/connective/elast-cartilage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0648"/>
            <a:ext cx="883734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15.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histol.chuvashia.com/images/connective/fat-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1296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16.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histol.chuvashia.com/images/connective/fat-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4096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Практические задания№3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осмотре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гистологических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препаратов необходимо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определить: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Окраску препарата.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Представленный в препарате орган (ткань).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17.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histol.chuvashia.com/images/connective/pigment-cells-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9694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18.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 descr="http://histol.chuvashia.com/images/digestive/gastro-esophageal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60648"/>
            <a:ext cx="7425825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19.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8" name="Picture 2" descr="http://histol.chuvashia.com/images/digestive/stomach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553097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20.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4" name="Picture 2" descr="http://histol.chuvashia.com/images/respir/trachea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696744" cy="651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21.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0" name="Picture 2" descr="http://histol.chuvashia.com/images/respir/lung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7704856" cy="607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22.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 descr="http://histol.chuvashia.com/images/urinary/kidney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1003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23.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fpAnimswapImgFP4" descr="http://histol.chuvashia.com/images/urinary/kidney-03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24.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 descr="http://histol.chuvashia.com/images/urinary/kidney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2693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25.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8" name="Picture 2" descr="http://histol.chuvashia.com/images/urinary/kidney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496944" cy="5532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26.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histol.ru/images/endocrine/thyroid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8031116" cy="5782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412776"/>
          <a:ext cx="8016550" cy="49685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3310"/>
                <a:gridCol w="1603310"/>
                <a:gridCol w="1603310"/>
                <a:gridCol w="1603310"/>
                <a:gridCol w="1603310"/>
              </a:tblGrid>
              <a:tr h="82809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№1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№2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№3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№4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№5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№6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№7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№8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№9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№10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№11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№12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№13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№14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№15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№16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№17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№18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№19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№20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№21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№22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№23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№24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№25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7" action="ppaction://hlinksldjump"/>
                        </a:rPr>
                        <a:t>№26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8" action="ppaction://hlinksldjump"/>
                        </a:rPr>
                        <a:t>№27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9" action="ppaction://hlinksldjump"/>
                        </a:rPr>
                        <a:t>№28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0" action="ppaction://hlinksldjump"/>
                        </a:rPr>
                        <a:t>№29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1" action="ppaction://hlinksldjump"/>
                        </a:rPr>
                        <a:t>№30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Кликни на номер задачи, внимательно посмотри и дай ответ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27.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http://histol.chuvashia.com/images/male/prostate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32656"/>
            <a:ext cx="802657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28.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2" name="Picture 2" descr="http://histol.chuvashia.com/images/female/mammary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8640"/>
            <a:ext cx="7784103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29.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 descr="http://histol.chuvashia.com/images/female/mammary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332656"/>
            <a:ext cx="846676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165304"/>
            <a:ext cx="67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30.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http://histol.chuvashia.com/images/connective/bone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920880" cy="5914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"/>
          <a:ext cx="9144000" cy="6857994"/>
        </p:xfrm>
        <a:graphic>
          <a:graphicData uri="http://schemas.openxmlformats.org/drawingml/2006/table">
            <a:tbl>
              <a:tblPr/>
              <a:tblGrid>
                <a:gridCol w="1327031"/>
                <a:gridCol w="3997572"/>
                <a:gridCol w="3819397"/>
              </a:tblGrid>
              <a:tr h="252887"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ru-RU" sz="1000" b="1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№ препарата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ru-RU" sz="1000" b="1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 (ткань)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ru-RU" sz="1000" b="1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препарата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СЛЕЗНАЯ ЖЕЛЕЗА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ВКУСОВЫЕ ЛУКОВИЦЫ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гематоксилин-эозином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АРТЕРИЯ ЭЛАСТИЧЕСКОГО ТИПА (АОРТА)</a:t>
                      </a: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орсеином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ГЛАДКАЯ МЫШЕЧНАЯ ТКАНЬ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НЕЙРОН</a:t>
                      </a: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Импрегнация нитратом серебра и хлоридом золота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НЕЙРОН</a:t>
                      </a: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Импрегнация нитратом серебра 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НЕЙРОН -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НЕЙРОФИБРИЛЛЫ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Импрегнация нитратом серебра 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5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МИЕЛИНОВЫЕ НЕРВНЫЕ ВОЛОКНА</a:t>
                      </a: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оксидом осмия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ПЛАСТИНЧАТАЯ (ЗРЕЛАЯ)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КОСТЬ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тионином</a:t>
                      </a: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и пикриновой кислотой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09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ОСТЕОЦИТЫ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гематоксилином</a:t>
                      </a: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ГИАЛИНОВЫЙ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ХРЯЩ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ГИАЛИНОВЫЙ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ХРЯЩ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ЭЛАСТИЧЕСКИЙ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ХРЯЩ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железным гематоксилином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ЭЛАСТИЧЕСКИЙ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ХРЯЩ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железным гематоксилином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78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ЖИРОВЫЕ КЛЕТКИ</a:t>
                      </a: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суданом</a:t>
                      </a:r>
                      <a:r>
                        <a:rPr lang="en-US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III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БЕЛАЯ ЖИРОВАЯ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ТКАНЬ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ПИГМЕНТНЫЕ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КЛЕТКИ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Неокрашенный препарат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ПЕРЕХОД ПИЩЕВОДА В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ЖЕЛУДОК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ДНО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ЖЕЛУДКА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ТРАХЕЯ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ЛЕГКОЕ</a:t>
                      </a: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   </a:t>
                      </a: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ПОЧКА КОРКОВОЕ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ВЕЩЕСТВО</a:t>
                      </a: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ПОЧКА КОРКОВОЕ ВЕЩЕСТВО</a:t>
                      </a: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ПОЧКА МОЗГОВОЕ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ВЕЩЕСТВО</a:t>
                      </a: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ПОЧКА МОЗГОВОЕ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ВЕЩЕСТВО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ЩИТОВИДНАЯ ЖЕЛЕЗА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ПРЕДСТАТЕЛЬНАЯ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ЖЕЛЕЗА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МОЛОЧНАЯ ЖЕЛЕЗА(</a:t>
                      </a:r>
                      <a:r>
                        <a:rPr lang="ru-RU" sz="1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лактирующая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6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МОЛОЧНАЯ ЖЕЛЕЗА (</a:t>
                      </a:r>
                      <a:r>
                        <a:rPr lang="ru-RU" sz="1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нелактирующая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гематоксилин-эозином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05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spc="-1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ПЛАСТИНЧАТАЯ (ЗРЕЛАЯ)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КОСТЬ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Окраска </a:t>
                      </a:r>
                      <a:r>
                        <a:rPr lang="ru-RU" sz="10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тионином</a:t>
                      </a:r>
                      <a:r>
                        <a:rPr lang="ru-RU" sz="1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и пикриновой кислотой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30" marR="24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7772400" cy="35701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подготовке материала к данному заданию использовался материал сайта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a-gunin.ru/histol/index.htm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АТЛАС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МИКРОФОТОГРАФИЙ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ГИСТОЛОГИЯ в таблицах и схемах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8424" y="630932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histol.chuvashia.com/images/sensory/lachrymal-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8424" y="630932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2.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histol.chuvashia.com/images/sensory/taste-orang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5464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460432" y="609329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3.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histol.chuvashia.com/images/cvs/aort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884898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88424" y="6165304"/>
            <a:ext cx="45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4.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histol.ru/images/muscle/myo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563" y="548680"/>
            <a:ext cx="791424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histol.chuvashia.com/images/nerv/neuron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37" y="1988840"/>
            <a:ext cx="8733171" cy="22322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32440" y="6165304"/>
            <a:ext cx="45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5.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histol.chuvashia.com/images/nerv/neuron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484784"/>
            <a:ext cx="8194009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8424" y="6165304"/>
            <a:ext cx="45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6.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355</Words>
  <Application>Microsoft Office PowerPoint</Application>
  <PresentationFormat>Экран (4:3)</PresentationFormat>
  <Paragraphs>169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Тема Office</vt:lpstr>
      <vt:lpstr>ГБПОУ «Тольяттинский медколледж»   Специальность  Лабораторная диагностика      Квалификационный экзамен      ПМ.01 «Выполнение морфологических лабораторных исследований первой и второй категории сложности»  Практические задания     </vt:lpstr>
      <vt:lpstr>      Практические задания№3   При осмотре гистологических препаратов необходимо определить: 1. Окраску препарата. 2. Представленный в препарате орган (ткань).  </vt:lpstr>
      <vt:lpstr>Кликни на номер задачи, внимательно посмотри и дай ответ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СПО «Тольяттинский медколледж»        Квалификационный экзамен      ПМ.05 «Проведение лабораторных гематологических  исследований» 2 курс Специальность 060604 Лабораторная диагностика (базовая подготовка)</dc:title>
  <dc:creator>Skvorcov</dc:creator>
  <cp:lastModifiedBy>user43</cp:lastModifiedBy>
  <cp:revision>37</cp:revision>
  <dcterms:created xsi:type="dcterms:W3CDTF">2013-04-22T17:02:04Z</dcterms:created>
  <dcterms:modified xsi:type="dcterms:W3CDTF">2023-12-06T04:53:42Z</dcterms:modified>
</cp:coreProperties>
</file>