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327" r:id="rId3"/>
    <p:sldId id="340" r:id="rId4"/>
    <p:sldId id="353" r:id="rId5"/>
    <p:sldId id="352" r:id="rId6"/>
    <p:sldId id="326" r:id="rId7"/>
    <p:sldId id="341" r:id="rId8"/>
    <p:sldId id="330" r:id="rId9"/>
    <p:sldId id="342" r:id="rId10"/>
    <p:sldId id="343" r:id="rId11"/>
    <p:sldId id="344" r:id="rId12"/>
    <p:sldId id="267" r:id="rId13"/>
    <p:sldId id="332" r:id="rId14"/>
    <p:sldId id="350" r:id="rId15"/>
    <p:sldId id="338" r:id="rId16"/>
  </p:sldIdLst>
  <p:sldSz cx="12192000" cy="6858000"/>
  <p:notesSz cx="6858000" cy="9947275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441D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55716" autoAdjust="0"/>
  </p:normalViewPr>
  <p:slideViewPr>
    <p:cSldViewPr snapToGrid="0">
      <p:cViewPr>
        <p:scale>
          <a:sx n="50" d="100"/>
          <a:sy n="50" d="100"/>
        </p:scale>
        <p:origin x="-1790" y="-83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17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0E5C8-804F-48C3-9901-7B118C9D59AE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4C1C3-0F34-4397-99ED-83144CC04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300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289A-3DF9-41FF-911E-F2B5608301CC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F083-17C8-43B8-8388-9AB965DA0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141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461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408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647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766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975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75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493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42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2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890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752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155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986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F083-17C8-43B8-8388-9AB965DA0F9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108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1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207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128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293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09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949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869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881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03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0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22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852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387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2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88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3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85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01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68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8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90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F4FA0-4B7E-485D-8503-D4B0E2FE4AC2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A68A1-B77E-48FC-B685-3CF774A0D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47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2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6728" y="162370"/>
            <a:ext cx="11068335" cy="6573710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 «Обзор нормативных требований действующего законодательства </a:t>
            </a: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по </a:t>
            </a:r>
            <a:r>
              <a:rPr lang="ru-RU" sz="5400" b="1" dirty="0">
                <a:solidFill>
                  <a:srgbClr val="FF0000"/>
                </a:solidFill>
              </a:rPr>
              <a:t>разработке образовательных программ и реализации образовательного процесса» </a:t>
            </a: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4000" b="1" i="1" dirty="0" smtClean="0"/>
              <a:t>07.10.2020 г.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9250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45663" y="243622"/>
            <a:ext cx="115050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FF0000"/>
                </a:solidFill>
              </a:rPr>
              <a:t>Организационный раздел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938464" y="1795212"/>
            <a:ext cx="10154653" cy="5062788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ru-RU" sz="3600" dirty="0">
                <a:solidFill>
                  <a:schemeClr val="bg1">
                    <a:lumMod val="75000"/>
                  </a:schemeClr>
                </a:solidFill>
              </a:rPr>
              <a:t>Организационный раздел должен определять общие рамки организации образовательной деятельности, а также механизмы реализации основной образовательной программы</a:t>
            </a:r>
          </a:p>
          <a:p>
            <a:pPr lvl="1"/>
            <a:r>
              <a:rPr lang="ru-RU" sz="3600" b="1" dirty="0" smtClean="0"/>
              <a:t>учебный </a:t>
            </a:r>
            <a:r>
              <a:rPr lang="ru-RU" sz="3600" b="1" dirty="0"/>
              <a:t>план </a:t>
            </a:r>
          </a:p>
          <a:p>
            <a:pPr lvl="1"/>
            <a:r>
              <a:rPr lang="ru-RU" sz="3600" b="1" dirty="0"/>
              <a:t>план внеурочной деятельности, </a:t>
            </a:r>
          </a:p>
          <a:p>
            <a:pPr lvl="1"/>
            <a:r>
              <a:rPr lang="ru-RU" sz="3600" b="1" dirty="0"/>
              <a:t>календарный учебный график;</a:t>
            </a:r>
          </a:p>
          <a:p>
            <a:pPr lvl="1"/>
            <a:r>
              <a:rPr lang="ru-RU" sz="3600" b="1" dirty="0"/>
              <a:t>систему условий реализации основной образовательной программы в соответствии с требованиями Стандарта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6973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Заголовок 1"/>
          <p:cNvSpPr txBox="1">
            <a:spLocks/>
          </p:cNvSpPr>
          <p:nvPr/>
        </p:nvSpPr>
        <p:spPr>
          <a:xfrm>
            <a:off x="382137" y="202375"/>
            <a:ext cx="1125940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060575" indent="-2060575" algn="ctr"/>
            <a:r>
              <a:rPr lang="ru-RU" sz="5500" b="1" dirty="0" smtClean="0">
                <a:solidFill>
                  <a:srgbClr val="FF0000"/>
                </a:solidFill>
              </a:rPr>
              <a:t>Структура образовательной программы</a:t>
            </a: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54051" y="1970723"/>
            <a:ext cx="5157787" cy="82391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800000"/>
                </a:solidFill>
              </a:rPr>
              <a:t>Согласно закона об образовании</a:t>
            </a:r>
            <a:endParaRPr lang="ru-RU" sz="2800" dirty="0">
              <a:solidFill>
                <a:srgbClr val="8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839789" y="3032759"/>
            <a:ext cx="5157787" cy="3156903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800000"/>
                </a:solidFill>
              </a:rPr>
              <a:t>Учебный план</a:t>
            </a:r>
          </a:p>
          <a:p>
            <a:r>
              <a:rPr lang="ru-RU" sz="1800" dirty="0" smtClean="0">
                <a:solidFill>
                  <a:srgbClr val="800000"/>
                </a:solidFill>
              </a:rPr>
              <a:t>календарный учебный график</a:t>
            </a:r>
          </a:p>
          <a:p>
            <a:r>
              <a:rPr lang="ru-RU" sz="1800" dirty="0" smtClean="0">
                <a:solidFill>
                  <a:srgbClr val="800000"/>
                </a:solidFill>
              </a:rPr>
              <a:t>рабочие </a:t>
            </a:r>
            <a:r>
              <a:rPr lang="ru-RU" sz="1800" dirty="0">
                <a:solidFill>
                  <a:srgbClr val="800000"/>
                </a:solidFill>
              </a:rPr>
              <a:t>программ учебных предметов, курсов, дисциплин (модулей</a:t>
            </a:r>
            <a:r>
              <a:rPr lang="ru-RU" sz="1800" dirty="0" smtClean="0">
                <a:solidFill>
                  <a:srgbClr val="800000"/>
                </a:solidFill>
              </a:rPr>
              <a:t>)</a:t>
            </a:r>
          </a:p>
          <a:p>
            <a:r>
              <a:rPr lang="ru-RU" sz="1800" dirty="0" smtClean="0">
                <a:solidFill>
                  <a:srgbClr val="800000"/>
                </a:solidFill>
              </a:rPr>
              <a:t>иные компоненты</a:t>
            </a:r>
          </a:p>
          <a:p>
            <a:r>
              <a:rPr lang="ru-RU" sz="1800" dirty="0" smtClean="0">
                <a:solidFill>
                  <a:srgbClr val="800000"/>
                </a:solidFill>
              </a:rPr>
              <a:t>Оценочные материалы</a:t>
            </a:r>
          </a:p>
          <a:p>
            <a:r>
              <a:rPr lang="ru-RU" sz="1800" dirty="0" smtClean="0">
                <a:solidFill>
                  <a:srgbClr val="800000"/>
                </a:solidFill>
              </a:rPr>
              <a:t>методические материалы</a:t>
            </a:r>
            <a:endParaRPr lang="ru-RU" sz="1800" dirty="0">
              <a:solidFill>
                <a:srgbClr val="80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002060"/>
                </a:solidFill>
              </a:rPr>
              <a:t>Солгласно</a:t>
            </a:r>
            <a:r>
              <a:rPr lang="ru-RU" sz="2800" dirty="0" smtClean="0">
                <a:solidFill>
                  <a:srgbClr val="002060"/>
                </a:solidFill>
              </a:rPr>
              <a:t> ФГОС СОО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Целевой раздел </a:t>
            </a:r>
            <a:endParaRPr lang="ru-RU" dirty="0" smtClean="0">
              <a:solidFill>
                <a:srgbClr val="002060"/>
              </a:solidFill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пояснительная записка</a:t>
            </a:r>
            <a:endParaRPr lang="ru-RU" dirty="0">
              <a:solidFill>
                <a:srgbClr val="002060"/>
              </a:solidFill>
            </a:endParaRPr>
          </a:p>
          <a:p>
            <a:pPr lvl="1"/>
            <a:r>
              <a:rPr lang="ru-RU" dirty="0">
                <a:solidFill>
                  <a:srgbClr val="002060"/>
                </a:solidFill>
              </a:rPr>
              <a:t>планируемые </a:t>
            </a:r>
            <a:r>
              <a:rPr lang="ru-RU" dirty="0" smtClean="0">
                <a:solidFill>
                  <a:srgbClr val="002060"/>
                </a:solidFill>
              </a:rPr>
              <a:t>результаты</a:t>
            </a:r>
            <a:endParaRPr lang="ru-RU" dirty="0">
              <a:solidFill>
                <a:srgbClr val="002060"/>
              </a:solidFill>
            </a:endParaRPr>
          </a:p>
          <a:p>
            <a:pPr lvl="1"/>
            <a:r>
              <a:rPr lang="ru-RU" dirty="0">
                <a:solidFill>
                  <a:srgbClr val="002060"/>
                </a:solidFill>
              </a:rPr>
              <a:t>систему оценки </a:t>
            </a:r>
            <a:r>
              <a:rPr lang="ru-RU" dirty="0" smtClean="0">
                <a:solidFill>
                  <a:srgbClr val="002060"/>
                </a:solidFill>
              </a:rPr>
              <a:t>результатов</a:t>
            </a:r>
          </a:p>
          <a:p>
            <a:r>
              <a:rPr lang="ru-RU" dirty="0">
                <a:solidFill>
                  <a:srgbClr val="002060"/>
                </a:solidFill>
              </a:rPr>
              <a:t>Содержательный раздел </a:t>
            </a:r>
            <a:endParaRPr lang="ru-RU" dirty="0" smtClean="0">
              <a:solidFill>
                <a:srgbClr val="002060"/>
              </a:solidFill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программу </a:t>
            </a:r>
            <a:r>
              <a:rPr lang="ru-RU" dirty="0">
                <a:solidFill>
                  <a:srgbClr val="002060"/>
                </a:solidFill>
              </a:rPr>
              <a:t>развития универсальных учебных </a:t>
            </a:r>
            <a:r>
              <a:rPr lang="ru-RU" dirty="0" smtClean="0">
                <a:solidFill>
                  <a:srgbClr val="002060"/>
                </a:solidFill>
              </a:rPr>
              <a:t>действий</a:t>
            </a:r>
            <a:endParaRPr lang="ru-RU" dirty="0">
              <a:solidFill>
                <a:srgbClr val="002060"/>
              </a:solidFill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программы </a:t>
            </a:r>
            <a:r>
              <a:rPr lang="ru-RU" dirty="0">
                <a:solidFill>
                  <a:srgbClr val="002060"/>
                </a:solidFill>
              </a:rPr>
              <a:t>отдельных учебных предметов, курсов и курсов внеурочной деятельности;</a:t>
            </a:r>
          </a:p>
          <a:p>
            <a:pPr lvl="1"/>
            <a:r>
              <a:rPr lang="ru-RU" dirty="0">
                <a:solidFill>
                  <a:srgbClr val="002060"/>
                </a:solidFill>
              </a:rPr>
              <a:t>программу воспитания и социализации </a:t>
            </a:r>
            <a:endParaRPr lang="ru-RU" dirty="0" smtClean="0">
              <a:solidFill>
                <a:srgbClr val="002060"/>
              </a:solidFill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программу </a:t>
            </a:r>
            <a:r>
              <a:rPr lang="ru-RU" dirty="0">
                <a:solidFill>
                  <a:srgbClr val="002060"/>
                </a:solidFill>
              </a:rPr>
              <a:t>коррекционной работы, включающую организацию работы с обучающимися с ограниченными возможностями здоровья и инвалидами.</a:t>
            </a:r>
          </a:p>
          <a:p>
            <a:r>
              <a:rPr lang="ru-RU" dirty="0">
                <a:solidFill>
                  <a:srgbClr val="002060"/>
                </a:solidFill>
              </a:rPr>
              <a:t>Организационный раздел </a:t>
            </a:r>
            <a:endParaRPr lang="ru-RU" dirty="0" smtClean="0">
              <a:solidFill>
                <a:srgbClr val="002060"/>
              </a:solidFill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учебный </a:t>
            </a:r>
            <a:r>
              <a:rPr lang="ru-RU" dirty="0">
                <a:solidFill>
                  <a:srgbClr val="002060"/>
                </a:solidFill>
              </a:rPr>
              <a:t>план </a:t>
            </a:r>
            <a:endParaRPr lang="ru-RU" dirty="0" smtClean="0">
              <a:solidFill>
                <a:srgbClr val="002060"/>
              </a:solidFill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план </a:t>
            </a:r>
            <a:r>
              <a:rPr lang="ru-RU" dirty="0">
                <a:solidFill>
                  <a:srgbClr val="002060"/>
                </a:solidFill>
              </a:rPr>
              <a:t>внеурочной деятельности, </a:t>
            </a:r>
            <a:endParaRPr lang="ru-RU" dirty="0" smtClean="0">
              <a:solidFill>
                <a:srgbClr val="002060"/>
              </a:solidFill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календарный </a:t>
            </a:r>
            <a:r>
              <a:rPr lang="ru-RU" dirty="0">
                <a:solidFill>
                  <a:srgbClr val="002060"/>
                </a:solidFill>
              </a:rPr>
              <a:t>учебный график;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систему </a:t>
            </a:r>
            <a:r>
              <a:rPr lang="ru-RU" dirty="0">
                <a:solidFill>
                  <a:srgbClr val="002060"/>
                </a:solidFill>
              </a:rPr>
              <a:t>условий реализации основной образовательной программы в соответствии с требованиями Стандарта.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5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5676" y="523530"/>
            <a:ext cx="5383283" cy="550920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1. Общие </a:t>
            </a:r>
            <a:r>
              <a:rPr lang="ru-RU" sz="1600" b="1" dirty="0">
                <a:solidFill>
                  <a:prstClr val="black"/>
                </a:solidFill>
              </a:rPr>
              <a:t>положения (</a:t>
            </a:r>
            <a:r>
              <a:rPr lang="ru-RU" sz="1600" dirty="0" smtClean="0">
                <a:solidFill>
                  <a:prstClr val="black"/>
                </a:solidFill>
              </a:rPr>
              <a:t>Объем, срок получения образования</a:t>
            </a:r>
            <a:r>
              <a:rPr lang="ru-RU" sz="1600" dirty="0">
                <a:solidFill>
                  <a:prstClr val="black"/>
                </a:solidFill>
              </a:rPr>
              <a:t>)</a:t>
            </a:r>
            <a:endParaRPr lang="ru-RU" sz="1600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Реализация требований ФГОС СПО, в </a:t>
            </a:r>
            <a:r>
              <a:rPr lang="ru-RU" sz="1600" dirty="0" err="1" smtClean="0">
                <a:solidFill>
                  <a:prstClr val="black"/>
                </a:solidFill>
              </a:rPr>
              <a:t>т.ч</a:t>
            </a:r>
            <a:r>
              <a:rPr lang="ru-RU" sz="1600" dirty="0" smtClean="0">
                <a:solidFill>
                  <a:prstClr val="black"/>
                </a:solidFill>
              </a:rPr>
              <a:t>. по обязательной и вариативной части,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Описание структуры программы</a:t>
            </a:r>
          </a:p>
          <a:p>
            <a:r>
              <a:rPr lang="ru-RU" sz="1600" b="1" dirty="0" smtClean="0">
                <a:solidFill>
                  <a:prstClr val="black"/>
                </a:solidFill>
              </a:rPr>
              <a:t>2</a:t>
            </a:r>
            <a:r>
              <a:rPr lang="ru-RU" sz="1600" b="1" dirty="0">
                <a:solidFill>
                  <a:prstClr val="black"/>
                </a:solidFill>
              </a:rPr>
              <a:t>. Характеристика профессиональной деятельности выпускников и требования к результатам освоения </a:t>
            </a:r>
            <a:r>
              <a:rPr lang="ru-RU" sz="1600" b="1" dirty="0" smtClean="0">
                <a:solidFill>
                  <a:prstClr val="black"/>
                </a:solidFill>
              </a:rPr>
              <a:t>образовательной </a:t>
            </a:r>
            <a:r>
              <a:rPr lang="ru-RU" sz="1600" b="1" dirty="0">
                <a:solidFill>
                  <a:prstClr val="black"/>
                </a:solidFill>
              </a:rPr>
              <a:t>программы.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Планируемые результаты (ПК на основе ПС)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Формы аттестации</a:t>
            </a:r>
          </a:p>
          <a:p>
            <a:r>
              <a:rPr lang="ru-RU" sz="1600" b="1" dirty="0" smtClean="0">
                <a:solidFill>
                  <a:prstClr val="black"/>
                </a:solidFill>
              </a:rPr>
              <a:t>3. Документы</a:t>
            </a:r>
            <a:r>
              <a:rPr lang="ru-RU" sz="1600" b="1" dirty="0">
                <a:solidFill>
                  <a:prstClr val="black"/>
                </a:solidFill>
              </a:rPr>
              <a:t>, определяющие содержание и организацию образовательного </a:t>
            </a:r>
            <a:r>
              <a:rPr lang="ru-RU" sz="1600" b="1" dirty="0" smtClean="0">
                <a:solidFill>
                  <a:prstClr val="black"/>
                </a:solidFill>
              </a:rPr>
              <a:t>процесса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Учебный план </a:t>
            </a:r>
            <a:endParaRPr lang="ru-RU" sz="16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календарный учебный график, </a:t>
            </a:r>
            <a:endParaRPr lang="ru-RU" sz="16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рабочие программы </a:t>
            </a:r>
            <a:r>
              <a:rPr lang="ru-RU" sz="1600" dirty="0">
                <a:solidFill>
                  <a:prstClr val="black"/>
                </a:solidFill>
              </a:rPr>
              <a:t>учебных предметов, курсов, дисциплин (модулей), </a:t>
            </a:r>
            <a:r>
              <a:rPr lang="ru-RU" sz="1600" dirty="0">
                <a:solidFill>
                  <a:prstClr val="white">
                    <a:lumMod val="65000"/>
                  </a:prstClr>
                </a:solidFill>
              </a:rPr>
              <a:t>практик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иные компоненты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</a:rPr>
              <a:t>Оценочные </a:t>
            </a:r>
            <a:r>
              <a:rPr lang="ru-RU" sz="1600" dirty="0">
                <a:solidFill>
                  <a:prstClr val="black"/>
                </a:solidFill>
              </a:rPr>
              <a:t>материалы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</a:rPr>
              <a:t>Методические материалы </a:t>
            </a:r>
          </a:p>
          <a:p>
            <a:r>
              <a:rPr lang="ru-RU" sz="1600" b="1" dirty="0">
                <a:solidFill>
                  <a:prstClr val="black"/>
                </a:solidFill>
              </a:rPr>
              <a:t>4. Контроль и оценка результатов освоения </a:t>
            </a:r>
            <a:r>
              <a:rPr lang="ru-RU" sz="1600" b="1" dirty="0" smtClean="0">
                <a:solidFill>
                  <a:prstClr val="black"/>
                </a:solidFill>
              </a:rPr>
              <a:t>образовательной </a:t>
            </a:r>
            <a:r>
              <a:rPr lang="ru-RU" sz="1600" b="1" dirty="0">
                <a:solidFill>
                  <a:prstClr val="black"/>
                </a:solidFill>
              </a:rPr>
              <a:t>программы.</a:t>
            </a:r>
          </a:p>
          <a:p>
            <a:r>
              <a:rPr lang="ru-RU" sz="1600" b="1" dirty="0" smtClean="0">
                <a:solidFill>
                  <a:prstClr val="black"/>
                </a:solidFill>
              </a:rPr>
              <a:t>5. Организационно-педагогические условия 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Объект 7"/>
          <p:cNvSpPr txBox="1">
            <a:spLocks/>
          </p:cNvSpPr>
          <p:nvPr/>
        </p:nvSpPr>
        <p:spPr>
          <a:xfrm>
            <a:off x="5927148" y="523530"/>
            <a:ext cx="5309813" cy="36845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prstClr val="black"/>
                </a:solidFill>
              </a:rPr>
              <a:t>Целевой раздел 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пояснительная записка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планируемые результаты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систему оценки результатов</a:t>
            </a:r>
          </a:p>
          <a:p>
            <a:r>
              <a:rPr lang="ru-RU" sz="2000" dirty="0" smtClean="0">
                <a:solidFill>
                  <a:prstClr val="black"/>
                </a:solidFill>
              </a:rPr>
              <a:t>Содержательный раздел 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программу развития универсальных учебных действий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программы отдельных учебных предметов, курсов и курсов внеурочной деятельности;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программу воспитания и социализации 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программу коррекционной работы, включающую организацию работы с обучающимися с ограниченными возможностями здоровья и инвалидами.</a:t>
            </a:r>
          </a:p>
          <a:p>
            <a:r>
              <a:rPr lang="ru-RU" sz="2000" dirty="0" smtClean="0">
                <a:solidFill>
                  <a:prstClr val="black"/>
                </a:solidFill>
              </a:rPr>
              <a:t>Организационный раздел 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учебный план 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план внеурочной деятельности, 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календарный учебный график;</a:t>
            </a:r>
          </a:p>
          <a:p>
            <a:pPr lvl="1"/>
            <a:r>
              <a:rPr lang="ru-RU" sz="1800" dirty="0" smtClean="0">
                <a:solidFill>
                  <a:prstClr val="black"/>
                </a:solidFill>
              </a:rPr>
              <a:t>систему условий реализации основной образовательной программы в соответствии с требованиями Стандарта.</a:t>
            </a:r>
          </a:p>
          <a:p>
            <a:endParaRPr lang="ru-RU" sz="2000" dirty="0">
              <a:solidFill>
                <a:prstClr val="black"/>
              </a:solidFill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5522346" y="772196"/>
            <a:ext cx="719297" cy="94248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Правая фигурная скобка 6"/>
          <p:cNvSpPr/>
          <p:nvPr/>
        </p:nvSpPr>
        <p:spPr>
          <a:xfrm>
            <a:off x="4741852" y="523530"/>
            <a:ext cx="680465" cy="238223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4767380" y="4064000"/>
            <a:ext cx="680465" cy="1056640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5547849" y="2064698"/>
            <a:ext cx="693771" cy="249347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 flipV="1">
            <a:off x="4370457" y="3291841"/>
            <a:ext cx="1871163" cy="154620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1906680" y="3586916"/>
            <a:ext cx="4816957" cy="169167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1867016" y="3897517"/>
            <a:ext cx="4836789" cy="188779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4370459" y="6065225"/>
            <a:ext cx="2418396" cy="21288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967061" y="1569217"/>
            <a:ext cx="2756599" cy="37094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56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4771" y="1"/>
            <a:ext cx="10591800" cy="9797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СТРУКТУРА </a:t>
            </a:r>
            <a:r>
              <a:rPr lang="ru-RU" sz="3200" b="1" dirty="0">
                <a:solidFill>
                  <a:srgbClr val="FF0000"/>
                </a:solidFill>
              </a:rPr>
              <a:t>ОСНОВНОЙ ОБРАЗОВАТЕЛЬНОЙ ПРОГРАММЫ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9160" y="631371"/>
            <a:ext cx="5157787" cy="881743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на базе о</a:t>
            </a:r>
            <a:r>
              <a:rPr lang="ru-RU" sz="2000" dirty="0" smtClean="0"/>
              <a:t>сновного </a:t>
            </a:r>
            <a:r>
              <a:rPr lang="ru-RU" sz="2000" dirty="0"/>
              <a:t>о</a:t>
            </a:r>
            <a:r>
              <a:rPr lang="ru-RU" sz="2000" dirty="0" smtClean="0"/>
              <a:t>бщего </a:t>
            </a:r>
            <a:r>
              <a:rPr lang="ru-RU" sz="2000" dirty="0"/>
              <a:t>о</a:t>
            </a:r>
            <a:r>
              <a:rPr lang="ru-RU" sz="2000" dirty="0" smtClean="0"/>
              <a:t>бразования (после 11 </a:t>
            </a:r>
            <a:r>
              <a:rPr lang="ru-RU" sz="2000" dirty="0" err="1" smtClean="0"/>
              <a:t>кл</a:t>
            </a:r>
            <a:r>
              <a:rPr lang="ru-RU" sz="2000" dirty="0" smtClean="0"/>
              <a:t>.)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3029" y="1447800"/>
            <a:ext cx="5421085" cy="519248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1 Общие </a:t>
            </a:r>
            <a:r>
              <a:rPr lang="ru-RU" b="1" dirty="0"/>
              <a:t>положения </a:t>
            </a:r>
            <a:r>
              <a:rPr lang="ru-RU" dirty="0"/>
              <a:t>(Объем, срок получения образования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Реализация требований ФГОС СПО, в </a:t>
            </a:r>
            <a:r>
              <a:rPr lang="ru-RU" dirty="0" err="1"/>
              <a:t>т.ч</a:t>
            </a:r>
            <a:r>
              <a:rPr lang="ru-RU" dirty="0"/>
              <a:t>. по обязательной и вариативной части, …</a:t>
            </a:r>
          </a:p>
          <a:p>
            <a:r>
              <a:rPr lang="ru-RU" dirty="0"/>
              <a:t>Описание структуры программы</a:t>
            </a:r>
          </a:p>
          <a:p>
            <a:pPr marL="0" indent="0">
              <a:buNone/>
            </a:pPr>
            <a:r>
              <a:rPr lang="ru-RU" b="1" dirty="0" smtClean="0"/>
              <a:t>2 </a:t>
            </a:r>
            <a:r>
              <a:rPr lang="ru-RU" b="1" dirty="0"/>
              <a:t>Характеристика профессиональной деятельности выпускников и требования к результатам освоения образовательной программы</a:t>
            </a:r>
            <a:r>
              <a:rPr lang="ru-RU" dirty="0"/>
              <a:t>.</a:t>
            </a:r>
          </a:p>
          <a:p>
            <a:r>
              <a:rPr lang="ru-RU" dirty="0"/>
              <a:t>Планируемые результаты </a:t>
            </a:r>
          </a:p>
          <a:p>
            <a:r>
              <a:rPr lang="ru-RU" dirty="0"/>
              <a:t>Формы аттестации</a:t>
            </a:r>
          </a:p>
          <a:p>
            <a:pPr marL="0" indent="0">
              <a:buNone/>
            </a:pPr>
            <a:r>
              <a:rPr lang="ru-RU" b="1" dirty="0" smtClean="0"/>
              <a:t>3 </a:t>
            </a:r>
            <a:r>
              <a:rPr lang="ru-RU" b="1" dirty="0"/>
              <a:t>Документы, определяющие содержание и организацию образовательного процесса</a:t>
            </a:r>
          </a:p>
          <a:p>
            <a:r>
              <a:rPr lang="ru-RU" dirty="0"/>
              <a:t>Учебный план </a:t>
            </a:r>
          </a:p>
          <a:p>
            <a:r>
              <a:rPr lang="ru-RU" dirty="0" smtClean="0"/>
              <a:t>Календарный </a:t>
            </a:r>
            <a:r>
              <a:rPr lang="ru-RU" dirty="0"/>
              <a:t>учебный график, </a:t>
            </a:r>
            <a:endParaRPr lang="ru-RU" dirty="0" smtClean="0"/>
          </a:p>
          <a:p>
            <a:r>
              <a:rPr lang="ru-RU" dirty="0" smtClean="0"/>
              <a:t>Календарный план </a:t>
            </a:r>
            <a:r>
              <a:rPr lang="ru-RU" dirty="0"/>
              <a:t>воспитательной работы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Р</a:t>
            </a:r>
            <a:r>
              <a:rPr lang="ru-RU" dirty="0" smtClean="0"/>
              <a:t>абочие </a:t>
            </a:r>
            <a:r>
              <a:rPr lang="ru-RU" dirty="0"/>
              <a:t>программы учебных предметов, курсов, дисциплин (модулей), </a:t>
            </a:r>
            <a:r>
              <a:rPr lang="ru-RU" dirty="0" smtClean="0"/>
              <a:t>практик, иные </a:t>
            </a:r>
            <a:r>
              <a:rPr lang="ru-RU" dirty="0"/>
              <a:t>компоненты </a:t>
            </a:r>
          </a:p>
          <a:p>
            <a:r>
              <a:rPr lang="ru-RU" dirty="0"/>
              <a:t>Оценочные материалы</a:t>
            </a:r>
          </a:p>
          <a:p>
            <a:r>
              <a:rPr lang="ru-RU" dirty="0"/>
              <a:t>Методические материалы 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b="1" dirty="0" smtClean="0"/>
              <a:t> </a:t>
            </a:r>
            <a:r>
              <a:rPr lang="ru-RU" b="1" dirty="0"/>
              <a:t>Контроль и оценка результатов освоения образовательной программы.</a:t>
            </a:r>
          </a:p>
          <a:p>
            <a:pPr marL="0" indent="0">
              <a:buNone/>
            </a:pPr>
            <a:r>
              <a:rPr lang="ru-RU" b="1" dirty="0" smtClean="0"/>
              <a:t>5 Рабочая  программа воспитания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6 </a:t>
            </a:r>
            <a:r>
              <a:rPr lang="ru-RU" b="1" dirty="0"/>
              <a:t>Организационно-педагогические условия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636133"/>
            <a:ext cx="5183188" cy="920523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на базе с</a:t>
            </a:r>
            <a:r>
              <a:rPr lang="ru-RU" sz="2000" dirty="0" smtClean="0"/>
              <a:t>реднего общего </a:t>
            </a:r>
            <a:r>
              <a:rPr lang="ru-RU" sz="2000" dirty="0"/>
              <a:t>о</a:t>
            </a:r>
            <a:r>
              <a:rPr lang="ru-RU" sz="2000" dirty="0" smtClean="0"/>
              <a:t>бразования </a:t>
            </a:r>
            <a:r>
              <a:rPr lang="ru-RU" sz="2000" dirty="0"/>
              <a:t>(после </a:t>
            </a:r>
            <a:r>
              <a:rPr lang="ru-RU" sz="2000" dirty="0" smtClean="0"/>
              <a:t>9 </a:t>
            </a:r>
            <a:r>
              <a:rPr lang="ru-RU" sz="2000" dirty="0" err="1"/>
              <a:t>кл</a:t>
            </a:r>
            <a:r>
              <a:rPr lang="ru-RU" sz="2000" dirty="0"/>
              <a:t>.)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46371" y="1524000"/>
            <a:ext cx="5562600" cy="50292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sz="2900" b="1" dirty="0" smtClean="0"/>
          </a:p>
          <a:p>
            <a:pPr marL="0" indent="0">
              <a:buNone/>
            </a:pPr>
            <a:r>
              <a:rPr lang="ru-RU" sz="2900" b="1" dirty="0" smtClean="0"/>
              <a:t>1 Целевой раздел.</a:t>
            </a:r>
          </a:p>
          <a:p>
            <a:r>
              <a:rPr lang="ru-RU" sz="2900" dirty="0" smtClean="0"/>
              <a:t>Пояснительная </a:t>
            </a:r>
            <a:r>
              <a:rPr lang="ru-RU" sz="2900" dirty="0"/>
              <a:t>записка (Объем, срок получения </a:t>
            </a:r>
            <a:r>
              <a:rPr lang="ru-RU" sz="2900" dirty="0" smtClean="0"/>
              <a:t>образования, реализация </a:t>
            </a:r>
            <a:r>
              <a:rPr lang="ru-RU" sz="2900" dirty="0"/>
              <a:t>требований ФГОС СПО, в </a:t>
            </a:r>
            <a:r>
              <a:rPr lang="ru-RU" sz="2900" dirty="0" err="1"/>
              <a:t>т.ч</a:t>
            </a:r>
            <a:r>
              <a:rPr lang="ru-RU" sz="2900" dirty="0"/>
              <a:t>. по обязательной и вариативной </a:t>
            </a:r>
            <a:r>
              <a:rPr lang="ru-RU" sz="2900" dirty="0" smtClean="0"/>
              <a:t>части, </a:t>
            </a:r>
            <a:r>
              <a:rPr lang="ru-RU" sz="2900" dirty="0"/>
              <a:t>о</a:t>
            </a:r>
            <a:r>
              <a:rPr lang="ru-RU" sz="2900" dirty="0" smtClean="0"/>
              <a:t>писание </a:t>
            </a:r>
            <a:r>
              <a:rPr lang="ru-RU" sz="2900" dirty="0"/>
              <a:t>структуры </a:t>
            </a:r>
            <a:r>
              <a:rPr lang="ru-RU" sz="2900" dirty="0" smtClean="0"/>
              <a:t>программы)</a:t>
            </a:r>
          </a:p>
          <a:p>
            <a:r>
              <a:rPr lang="ru-RU" sz="2900" dirty="0" smtClean="0"/>
              <a:t> </a:t>
            </a:r>
            <a:r>
              <a:rPr lang="ru-RU" sz="2900" dirty="0"/>
              <a:t>Характеристика профессиональной деятельности выпускников и требования к результатам освоения образовательной </a:t>
            </a:r>
            <a:r>
              <a:rPr lang="ru-RU" sz="2900" dirty="0" smtClean="0"/>
              <a:t>программы (Планируемые результаты, система </a:t>
            </a:r>
            <a:r>
              <a:rPr lang="ru-RU" sz="2900" dirty="0"/>
              <a:t>оценки </a:t>
            </a:r>
            <a:r>
              <a:rPr lang="ru-RU" sz="2900" dirty="0" smtClean="0"/>
              <a:t>результатов. </a:t>
            </a:r>
            <a:r>
              <a:rPr lang="ru-RU" sz="2900" dirty="0"/>
              <a:t>Формы аттестации</a:t>
            </a:r>
          </a:p>
          <a:p>
            <a:pPr marL="0" indent="0">
              <a:buNone/>
            </a:pPr>
            <a:r>
              <a:rPr lang="ru-RU" sz="2900" b="1" dirty="0" smtClean="0"/>
              <a:t>2</a:t>
            </a:r>
            <a:r>
              <a:rPr lang="ru-RU" sz="2900" b="1" dirty="0"/>
              <a:t> </a:t>
            </a:r>
            <a:r>
              <a:rPr lang="ru-RU" sz="2900" b="1" dirty="0" smtClean="0"/>
              <a:t> Организационный </a:t>
            </a:r>
            <a:r>
              <a:rPr lang="ru-RU" sz="2900" b="1" dirty="0"/>
              <a:t>раздел </a:t>
            </a:r>
          </a:p>
          <a:p>
            <a:r>
              <a:rPr lang="ru-RU" sz="2900" dirty="0"/>
              <a:t>учебный план </a:t>
            </a:r>
          </a:p>
          <a:p>
            <a:r>
              <a:rPr lang="ru-RU" sz="2900" dirty="0"/>
              <a:t>календарный учебный график, </a:t>
            </a:r>
            <a:endParaRPr lang="ru-RU" sz="2900" dirty="0" smtClean="0"/>
          </a:p>
          <a:p>
            <a:r>
              <a:rPr lang="ru-RU" sz="2900" dirty="0"/>
              <a:t>календарного плана воспитательной работы</a:t>
            </a:r>
            <a:r>
              <a:rPr lang="ru-RU" sz="2900" dirty="0" smtClean="0"/>
              <a:t>;</a:t>
            </a:r>
          </a:p>
          <a:p>
            <a:pPr marL="0" indent="0">
              <a:buNone/>
            </a:pPr>
            <a:r>
              <a:rPr lang="ru-RU" sz="2900" b="1" dirty="0" smtClean="0"/>
              <a:t>3 </a:t>
            </a:r>
            <a:r>
              <a:rPr lang="ru-RU" sz="2900" b="1" dirty="0"/>
              <a:t>Содержательный раздел </a:t>
            </a:r>
          </a:p>
          <a:p>
            <a:r>
              <a:rPr lang="ru-RU" sz="2900" dirty="0" smtClean="0"/>
              <a:t>Рабочие </a:t>
            </a:r>
            <a:r>
              <a:rPr lang="ru-RU" sz="2900" dirty="0"/>
              <a:t>программы учебных предметов, курсов, дисциплин (модулей), практик;</a:t>
            </a:r>
          </a:p>
          <a:p>
            <a:r>
              <a:rPr lang="ru-RU" sz="2900" dirty="0"/>
              <a:t>Р</a:t>
            </a:r>
            <a:r>
              <a:rPr lang="ru-RU" sz="2900" dirty="0" smtClean="0"/>
              <a:t>абочую программу </a:t>
            </a:r>
            <a:r>
              <a:rPr lang="ru-RU" sz="2900" dirty="0"/>
              <a:t>воспитания</a:t>
            </a:r>
          </a:p>
          <a:p>
            <a:pPr marL="0" indent="0">
              <a:buNone/>
            </a:pPr>
            <a:r>
              <a:rPr lang="ru-RU" sz="2900" b="1" dirty="0" smtClean="0"/>
              <a:t>4 Оценочные </a:t>
            </a:r>
            <a:r>
              <a:rPr lang="ru-RU" sz="2900" b="1" dirty="0"/>
              <a:t>материалы</a:t>
            </a:r>
          </a:p>
          <a:p>
            <a:pPr marL="0" indent="0">
              <a:buNone/>
            </a:pPr>
            <a:r>
              <a:rPr lang="ru-RU" sz="2900" b="1" dirty="0" smtClean="0"/>
              <a:t>5 Методические </a:t>
            </a:r>
            <a:r>
              <a:rPr lang="ru-RU" sz="2900" b="1" dirty="0"/>
              <a:t>материалы </a:t>
            </a:r>
          </a:p>
          <a:p>
            <a:pPr marL="0" indent="0">
              <a:buNone/>
            </a:pPr>
            <a:r>
              <a:rPr lang="ru-RU" sz="2900" b="1" dirty="0" smtClean="0"/>
              <a:t>6 Организационно-педагогические </a:t>
            </a:r>
            <a:r>
              <a:rPr lang="ru-RU" sz="2900" b="1" dirty="0"/>
              <a:t>условия</a:t>
            </a:r>
            <a:r>
              <a:rPr lang="ru-RU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900" b="1" dirty="0"/>
              <a:t>Система условий реализации основной образовательной </a:t>
            </a:r>
            <a:r>
              <a:rPr lang="ru-RU" sz="2900" b="1" dirty="0" smtClean="0"/>
              <a:t>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13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797689"/>
            <a:ext cx="10515600" cy="1325563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Спасибо за внимание!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0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085" y="0"/>
            <a:ext cx="10515600" cy="14151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Нормативно-правовая база по </a:t>
            </a:r>
            <a:r>
              <a:rPr lang="ru-RU" b="1" dirty="0">
                <a:solidFill>
                  <a:srgbClr val="FF0000"/>
                </a:solidFill>
              </a:rPr>
              <a:t>разработке образовательных программ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599" y="1545771"/>
            <a:ext cx="11865429" cy="5312229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 ФЕДЕРАЛЬНЫЙ </a:t>
            </a:r>
            <a:r>
              <a:rPr lang="ru-RU" dirty="0"/>
              <a:t>ЗАКОН «</a:t>
            </a:r>
            <a:r>
              <a:rPr lang="ru-RU" b="1" dirty="0">
                <a:solidFill>
                  <a:srgbClr val="FF0000"/>
                </a:solidFill>
              </a:rPr>
              <a:t>ОБ ОБРАЗОВАНИИ В РОССИЙСКОЙ </a:t>
            </a:r>
            <a:r>
              <a:rPr lang="ru-RU" b="1" dirty="0" smtClean="0">
                <a:solidFill>
                  <a:srgbClr val="FF0000"/>
                </a:solidFill>
              </a:rPr>
              <a:t>ФЕДЕРАЦИИ</a:t>
            </a:r>
            <a:r>
              <a:rPr lang="ru-RU" dirty="0" smtClean="0"/>
              <a:t>» от </a:t>
            </a:r>
            <a:r>
              <a:rPr lang="ru-RU" dirty="0"/>
              <a:t>29 </a:t>
            </a:r>
            <a:r>
              <a:rPr lang="ru-RU" dirty="0" smtClean="0"/>
              <a:t>  декабря </a:t>
            </a:r>
            <a:r>
              <a:rPr lang="ru-RU" dirty="0"/>
              <a:t>2012 года N 273-ФЗ </a:t>
            </a:r>
            <a:endParaRPr lang="ru-RU" dirty="0" smtClean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ru-RU" dirty="0">
                <a:solidFill>
                  <a:prstClr val="black"/>
                </a:solidFill>
              </a:rPr>
              <a:t>Федеральный закон от 31 июля 2020 года № 304-ФЗ «</a:t>
            </a:r>
            <a:r>
              <a:rPr lang="ru-RU" b="1" dirty="0">
                <a:solidFill>
                  <a:prstClr val="black"/>
                </a:solidFill>
              </a:rPr>
              <a:t>О </a:t>
            </a:r>
            <a:r>
              <a:rPr lang="ru-RU" b="1" dirty="0">
                <a:solidFill>
                  <a:srgbClr val="FF0000"/>
                </a:solidFill>
              </a:rPr>
              <a:t>внесении изменений </a:t>
            </a:r>
            <a:r>
              <a:rPr lang="ru-RU" b="1" dirty="0">
                <a:solidFill>
                  <a:prstClr val="black"/>
                </a:solidFill>
              </a:rPr>
              <a:t>в федеральный закон "</a:t>
            </a:r>
            <a:r>
              <a:rPr lang="ru-RU" b="1" dirty="0">
                <a:solidFill>
                  <a:srgbClr val="FF0000"/>
                </a:solidFill>
              </a:rPr>
              <a:t>Об образовании в Российской Федерации</a:t>
            </a:r>
            <a:r>
              <a:rPr lang="ru-RU" b="1" dirty="0">
                <a:solidFill>
                  <a:prstClr val="black"/>
                </a:solidFill>
              </a:rPr>
              <a:t>" по вопросам воспитания обучающихся</a:t>
            </a:r>
            <a:r>
              <a:rPr lang="ru-RU" dirty="0" smtClean="0">
                <a:solidFill>
                  <a:prstClr val="black"/>
                </a:solidFill>
              </a:rPr>
              <a:t>».</a:t>
            </a:r>
            <a:endParaRPr lang="ru-RU" dirty="0" smtClean="0"/>
          </a:p>
          <a:p>
            <a:pPr lvl="0" algn="just"/>
            <a:r>
              <a:rPr lang="ru-RU" sz="2600" dirty="0">
                <a:solidFill>
                  <a:prstClr val="black"/>
                </a:solidFill>
              </a:rPr>
              <a:t>Приказ </a:t>
            </a:r>
            <a:r>
              <a:rPr lang="ru-RU" sz="2600" dirty="0" err="1">
                <a:solidFill>
                  <a:prstClr val="black"/>
                </a:solidFill>
              </a:rPr>
              <a:t>Минобрнауки</a:t>
            </a:r>
            <a:r>
              <a:rPr lang="ru-RU" sz="2600" dirty="0">
                <a:solidFill>
                  <a:prstClr val="black"/>
                </a:solidFill>
              </a:rPr>
              <a:t> России от 17.05.2012 N 413 "Об утверждении </a:t>
            </a:r>
            <a:r>
              <a:rPr lang="ru-RU" sz="2600" b="1" dirty="0">
                <a:solidFill>
                  <a:prstClr val="black"/>
                </a:solidFill>
              </a:rPr>
              <a:t>федерального государственного образовательного </a:t>
            </a:r>
            <a:r>
              <a:rPr lang="ru-RU" sz="2600" b="1" dirty="0">
                <a:solidFill>
                  <a:srgbClr val="FF0000"/>
                </a:solidFill>
              </a:rPr>
              <a:t>стандарта среднего общего образования</a:t>
            </a:r>
            <a:r>
              <a:rPr lang="ru-RU" sz="2600" dirty="0">
                <a:solidFill>
                  <a:prstClr val="black"/>
                </a:solidFill>
              </a:rPr>
              <a:t>"</a:t>
            </a:r>
          </a:p>
          <a:p>
            <a:pPr lvl="0" algn="just"/>
            <a:r>
              <a:rPr lang="ru-RU" sz="2600" dirty="0">
                <a:solidFill>
                  <a:prstClr val="black"/>
                </a:solidFill>
              </a:rPr>
              <a:t> </a:t>
            </a:r>
            <a:r>
              <a:rPr lang="ru-RU" sz="2600" b="1" dirty="0">
                <a:solidFill>
                  <a:prstClr val="black"/>
                </a:solidFill>
              </a:rPr>
              <a:t>ФГОС </a:t>
            </a:r>
            <a:r>
              <a:rPr lang="ru-RU" sz="2600" b="1" dirty="0" smtClean="0">
                <a:solidFill>
                  <a:prstClr val="black"/>
                </a:solidFill>
              </a:rPr>
              <a:t>СПО</a:t>
            </a:r>
            <a:endParaRPr lang="ru-RU" b="1" dirty="0" smtClean="0"/>
          </a:p>
          <a:p>
            <a:pPr algn="just"/>
            <a:r>
              <a:rPr lang="ru-RU" dirty="0" smtClean="0"/>
              <a:t>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№441 от 28 августа 2020г. «О внесение изменений в </a:t>
            </a:r>
            <a:r>
              <a:rPr lang="ru-RU" b="1" dirty="0">
                <a:solidFill>
                  <a:srgbClr val="FF0000"/>
                </a:solidFill>
              </a:rPr>
              <a:t>Порядок организации и осуществления образовательной деятельности по образовательным программам среднего профессионального образования</a:t>
            </a:r>
            <a:r>
              <a:rPr lang="ru-RU" dirty="0"/>
              <a:t>, утвержденный пр. Министерства образования и науки РФ от 14 июня 2012 г. </a:t>
            </a:r>
            <a:r>
              <a:rPr lang="ru-RU" b="1" dirty="0">
                <a:solidFill>
                  <a:srgbClr val="FF0000"/>
                </a:solidFill>
              </a:rPr>
              <a:t>№464</a:t>
            </a:r>
            <a:r>
              <a:rPr lang="ru-RU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18960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085" y="0"/>
            <a:ext cx="10515600" cy="14151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Нормативно-правовая база по </a:t>
            </a:r>
            <a:r>
              <a:rPr lang="ru-RU" b="1" dirty="0">
                <a:solidFill>
                  <a:srgbClr val="FF0000"/>
                </a:solidFill>
              </a:rPr>
              <a:t>разработке образовательных программ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79" y="1393371"/>
            <a:ext cx="11865429" cy="5586549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ru-RU" sz="2600" dirty="0" smtClean="0">
                <a:solidFill>
                  <a:prstClr val="black"/>
                </a:solidFill>
              </a:rPr>
              <a:t>Приказ Министерства науки и высшего образования РФ и Министерства просвещения РФ №885/390 от 5 августа 2020г. «</a:t>
            </a:r>
            <a:r>
              <a:rPr lang="ru-RU" sz="2600" b="1" dirty="0" smtClean="0">
                <a:solidFill>
                  <a:prstClr val="black"/>
                </a:solidFill>
              </a:rPr>
              <a:t>О </a:t>
            </a:r>
            <a:r>
              <a:rPr lang="ru-RU" sz="2600" b="1" dirty="0" smtClean="0">
                <a:solidFill>
                  <a:srgbClr val="FF0000"/>
                </a:solidFill>
              </a:rPr>
              <a:t>практической</a:t>
            </a:r>
            <a:r>
              <a:rPr lang="ru-RU" sz="2600" b="1" dirty="0" smtClean="0">
                <a:solidFill>
                  <a:prstClr val="black"/>
                </a:solidFill>
              </a:rPr>
              <a:t> подготовки обучающихся</a:t>
            </a:r>
            <a:r>
              <a:rPr lang="ru-RU" sz="2600" dirty="0" smtClean="0">
                <a:solidFill>
                  <a:prstClr val="black"/>
                </a:solidFill>
              </a:rPr>
              <a:t>» (приказы по практике  № 291 и №1061 отменены)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ru-RU" sz="2600" dirty="0">
                <a:solidFill>
                  <a:prstClr val="black"/>
                </a:solidFill>
              </a:rPr>
              <a:t>Приказ Министерства науки и высшего образования РФ и Министерства просвещения РФ от 30 июня 2020 г. №845/369 «</a:t>
            </a:r>
            <a:r>
              <a:rPr lang="ru-RU" sz="2600" b="1" dirty="0">
                <a:solidFill>
                  <a:prstClr val="black"/>
                </a:solidFill>
              </a:rPr>
              <a:t>Об утверждении Порядка </a:t>
            </a:r>
            <a:r>
              <a:rPr lang="ru-RU" sz="2600" b="1" dirty="0">
                <a:solidFill>
                  <a:srgbClr val="FF0000"/>
                </a:solidFill>
              </a:rPr>
              <a:t>зачета</a:t>
            </a:r>
            <a:r>
              <a:rPr lang="ru-RU" sz="2600" b="1" dirty="0">
                <a:solidFill>
                  <a:prstClr val="black"/>
                </a:solidFill>
              </a:rPr>
              <a:t> организацией, осуществляющей образовательную деятельность, результатов освоения обучающимися учебных предметов, курсов, дисциплин (модулей), практики, дополнительных образовательных программ в других организациях, </a:t>
            </a:r>
            <a:r>
              <a:rPr lang="ru-RU" sz="2600" b="1" dirty="0">
                <a:solidFill>
                  <a:srgbClr val="FF0000"/>
                </a:solidFill>
              </a:rPr>
              <a:t>осуществляющих образовательную деятельность</a:t>
            </a:r>
            <a:r>
              <a:rPr lang="ru-RU" sz="2600" b="1" dirty="0" smtClean="0">
                <a:solidFill>
                  <a:prstClr val="black"/>
                </a:solidFill>
              </a:rPr>
              <a:t>»</a:t>
            </a:r>
            <a:endParaRPr lang="ru-RU" sz="26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ru-RU" sz="2600" dirty="0" smtClean="0">
                <a:solidFill>
                  <a:prstClr val="black"/>
                </a:solidFill>
              </a:rPr>
              <a:t>Приказ Министерства науки и высшего образования РФ и Министерства просвещения РФ №882/391 от 5 августа 2020г. «</a:t>
            </a:r>
            <a:r>
              <a:rPr lang="ru-RU" sz="2600" b="1" dirty="0" smtClean="0">
                <a:solidFill>
                  <a:prstClr val="black"/>
                </a:solidFill>
              </a:rPr>
              <a:t>Об организации и осуществлении образовательной деятельности при </a:t>
            </a:r>
            <a:r>
              <a:rPr lang="ru-RU" sz="2600" b="1" dirty="0" smtClean="0">
                <a:solidFill>
                  <a:srgbClr val="FF0000"/>
                </a:solidFill>
              </a:rPr>
              <a:t>сетевой</a:t>
            </a:r>
            <a:r>
              <a:rPr lang="ru-RU" sz="2600" b="1" dirty="0" smtClean="0">
                <a:solidFill>
                  <a:prstClr val="black"/>
                </a:solidFill>
              </a:rPr>
              <a:t> форме реализации образовательных программ</a:t>
            </a:r>
            <a:r>
              <a:rPr lang="ru-RU" sz="2600" dirty="0" smtClean="0">
                <a:solidFill>
                  <a:prstClr val="black"/>
                </a:solidFill>
              </a:rPr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139069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alibri Light"/>
              </a:rPr>
              <a:t>Нормативно-правовая база по разработке образовательных программ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ПООП </a:t>
            </a:r>
            <a:r>
              <a:rPr lang="ru-RU" b="1" dirty="0"/>
              <a:t>СПО</a:t>
            </a:r>
          </a:p>
          <a:p>
            <a:r>
              <a:rPr lang="ru-RU" b="1" dirty="0" smtClean="0"/>
              <a:t>ПООП </a:t>
            </a:r>
            <a:r>
              <a:rPr lang="ru-RU" b="1" dirty="0"/>
              <a:t>СОО</a:t>
            </a:r>
          </a:p>
          <a:p>
            <a:r>
              <a:rPr lang="ru-RU" dirty="0"/>
              <a:t>Письмо </a:t>
            </a:r>
            <a:r>
              <a:rPr lang="ru-RU" dirty="0" err="1"/>
              <a:t>Минобрнауки</a:t>
            </a:r>
            <a:r>
              <a:rPr lang="ru-RU" dirty="0"/>
              <a:t> России от 22.04.2015 N 06-443 «О направлении Методических рекомендаций» (вместе с «Методическими рекомендациями по разработке и реализации адаптированных образовательных программ среднего профессионального образования»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56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609" y="201355"/>
            <a:ext cx="10515600" cy="15046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Основные </a:t>
            </a:r>
            <a:r>
              <a:rPr lang="ru-RU" b="1" dirty="0" smtClean="0"/>
              <a:t>требования предъявляемые к структуре ОПОП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7" y="1446664"/>
            <a:ext cx="11914495" cy="54113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 ФЕДЕРАЛЬНЫЙ </a:t>
            </a:r>
            <a:r>
              <a:rPr lang="ru-RU" b="1" dirty="0" smtClean="0">
                <a:solidFill>
                  <a:srgbClr val="FF0000"/>
                </a:solidFill>
              </a:rPr>
              <a:t>ЗАКОН «ОБ </a:t>
            </a:r>
            <a:r>
              <a:rPr lang="ru-RU" b="1" dirty="0">
                <a:solidFill>
                  <a:srgbClr val="FF0000"/>
                </a:solidFill>
              </a:rPr>
              <a:t>ОБРАЗОВАНИИ В РОССИЙСКОЙ </a:t>
            </a:r>
            <a:r>
              <a:rPr lang="ru-RU" b="1" dirty="0" smtClean="0">
                <a:solidFill>
                  <a:srgbClr val="FF0000"/>
                </a:solidFill>
              </a:rPr>
              <a:t>ФЕДЕРАЦИИ»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от 29 декабря 2012 года N 273-ФЗ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Статья </a:t>
            </a:r>
            <a:r>
              <a:rPr lang="ru-RU" dirty="0">
                <a:solidFill>
                  <a:srgbClr val="FF0000"/>
                </a:solidFill>
              </a:rPr>
              <a:t>2, Пункт </a:t>
            </a:r>
            <a:r>
              <a:rPr lang="ru-RU" dirty="0" smtClean="0">
                <a:solidFill>
                  <a:srgbClr val="FF0000"/>
                </a:solidFill>
              </a:rPr>
              <a:t>9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</a:t>
            </a:r>
            <a:r>
              <a:rPr lang="ru-RU" dirty="0" smtClean="0"/>
              <a:t>бразовательная программа - комплекс основных характеристик образования (объем, содержание, планируемые результаты) и организационно-педагогических условий, который представлен в виде: </a:t>
            </a:r>
          </a:p>
          <a:p>
            <a:pPr indent="671513"/>
            <a:r>
              <a:rPr lang="ru-RU" b="1" dirty="0" smtClean="0"/>
              <a:t>учебного плана, </a:t>
            </a:r>
          </a:p>
          <a:p>
            <a:pPr indent="671513"/>
            <a:r>
              <a:rPr lang="ru-RU" b="1" dirty="0" smtClean="0"/>
              <a:t>календарного учебного графика, </a:t>
            </a:r>
          </a:p>
          <a:p>
            <a:pPr indent="671513"/>
            <a:r>
              <a:rPr lang="ru-RU" b="1" dirty="0" smtClean="0"/>
              <a:t>рабочих программ учебных предметов, курсов, дисциплин (модулей), иных компонентов,</a:t>
            </a:r>
          </a:p>
          <a:p>
            <a:pPr indent="671513"/>
            <a:r>
              <a:rPr lang="ru-RU" b="1" dirty="0" smtClean="0"/>
              <a:t>оценочных и методических материалов, </a:t>
            </a:r>
          </a:p>
          <a:p>
            <a:pPr indent="671513"/>
            <a:r>
              <a:rPr lang="ru-RU" b="1" dirty="0" smtClean="0"/>
              <a:t>рабочей программы воспитания, </a:t>
            </a:r>
          </a:p>
          <a:p>
            <a:pPr indent="671513"/>
            <a:r>
              <a:rPr lang="ru-RU" b="1" dirty="0" smtClean="0"/>
              <a:t>календарного плана воспитательной работы,</a:t>
            </a:r>
          </a:p>
          <a:p>
            <a:pPr indent="671513"/>
            <a:r>
              <a:rPr lang="ru-RU" b="1" dirty="0" smtClean="0"/>
              <a:t>форм аттестации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59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563" y="21130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Приказ </a:t>
            </a:r>
            <a:r>
              <a:rPr lang="ru-RU" b="1" dirty="0" err="1">
                <a:solidFill>
                  <a:srgbClr val="FF0000"/>
                </a:solidFill>
              </a:rPr>
              <a:t>Минпросвещения</a:t>
            </a:r>
            <a:r>
              <a:rPr lang="ru-RU" b="1" dirty="0">
                <a:solidFill>
                  <a:srgbClr val="FF0000"/>
                </a:solidFill>
              </a:rPr>
              <a:t> России №441 от 28 августа 2020г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(изменение Приказа №464)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290" y="1504060"/>
            <a:ext cx="11374452" cy="5353939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Пункт 12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800" dirty="0" smtClean="0">
                <a:solidFill>
                  <a:prstClr val="black"/>
                </a:solidFill>
              </a:rPr>
              <a:t>Образовательная </a:t>
            </a:r>
            <a:r>
              <a:rPr lang="ru-RU" sz="1800" dirty="0">
                <a:solidFill>
                  <a:prstClr val="black"/>
                </a:solidFill>
              </a:rPr>
              <a:t>программа среднего профессионального образования включает в себя </a:t>
            </a:r>
            <a:endParaRPr lang="ru-RU" sz="1800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>учебный </a:t>
            </a:r>
            <a:r>
              <a:rPr lang="ru-RU" sz="1800" b="1" dirty="0">
                <a:solidFill>
                  <a:prstClr val="black"/>
                </a:solidFill>
              </a:rPr>
              <a:t>план, </a:t>
            </a:r>
            <a:endParaRPr lang="ru-RU" sz="1800" b="1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>календарный </a:t>
            </a:r>
            <a:r>
              <a:rPr lang="ru-RU" sz="1800" b="1" dirty="0">
                <a:solidFill>
                  <a:prstClr val="black"/>
                </a:solidFill>
              </a:rPr>
              <a:t>учебный график, </a:t>
            </a:r>
            <a:endParaRPr lang="ru-RU" sz="1800" b="1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>рабочие </a:t>
            </a:r>
            <a:r>
              <a:rPr lang="ru-RU" sz="1800" b="1" dirty="0">
                <a:solidFill>
                  <a:prstClr val="black"/>
                </a:solidFill>
              </a:rPr>
              <a:t>программы учебных предметов, курсов, дисциплин (модулей), </a:t>
            </a:r>
            <a:endParaRPr lang="ru-RU" sz="1800" b="1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>оценочные </a:t>
            </a:r>
            <a:r>
              <a:rPr lang="ru-RU" sz="1800" b="1" dirty="0">
                <a:solidFill>
                  <a:prstClr val="black"/>
                </a:solidFill>
              </a:rPr>
              <a:t>и методические материалы, </a:t>
            </a:r>
            <a:endParaRPr lang="ru-RU" sz="1800" b="1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1800" b="1" u="sng" dirty="0" smtClean="0">
                <a:solidFill>
                  <a:srgbClr val="FF0000"/>
                </a:solidFill>
              </a:rPr>
              <a:t>рабочую </a:t>
            </a:r>
            <a:r>
              <a:rPr lang="ru-RU" sz="1800" b="1" u="sng" dirty="0">
                <a:solidFill>
                  <a:srgbClr val="FF0000"/>
                </a:solidFill>
              </a:rPr>
              <a:t>программу воспитания  </a:t>
            </a:r>
            <a:endParaRPr lang="ru-RU" sz="1800" b="1" u="sng" dirty="0" smtClean="0">
              <a:solidFill>
                <a:srgbClr val="FF0000"/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1800" b="1" u="sng" dirty="0" smtClean="0">
                <a:solidFill>
                  <a:srgbClr val="FF0000"/>
                </a:solidFill>
              </a:rPr>
              <a:t>календарный </a:t>
            </a:r>
            <a:r>
              <a:rPr lang="ru-RU" sz="1800" b="1" u="sng" dirty="0">
                <a:solidFill>
                  <a:srgbClr val="FF0000"/>
                </a:solidFill>
              </a:rPr>
              <a:t>план воспитательной работы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800" dirty="0">
                <a:solidFill>
                  <a:prstClr val="black"/>
                </a:solidFill>
              </a:rPr>
              <a:t>Учебный план образовательной программы среднего профессионального образования определяет перечень, трудоемкость, последовательность и распределение по периодам обучения учебных предметов, курсов, дисциплин (модулей), практики, иных видов учебной деятельности обучающихся и формы их промежуточной аттестации.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800" b="1" u="sng" dirty="0">
                <a:solidFill>
                  <a:srgbClr val="FF0000"/>
                </a:solidFill>
              </a:rPr>
              <a:t>Рабочая программа воспитания и календарный план воспитательной работы  разрабатываются и утверждаются образовательной организацией с учетом включенных  в примерные образовательные программы среднего профессионального образования примерных рабочих программ воспитания  и примерных календарный план воспитательной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9886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609" y="201355"/>
            <a:ext cx="10515600" cy="15046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Основные </a:t>
            </a:r>
            <a:r>
              <a:rPr lang="ru-RU" b="1" dirty="0" smtClean="0"/>
              <a:t>требования предъявляемые к структуре ОПОП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7" y="1446664"/>
            <a:ext cx="11914495" cy="5411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 ФГОС СОО от 17.05.2012 </a:t>
            </a:r>
            <a:r>
              <a:rPr lang="en-US" b="1" dirty="0">
                <a:solidFill>
                  <a:srgbClr val="FF0000"/>
                </a:solidFill>
              </a:rPr>
              <a:t>N </a:t>
            </a:r>
            <a:r>
              <a:rPr lang="en-US" b="1" dirty="0" smtClean="0">
                <a:solidFill>
                  <a:srgbClr val="FF0000"/>
                </a:solidFill>
              </a:rPr>
              <a:t>413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Раздел </a:t>
            </a:r>
            <a:r>
              <a:rPr lang="en-US" b="1" dirty="0" smtClean="0">
                <a:solidFill>
                  <a:srgbClr val="FF0000"/>
                </a:solidFill>
              </a:rPr>
              <a:t>III</a:t>
            </a:r>
            <a:r>
              <a:rPr lang="ru-RU" b="1" dirty="0" smtClean="0">
                <a:solidFill>
                  <a:srgbClr val="FF0000"/>
                </a:solidFill>
              </a:rPr>
              <a:t>, Пункт 14</a:t>
            </a:r>
          </a:p>
          <a:p>
            <a:pPr marL="0" indent="0" algn="ctr">
              <a:buNone/>
            </a:pPr>
            <a:r>
              <a:rPr lang="ru-RU" b="1" dirty="0" smtClean="0"/>
              <a:t>Основная </a:t>
            </a:r>
            <a:r>
              <a:rPr lang="ru-RU" b="1" dirty="0"/>
              <a:t>образовательная программа должна содержать три раздела: </a:t>
            </a:r>
            <a:endParaRPr lang="ru-RU" b="1" dirty="0" smtClean="0"/>
          </a:p>
          <a:p>
            <a:r>
              <a:rPr lang="ru-RU" sz="3200" b="1" dirty="0" smtClean="0"/>
              <a:t>целевой</a:t>
            </a:r>
            <a:r>
              <a:rPr lang="ru-RU" sz="3200" b="1" dirty="0"/>
              <a:t>, </a:t>
            </a:r>
            <a:endParaRPr lang="ru-RU" sz="3200" b="1" dirty="0" smtClean="0"/>
          </a:p>
          <a:p>
            <a:r>
              <a:rPr lang="ru-RU" sz="3200" b="1" dirty="0" smtClean="0"/>
              <a:t>содержательный  </a:t>
            </a:r>
          </a:p>
          <a:p>
            <a:r>
              <a:rPr lang="ru-RU" sz="3200" b="1" dirty="0" smtClean="0"/>
              <a:t>организационный</a:t>
            </a:r>
            <a:r>
              <a:rPr lang="ru-RU" sz="3200" b="1" dirty="0"/>
              <a:t>.</a:t>
            </a:r>
          </a:p>
          <a:p>
            <a:pPr marL="0" indent="0" algn="ctr"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2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64027" y="243622"/>
            <a:ext cx="111775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060575" indent="-2060575" algn="ctr"/>
            <a:r>
              <a:rPr lang="ru-RU" b="1" dirty="0">
                <a:solidFill>
                  <a:srgbClr val="FF0000"/>
                </a:solidFill>
              </a:rPr>
              <a:t>Целевой раздел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272956" y="1801504"/>
            <a:ext cx="11273053" cy="4763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75000"/>
                  </a:schemeClr>
                </a:solidFill>
              </a:rPr>
              <a:t>Целевой раздел должен определять общее назначение, цели, задачи, планируемые результаты реализации основной образовательной программы, а также способы определения достижения этих целей и результатов и включать:</a:t>
            </a:r>
          </a:p>
          <a:p>
            <a:r>
              <a:rPr lang="ru-RU" b="1" dirty="0"/>
              <a:t>пояснительную записку;</a:t>
            </a:r>
          </a:p>
          <a:p>
            <a:r>
              <a:rPr lang="ru-RU" b="1" dirty="0"/>
              <a:t>планируемые результаты освоения обучающимися основной образовательной программы;</a:t>
            </a:r>
          </a:p>
          <a:p>
            <a:r>
              <a:rPr lang="ru-RU" b="1" dirty="0"/>
              <a:t>систему оценки результатов освоения основной образовательной программы.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0481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04969" y="243622"/>
            <a:ext cx="111229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060575" indent="-2060575" algn="ctr"/>
            <a:r>
              <a:rPr lang="ru-RU" b="1" dirty="0">
                <a:solidFill>
                  <a:srgbClr val="FF0000"/>
                </a:solidFill>
              </a:rPr>
              <a:t>Содержательный раздел 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13322" y="1248508"/>
            <a:ext cx="10706219" cy="5316065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ru-RU" sz="3200" dirty="0">
                <a:solidFill>
                  <a:schemeClr val="bg1">
                    <a:lumMod val="85000"/>
                  </a:schemeClr>
                </a:solidFill>
              </a:rPr>
              <a:t>Содержательный раздел должен определять общее содержание среднего общего образования и включать образовательные программы, ориентированные на достижение личностных, предметных и </a:t>
            </a:r>
            <a:r>
              <a:rPr lang="ru-RU" sz="3200" dirty="0" err="1">
                <a:solidFill>
                  <a:schemeClr val="bg1">
                    <a:lumMod val="85000"/>
                  </a:schemeClr>
                </a:solidFill>
              </a:rPr>
              <a:t>метапредметных</a:t>
            </a:r>
            <a:r>
              <a:rPr lang="ru-RU" sz="3200" dirty="0">
                <a:solidFill>
                  <a:schemeClr val="bg1">
                    <a:lumMod val="85000"/>
                  </a:schemeClr>
                </a:solidFill>
              </a:rPr>
              <a:t> результатов, в том числе:</a:t>
            </a:r>
          </a:p>
          <a:p>
            <a:pPr lvl="1"/>
            <a:r>
              <a:rPr lang="ru-RU" sz="3200" b="1" dirty="0" smtClean="0"/>
              <a:t>программа </a:t>
            </a:r>
            <a:r>
              <a:rPr lang="ru-RU" sz="3200" b="1" dirty="0"/>
              <a:t>развития универсальных учебных действий</a:t>
            </a:r>
          </a:p>
          <a:p>
            <a:pPr lvl="1"/>
            <a:r>
              <a:rPr lang="ru-RU" sz="3200" b="1" dirty="0"/>
              <a:t>программы отдельных учебных предметов, курсов и курсов внеурочной деятельности; </a:t>
            </a:r>
            <a:endParaRPr lang="ru-RU" sz="3200" b="1" dirty="0" smtClean="0"/>
          </a:p>
          <a:p>
            <a:pPr lvl="1"/>
            <a:r>
              <a:rPr lang="ru-RU" sz="3200" b="1" dirty="0" smtClean="0"/>
              <a:t>программу </a:t>
            </a:r>
            <a:r>
              <a:rPr lang="ru-RU" sz="3200" b="1" dirty="0"/>
              <a:t>воспитания и социализации </a:t>
            </a:r>
          </a:p>
          <a:p>
            <a:pPr lvl="1"/>
            <a:r>
              <a:rPr lang="ru-RU" sz="3200" b="1" dirty="0"/>
              <a:t>программу коррекционной работы, включающую организацию работы с обучающимися с ограниченными возможностями здоровья и инвалидами.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6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1b62fc4ef0cc76d221544a6f626abd95be323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1217</Words>
  <Application>Microsoft Office PowerPoint</Application>
  <PresentationFormat>Произвольный</PresentationFormat>
  <Paragraphs>164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1_Тема Office</vt:lpstr>
      <vt:lpstr> «Обзор нормативных требований действующего законодательства  по разработке образовательных программ и реализации образовательного процесса»   07.10.2020 г.</vt:lpstr>
      <vt:lpstr>Нормативно-правовая база по разработке образовательных программ  </vt:lpstr>
      <vt:lpstr>Нормативно-правовая база по разработке образовательных программ  </vt:lpstr>
      <vt:lpstr>Нормативно-правовая база по разработке образовательных программ </vt:lpstr>
      <vt:lpstr> Основные требования предъявляемые к структуре ОПОП </vt:lpstr>
      <vt:lpstr>Приказ Минпросвещения России №441 от 28 августа 2020г.  (изменение Приказа №464)</vt:lpstr>
      <vt:lpstr> Основные требования предъявляемые к структуре ОПОП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ОСНОВНОЙ ОБРАЗОВАТЕЛЬНОЙ ПРОГРАММЫ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Назайкинская И В</cp:lastModifiedBy>
  <cp:revision>73</cp:revision>
  <cp:lastPrinted>2020-10-06T12:39:04Z</cp:lastPrinted>
  <dcterms:created xsi:type="dcterms:W3CDTF">2017-11-09T10:09:48Z</dcterms:created>
  <dcterms:modified xsi:type="dcterms:W3CDTF">2020-10-08T07:41:31Z</dcterms:modified>
</cp:coreProperties>
</file>