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828" r:id="rId1"/>
  </p:sldMasterIdLst>
  <p:notesMasterIdLst>
    <p:notesMasterId r:id="rId13"/>
  </p:notesMasterIdLst>
  <p:handoutMasterIdLst>
    <p:handoutMasterId r:id="rId14"/>
  </p:handoutMasterIdLst>
  <p:sldIdLst>
    <p:sldId id="456" r:id="rId2"/>
    <p:sldId id="467" r:id="rId3"/>
    <p:sldId id="465" r:id="rId4"/>
    <p:sldId id="466" r:id="rId5"/>
    <p:sldId id="464" r:id="rId6"/>
    <p:sldId id="463" r:id="rId7"/>
    <p:sldId id="453" r:id="rId8"/>
    <p:sldId id="454" r:id="rId9"/>
    <p:sldId id="455" r:id="rId10"/>
    <p:sldId id="468" r:id="rId11"/>
    <p:sldId id="450" r:id="rId12"/>
  </p:sldIdLst>
  <p:sldSz cx="9144000" cy="5143500" type="screen16x9"/>
  <p:notesSz cx="6761163" cy="9942513"/>
  <p:embeddedFontLst>
    <p:embeddedFont>
      <p:font typeface="Trebuchet MS" panose="020B0603020202020204" pitchFamily="34" charset="0"/>
      <p:regular r:id="rId15"/>
      <p:bold r:id="rId16"/>
      <p:italic r:id="rId17"/>
      <p:boldItalic r:id="rId18"/>
    </p:embeddedFont>
    <p:embeddedFont>
      <p:font typeface="Wingdings 3" panose="05040102010807070707" pitchFamily="18" charset="2"/>
      <p:regular r:id="rId19"/>
    </p:embeddedFont>
    <p:embeddedFont>
      <p:font typeface="Roboto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13" roundtripDataSignature="AMtx7mhHOpXX2TrhBTz9XNDLvnamxpCn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55BEDD-C1DC-4714-A1E4-1DBADD0C350B}">
  <a:tblStyle styleId="{D955BEDD-C1DC-4714-A1E4-1DBADD0C350B}" styleName="Table_0">
    <a:wholeTbl>
      <a:tcTxStyle b="off" i="off">
        <a:font>
          <a:latin typeface="Roboto"/>
          <a:ea typeface="Roboto"/>
          <a:cs typeface="Robot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1EE"/>
          </a:solidFill>
        </a:fill>
      </a:tcStyle>
    </a:wholeTbl>
    <a:band1H>
      <a:tcTxStyle/>
      <a:tcStyle>
        <a:tcBdr/>
        <a:fill>
          <a:solidFill>
            <a:srgbClr val="CBE2DC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BE2DC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Roboto"/>
          <a:ea typeface="Roboto"/>
          <a:cs typeface="Robot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Roboto"/>
          <a:ea typeface="Roboto"/>
          <a:cs typeface="Robot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96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21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1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1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21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25793-AE18-465E-B46B-E7801A6E4858}" type="datetimeFigureOut">
              <a:rPr lang="ru-RU" smtClean="0"/>
              <a:t>16.06.2021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6C754-8A9E-486E-A19D-84D30B842F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615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29761" y="0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239082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358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707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8" name="Google Shape;1988;p5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9" name="Google Shape;1989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7953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" name="Google Shape;1602;p3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9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2" name="Google Shape;1782;p4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489552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5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4" name="Google Shape;2164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08871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" name="Google Shape;1626;p3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7" name="Google Shape;162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3" y="746125"/>
            <a:ext cx="6624637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784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2238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93368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9889678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50457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52087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6455612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31829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614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S31">
  <p:cSld name="9_S3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18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txBody>
          <a:bodyPr spcFirstLastPara="1" wrap="square" lIns="91425" tIns="45700" rIns="91425" bIns="457200" anchor="b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162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S2">
  <p:cSld name="33_S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4"/>
          <p:cNvSpPr txBox="1">
            <a:spLocks noGrp="1"/>
          </p:cNvSpPr>
          <p:nvPr>
            <p:ph type="body" idx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214"/>
          <p:cNvSpPr txBox="1"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4221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S31">
  <p:cSld name="6_S3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17"/>
          <p:cNvSpPr>
            <a:spLocks noGrp="1"/>
          </p:cNvSpPr>
          <p:nvPr>
            <p:ph type="pic" idx="2"/>
          </p:nvPr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200" anchor="b" anchorCtr="0">
            <a:noAutofit/>
          </a:bodyPr>
          <a:lstStyle>
            <a:lvl1pPr marR="0" lvl="0" algn="ctr" rtl="0">
              <a:spcBef>
                <a:spcPts val="240"/>
              </a:spcBef>
              <a:spcAft>
                <a:spcPts val="0"/>
              </a:spcAft>
              <a:buClr>
                <a:srgbClr val="929292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217"/>
          <p:cNvSpPr txBox="1">
            <a:spLocks noGrp="1"/>
          </p:cNvSpPr>
          <p:nvPr>
            <p:ph type="body" idx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l" rtl="0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6" name="Google Shape;86;p217"/>
          <p:cNvSpPr txBox="1"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  <a:defRPr sz="36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8018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6765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eam">
  <p:cSld name="9_Team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6"/>
          <p:cNvSpPr>
            <a:spLocks noGrp="1"/>
          </p:cNvSpPr>
          <p:nvPr>
            <p:ph type="pic" idx="2"/>
          </p:nvPr>
        </p:nvSpPr>
        <p:spPr>
          <a:xfrm>
            <a:off x="990706" y="1349494"/>
            <a:ext cx="3319610" cy="1851405"/>
          </a:xfrm>
          <a:prstGeom prst="rect">
            <a:avLst/>
          </a:prstGeom>
          <a:solidFill>
            <a:srgbClr val="E8E8E8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200" anchor="b" anchorCtr="0">
            <a:noAutofit/>
          </a:bodyPr>
          <a:lstStyle>
            <a:lvl1pPr marR="0" lvl="0" algn="ctr" rtl="0">
              <a:spcBef>
                <a:spcPts val="220"/>
              </a:spcBef>
              <a:spcAft>
                <a:spcPts val="0"/>
              </a:spcAft>
              <a:buClr>
                <a:srgbClr val="5B5B5B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6" name="Google Shape;176;p236"/>
          <p:cNvSpPr>
            <a:spLocks noGrp="1"/>
          </p:cNvSpPr>
          <p:nvPr>
            <p:ph type="pic" idx="3"/>
          </p:nvPr>
        </p:nvSpPr>
        <p:spPr>
          <a:xfrm>
            <a:off x="4833791" y="1349494"/>
            <a:ext cx="3319610" cy="1851405"/>
          </a:xfrm>
          <a:prstGeom prst="rect">
            <a:avLst/>
          </a:prstGeom>
          <a:solidFill>
            <a:srgbClr val="E8E8E8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457200" anchor="b" anchorCtr="0">
            <a:noAutofit/>
          </a:bodyPr>
          <a:lstStyle>
            <a:lvl1pPr marR="0" lvl="0" algn="ctr" rtl="0">
              <a:spcBef>
                <a:spcPts val="220"/>
              </a:spcBef>
              <a:spcAft>
                <a:spcPts val="0"/>
              </a:spcAft>
              <a:buClr>
                <a:srgbClr val="5B5B5B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7" name="Google Shape;177;p236"/>
          <p:cNvSpPr txBox="1">
            <a:spLocks noGrp="1"/>
          </p:cNvSpPr>
          <p:nvPr>
            <p:ph type="body" idx="1"/>
          </p:nvPr>
        </p:nvSpPr>
        <p:spPr>
          <a:xfrm>
            <a:off x="381000" y="883820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marR="0" lvl="0" indent="-228600" algn="ctr" rtl="0">
              <a:spcBef>
                <a:spcPts val="240"/>
              </a:spcBef>
              <a:spcAft>
                <a:spcPts val="0"/>
              </a:spcAft>
              <a:buClr>
                <a:srgbClr val="A5A5A5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A5A5A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78" name="Google Shape;178;p236"/>
          <p:cNvSpPr txBox="1">
            <a:spLocks noGrp="1"/>
          </p:cNvSpPr>
          <p:nvPr>
            <p:ph type="title"/>
          </p:nvPr>
        </p:nvSpPr>
        <p:spPr>
          <a:xfrm>
            <a:off x="381000" y="341313"/>
            <a:ext cx="8368363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  <a:defRPr sz="3600" b="0" i="0" u="none" strike="noStrike" cap="none">
                <a:solidFill>
                  <a:srgbClr val="92929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033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34698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6553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47353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9312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08001" y="394058"/>
            <a:ext cx="6447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225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671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6/16/2021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15945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6350"/>
            <a:ext cx="9144001" cy="5149850"/>
            <a:chOff x="0" y="-8467"/>
            <a:chExt cx="12192001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878860" y="-8467"/>
              <a:ext cx="2313141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528130" y="3048000"/>
              <a:ext cx="2663868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237940" y="-8467"/>
              <a:ext cx="1950885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740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  <p:sldLayoutId id="2147483842" r:id="rId14"/>
    <p:sldLayoutId id="2147483843" r:id="rId15"/>
    <p:sldLayoutId id="2147483844" r:id="rId16"/>
    <p:sldLayoutId id="2147483845" r:id="rId17"/>
    <p:sldLayoutId id="2147483846" r:id="rId18"/>
    <p:sldLayoutId id="2147483848" r:id="rId19"/>
    <p:sldLayoutId id="2147483849" r:id="rId20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61422"/>
            <a:ext cx="8400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000" b="1" kern="1200" cap="all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Включение в основные образовательные программы среднего профессионального образования </a:t>
            </a:r>
          </a:p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000" b="1" kern="1200" cap="all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Учебной дисциплины</a:t>
            </a:r>
          </a:p>
          <a:p>
            <a:pPr algn="ctr" defTabSz="685594" eaLnBrk="0" fontAlgn="base" hangingPunct="0"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ru-RU" sz="2000" b="1" kern="1200" cap="all" dirty="0" smtClean="0">
                <a:solidFill>
                  <a:srgbClr val="0070C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«Социально значимая деятельность»</a:t>
            </a:r>
            <a:endParaRPr lang="ru-RU" sz="2000" b="1" kern="1200" cap="all" dirty="0">
              <a:solidFill>
                <a:srgbClr val="0070C0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0144" y="4510552"/>
            <a:ext cx="54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Первухина Елена Владимировна, директор ГБПОУ СО «Чапаевский химико-технологический техникум»</a:t>
            </a:r>
            <a:endParaRPr lang="ru-RU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9966" y="4717767"/>
            <a:ext cx="14253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9 июня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358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57"/>
          <p:cNvSpPr/>
          <p:nvPr/>
        </p:nvSpPr>
        <p:spPr>
          <a:xfrm rot="-5400000" flipH="1">
            <a:off x="4066978" y="634943"/>
            <a:ext cx="3628364" cy="3758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67" name="Google Shape;2167;p57"/>
          <p:cNvSpPr/>
          <p:nvPr/>
        </p:nvSpPr>
        <p:spPr>
          <a:xfrm rot="5400000">
            <a:off x="213219" y="640229"/>
            <a:ext cx="3587035" cy="37579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160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72" name="Google Shape;2172;p57"/>
          <p:cNvSpPr/>
          <p:nvPr/>
        </p:nvSpPr>
        <p:spPr>
          <a:xfrm>
            <a:off x="4222618" y="1029340"/>
            <a:ext cx="3298371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КАК УЧЕБНАЯ ДИСЦИПЛИНА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74" name="Google Shape;2174;p57"/>
          <p:cNvSpPr/>
          <p:nvPr/>
        </p:nvSpPr>
        <p:spPr>
          <a:xfrm>
            <a:off x="608908" y="1029340"/>
            <a:ext cx="2839618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КАК УЧЕБНЫЙ ЭЛЕМЕНТ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177" name="Google Shape;2177;p57"/>
          <p:cNvSpPr/>
          <p:nvPr/>
        </p:nvSpPr>
        <p:spPr>
          <a:xfrm>
            <a:off x="3991452" y="3748822"/>
            <a:ext cx="3739661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Обязательная аудиторная учебная нагрузка </a:t>
            </a:r>
            <a:endParaRPr lang="ru-RU" sz="1100" b="1" dirty="0" smtClean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36 ЧАСОВ </a:t>
            </a:r>
            <a:r>
              <a:rPr lang="ru-RU" sz="1200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за весь период обучения</a:t>
            </a:r>
            <a:endParaRPr sz="1200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cxnSp>
        <p:nvCxnSpPr>
          <p:cNvPr id="2178" name="Google Shape;2178;p57"/>
          <p:cNvCxnSpPr/>
          <p:nvPr/>
        </p:nvCxnSpPr>
        <p:spPr>
          <a:xfrm>
            <a:off x="765869" y="1384752"/>
            <a:ext cx="261112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2179" name="Google Shape;2179;p57"/>
          <p:cNvCxnSpPr/>
          <p:nvPr/>
        </p:nvCxnSpPr>
        <p:spPr>
          <a:xfrm>
            <a:off x="4594499" y="1384752"/>
            <a:ext cx="2611122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" name="Google Shape;2924;p79"/>
          <p:cNvSpPr txBox="1">
            <a:spLocks noGrp="1"/>
          </p:cNvSpPr>
          <p:nvPr>
            <p:ph type="title"/>
          </p:nvPr>
        </p:nvSpPr>
        <p:spPr>
          <a:xfrm>
            <a:off x="97536" y="25570"/>
            <a:ext cx="8069434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29292"/>
              </a:buClr>
              <a:buSzPts val="3600"/>
              <a:buFont typeface="Roboto"/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Варианты включения социально значимой деятельности в учебный план ООП СПО</a:t>
            </a:r>
            <a:endParaRPr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9452" y="1581314"/>
            <a:ext cx="3746048" cy="658425"/>
          </a:xfrm>
          <a:prstGeom prst="rect">
            <a:avLst/>
          </a:prstGeom>
          <a:solidFill>
            <a:srgbClr val="002060"/>
          </a:solidFill>
        </p:spPr>
      </p:pic>
      <p:sp>
        <p:nvSpPr>
          <p:cNvPr id="6" name="Прямоугольник 5"/>
          <p:cNvSpPr/>
          <p:nvPr/>
        </p:nvSpPr>
        <p:spPr>
          <a:xfrm>
            <a:off x="149730" y="1697328"/>
            <a:ext cx="37579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срок реализации ООП СПО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10 МЕСЯЦЕВ</a:t>
            </a:r>
            <a:endParaRPr lang="ru-RU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49" y="2245464"/>
            <a:ext cx="3759537" cy="6584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9729" y="2355139"/>
            <a:ext cx="3757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срок реализации ООП СПО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ГОД 10 МЕСЯЦЕВ 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lang="ru-RU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992709" y="1615864"/>
            <a:ext cx="3755461" cy="65842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92511" y="2275259"/>
            <a:ext cx="3755461" cy="658425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26" name="Прямоугольник 25"/>
          <p:cNvSpPr/>
          <p:nvPr/>
        </p:nvSpPr>
        <p:spPr>
          <a:xfrm>
            <a:off x="3982296" y="1665340"/>
            <a:ext cx="3757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срок реализации ООП СПО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  ГОДА 10 МЕСЯЦЕВ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002068" y="2319465"/>
            <a:ext cx="37959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срок реализации ООП СПО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 ГОДА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10 МЕСЯЦЕВ 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lang="ru-RU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000609" y="2929229"/>
            <a:ext cx="3747561" cy="66452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991452" y="2988221"/>
            <a:ext cx="37579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срок реализации ООП СПО</a:t>
            </a:r>
            <a:endParaRPr lang="en-US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  <a:p>
            <a:pPr algn="ctr"/>
            <a:r>
              <a:rPr lang="ru-RU" sz="12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4 </a:t>
            </a:r>
            <a:r>
              <a:rPr lang="ru-RU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ГОДА 10 МЕСЯЦЕВ </a:t>
            </a:r>
            <a:r>
              <a:rPr lang="en-US" sz="12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endParaRPr lang="ru-RU" sz="12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989950" y="620643"/>
            <a:ext cx="251201" cy="205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2177;p57"/>
          <p:cNvSpPr/>
          <p:nvPr/>
        </p:nvSpPr>
        <p:spPr>
          <a:xfrm>
            <a:off x="128621" y="3770213"/>
            <a:ext cx="3853675" cy="477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ru-RU" sz="1100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Обязательная аудиторная учебная нагрузка </a:t>
            </a:r>
            <a:endParaRPr lang="ru-RU" sz="1100" b="1" dirty="0" smtClean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6 ЧАСОВ В ГОД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6242" y="3577496"/>
            <a:ext cx="7604028" cy="902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9"/>
          <a:srcRect l="9233" r="10312"/>
          <a:stretch/>
        </p:blipFill>
        <p:spPr>
          <a:xfrm>
            <a:off x="139103" y="4343559"/>
            <a:ext cx="7609068" cy="815545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139103" y="4478651"/>
            <a:ext cx="76011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Внеучебная </a:t>
            </a:r>
            <a:r>
              <a:rPr lang="ru-RU" sz="1200" b="1" cap="all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(социально значимая) деятельность </a:t>
            </a:r>
            <a:r>
              <a:rPr lang="ru-RU" sz="1200" b="1" cap="all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обучающегося</a:t>
            </a:r>
          </a:p>
          <a:p>
            <a:pPr algn="ctr"/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бъём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часов определяется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ПОО самостоятельно в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соответствии с рабочей программой воспитания и календарным планом воспитательной работы</a:t>
            </a:r>
            <a:endParaRPr lang="ru-RU" sz="1200" b="1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5837520" y="610205"/>
            <a:ext cx="251201" cy="20526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8346" b="8346"/>
          <a:stretch>
            <a:fillRect/>
          </a:stretch>
        </p:blipFill>
        <p:spPr>
          <a:xfrm>
            <a:off x="5510784" y="1036038"/>
            <a:ext cx="3633216" cy="4087368"/>
          </a:xfrm>
          <a:prstGeom prst="rect">
            <a:avLst/>
          </a:prstGeom>
        </p:spPr>
      </p:pic>
      <p:sp>
        <p:nvSpPr>
          <p:cNvPr id="1630" name="Google Shape;1630;p32"/>
          <p:cNvSpPr/>
          <p:nvPr/>
        </p:nvSpPr>
        <p:spPr>
          <a:xfrm>
            <a:off x="0" y="1082690"/>
            <a:ext cx="5510784" cy="6103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СОЦИАЛЬНО</a:t>
            </a:r>
            <a:endParaRPr sz="28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31" name="Google Shape;1631;p32"/>
          <p:cNvSpPr/>
          <p:nvPr/>
        </p:nvSpPr>
        <p:spPr>
          <a:xfrm>
            <a:off x="0" y="1846806"/>
            <a:ext cx="5510784" cy="61031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ЗНАЧИМАЯ</a:t>
            </a:r>
            <a:endParaRPr sz="24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32" name="Google Shape;1632;p32"/>
          <p:cNvSpPr/>
          <p:nvPr/>
        </p:nvSpPr>
        <p:spPr>
          <a:xfrm>
            <a:off x="0" y="2588495"/>
            <a:ext cx="5510784" cy="6103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ДЕЯТЕЛЬНОСТЬ</a:t>
            </a:r>
            <a:endParaRPr sz="2800"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6" name="Google Shape;1630;p32"/>
          <p:cNvSpPr/>
          <p:nvPr/>
        </p:nvSpPr>
        <p:spPr>
          <a:xfrm>
            <a:off x="-13250" y="3260325"/>
            <a:ext cx="5510784" cy="61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инструмент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Google Shape;1631;p32"/>
          <p:cNvSpPr/>
          <p:nvPr/>
        </p:nvSpPr>
        <p:spPr>
          <a:xfrm>
            <a:off x="0" y="3681942"/>
            <a:ext cx="5510784" cy="61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 обеспечению занятости молодежи 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8" name="Google Shape;1632;p32"/>
          <p:cNvSpPr/>
          <p:nvPr/>
        </p:nvSpPr>
        <p:spPr>
          <a:xfrm>
            <a:off x="0" y="4420045"/>
            <a:ext cx="5510784" cy="610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и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формированию конструктивного 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поведения</a:t>
            </a:r>
            <a:endParaRPr sz="2000" b="1" dirty="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717" y="45087"/>
            <a:ext cx="7777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«Воспитание </a:t>
            </a:r>
            <a:r>
              <a:rPr lang="ru-RU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будущих </a:t>
            </a:r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поколений - это </a:t>
            </a:r>
            <a:r>
              <a:rPr lang="ru-RU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работа чрезвычайной важности и, конечно, мы должны уделить этому гораздо больше внимания, чем до сих пор уделялось. От результатов работы на этом направлении будет зависеть будущее России без всякого </a:t>
            </a:r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преувеличения.»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                                                                           В.В. Путин</a:t>
            </a:r>
            <a:endParaRPr lang="ru-RU" i="1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2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3555" y="888560"/>
            <a:ext cx="1956547" cy="865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На формирование каких образовательных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результатов направлена дисциплина «Социально значимая деятельность»?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84" y="3652783"/>
            <a:ext cx="2041518" cy="1124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Как введение учебной дисциплины «Социально значимая деятельность»  согласуется с подготовкой специалистов для регионального рынка труда</a:t>
            </a:r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7746" y="3232760"/>
            <a:ext cx="7947211" cy="134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2191822" y="227793"/>
            <a:ext cx="6751" cy="290555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198573" y="3309290"/>
            <a:ext cx="0" cy="12640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238936" y="94130"/>
            <a:ext cx="5983940" cy="30896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Общие компетенции формируемые у студентов  ОО СПО в процессе изучения дисциплины: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5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Планировать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и реализовывать собственное профессиональное и личностное развитие.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Работать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в коллективе и команде, эффективно взаимодействовать с коллегами, руководством, клиентами.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Проявлять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гражданско-патриотическую позицию, демонстрировать осознанное поведение на основе традиционных общечеловеческих ценностей, применять стандарты антикоррупционного поведения.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Содействовать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сохранению окружающей среды,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ресурсосбережению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, эффективно действовать в чрезвычайных ситуациях.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Использовать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средства физической культуры для сохранения и укрепления здоровья в процессе профессиональной деятельности и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поддержания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необходимого уровня физической подготовленности.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Использовать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знания по финансовой грамотности, планировать предпринимательскую деятельность в профессиональной сфере.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238935" y="3356138"/>
            <a:ext cx="6091517" cy="1787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Региональному рынку труда требуются  рабочие и специалисты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1050" b="0" i="1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(из практики исследования квалификационных запросов):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ru-RU" sz="1050" b="0" i="1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Ответственные и дисциплинированные, строго соблюдающие режим работы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пособные работать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в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коллективе,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эффективно взаимодействовать с коллегами, руководством, клиентами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.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О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риентированные на личностное и 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профессиональное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саморазвитие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Инициативные, вовлеченные 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в </a:t>
            </a: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производственный процесс</a:t>
            </a:r>
            <a:r>
              <a:rPr kumimoji="0" lang="ru-RU" sz="1100" b="0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.</a:t>
            </a:r>
            <a:endParaRPr kumimoji="0" lang="ru-RU" sz="1100" b="0" i="1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  <a:sym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100" b="0" i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sym typeface="Arial"/>
              </a:rPr>
              <a:t>Способные грамотно планировать своё рабочее времени, исходя из производственных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40273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16353" y="1891608"/>
            <a:ext cx="2799490" cy="2267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FF0000"/>
                </a:solidFill>
              </a:rPr>
              <a:t>Зачем требуется введение дисциплины «Социально значимая деятельность»?</a:t>
            </a: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5165350" y="1262239"/>
            <a:ext cx="3058669" cy="167338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Обеспечить занятость студентов во </a:t>
            </a:r>
            <a:r>
              <a:rPr lang="ru-RU" sz="13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внеучебное</a:t>
            </a:r>
            <a:r>
              <a:rPr lang="ru-RU" sz="13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время !!!!</a:t>
            </a:r>
            <a:endParaRPr lang="ru-RU" sz="13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Блок-схема: перфолента 5"/>
          <p:cNvSpPr/>
          <p:nvPr/>
        </p:nvSpPr>
        <p:spPr>
          <a:xfrm>
            <a:off x="146869" y="1328927"/>
            <a:ext cx="3144361" cy="1673389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у студентов потребность к самореализации в социально значимой  деятельности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Блок-схема: перфолента 6"/>
          <p:cNvSpPr/>
          <p:nvPr/>
        </p:nvSpPr>
        <p:spPr>
          <a:xfrm>
            <a:off x="159409" y="3270247"/>
            <a:ext cx="3131821" cy="1813964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Сформировать региональную практику интеграции учебной и воспитательной работы, объединить усилия ПОО и учреждений ДО по обеспечению занятости молодежи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Блок-схема: перфолента 7"/>
          <p:cNvSpPr/>
          <p:nvPr/>
        </p:nvSpPr>
        <p:spPr>
          <a:xfrm>
            <a:off x="5165349" y="3183139"/>
            <a:ext cx="3058669" cy="1813964"/>
          </a:xfrm>
          <a:prstGeom prst="flowChartPunchedTape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Создать 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условий для раскрытия личностного, творческого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интеллектуального, </a:t>
            </a:r>
            <a:r>
              <a:rPr lang="ru-RU" sz="1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профессионального потенциала личности </a:t>
            </a:r>
            <a:r>
              <a:rPr lang="ru-RU" sz="13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студентов ПОО</a:t>
            </a:r>
            <a:endParaRPr lang="ru-RU" sz="1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455" y="29364"/>
            <a:ext cx="7340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«От</a:t>
            </a:r>
            <a:r>
              <a:rPr lang="ru-RU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 того, как мы воспитаем молодёжь, зависит то, сможет ли Россия сберечь и приумножить саму себя. Сможет ли она быть современной, перспективной, эффективно развивающейся, но в то же время сможет ли не растерять себя как нацию, не утратить свою самобытность в очень непростой современной </a:t>
            </a:r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обстановке.»</a:t>
            </a:r>
          </a:p>
          <a:p>
            <a:pPr algn="r"/>
            <a:r>
              <a:rPr lang="ru-RU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В.В. Путин</a:t>
            </a:r>
            <a:endParaRPr lang="ru-RU" i="1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93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омб 4"/>
          <p:cNvSpPr/>
          <p:nvPr/>
        </p:nvSpPr>
        <p:spPr>
          <a:xfrm>
            <a:off x="2426208" y="1658112"/>
            <a:ext cx="3657600" cy="2651760"/>
          </a:xfrm>
          <a:prstGeom prst="diamon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Существующая региональная практика обеспечения занятости студентов ПОО во </a:t>
            </a:r>
            <a:r>
              <a:rPr lang="ru-RU" dirty="0" err="1" smtClean="0">
                <a:solidFill>
                  <a:srgbClr val="FF0000"/>
                </a:solidFill>
              </a:rPr>
              <a:t>внеучебное</a:t>
            </a:r>
            <a:r>
              <a:rPr lang="ru-RU" dirty="0" smtClean="0">
                <a:solidFill>
                  <a:srgbClr val="FF0000"/>
                </a:solidFill>
              </a:rPr>
              <a:t> время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52600" y="872530"/>
            <a:ext cx="5029200" cy="7071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студентов в социально значимую деятельность в системе воспитательной работы ПОО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(зачёт по СЗД)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52600" y="4377730"/>
            <a:ext cx="5196840" cy="70713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студентов в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доброльчество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волонтёрство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 в </a:t>
            </a:r>
            <a:r>
              <a:rPr lang="ru-RU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т.ч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профессиональное), в работу творческих клубов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6992" y="2048256"/>
            <a:ext cx="2011680" cy="1865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работу органов студенческого самоуправления и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деятельность профессиональных фирм и клубов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99632" y="2060448"/>
            <a:ext cx="1993392" cy="1865376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в работу спортивных секций и патриотических клубов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576" y="19731"/>
            <a:ext cx="8156448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Организация </a:t>
            </a:r>
            <a:r>
              <a:rPr lang="ru-RU" sz="13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образовательного </a:t>
            </a:r>
            <a:r>
              <a:rPr lang="ru-RU" sz="13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процесса через социально значимую и личностно значимую совместную деятельность обучающихся и педагогов, создание условий для получения выпускником необходимого </a:t>
            </a:r>
            <a:r>
              <a:rPr lang="ru-RU" sz="13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опыта – принцип построения процесса воспитания в профессиональной образовательной организации </a:t>
            </a:r>
            <a:endParaRPr lang="ru-RU" sz="1300" i="1" dirty="0">
              <a:solidFill>
                <a:srgbClr val="FF0000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5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4262" y="188771"/>
            <a:ext cx="1802657" cy="865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Где студенты могут заниматься социально </a:t>
            </a:r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значимой </a:t>
            </a:r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деятельностью?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88396" y="154641"/>
            <a:ext cx="14261" cy="484463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2414964" y="832017"/>
            <a:ext cx="6229627" cy="3399566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buClrTx/>
              <a:defRPr/>
            </a:pPr>
            <a:endParaRPr lang="ru-RU" sz="1600" dirty="0">
              <a:solidFill>
                <a:prstClr val="white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9" name="Стрелка вверх 58"/>
          <p:cNvSpPr/>
          <p:nvPr/>
        </p:nvSpPr>
        <p:spPr>
          <a:xfrm>
            <a:off x="2097487" y="4365100"/>
            <a:ext cx="6839303" cy="634175"/>
          </a:xfrm>
          <a:prstGeom prst="upArrow">
            <a:avLst>
              <a:gd name="adj1" fmla="val 92780"/>
              <a:gd name="adj2" fmla="val 40259"/>
            </a:avLst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buClrTx/>
              <a:defRPr/>
            </a:pPr>
            <a:r>
              <a:rPr lang="ru-RU" sz="18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РЕСУРСЫ </a:t>
            </a:r>
            <a:r>
              <a:rPr lang="ru-RU" sz="1800" b="1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СЕТЕВЫХ </a:t>
            </a:r>
            <a:r>
              <a:rPr lang="ru-RU" sz="1800" b="1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ПАРТНЕРОВ</a:t>
            </a:r>
          </a:p>
        </p:txBody>
      </p:sp>
      <p:sp>
        <p:nvSpPr>
          <p:cNvPr id="60" name="Стрелка вниз 59"/>
          <p:cNvSpPr/>
          <p:nvPr/>
        </p:nvSpPr>
        <p:spPr>
          <a:xfrm>
            <a:off x="2097487" y="54195"/>
            <a:ext cx="6839303" cy="567196"/>
          </a:xfrm>
          <a:prstGeom prst="downArrow">
            <a:avLst>
              <a:gd name="adj1" fmla="val 90763"/>
              <a:gd name="adj2" fmla="val 31316"/>
            </a:avLst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algn="ctr" defTabSz="914126">
              <a:buClrTx/>
              <a:defRPr/>
            </a:pPr>
            <a:r>
              <a:rPr lang="ru-RU" sz="1800" b="1" kern="1200" dirty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РЕСУРСЫ ПОО </a:t>
            </a:r>
          </a:p>
        </p:txBody>
      </p:sp>
      <p:pic>
        <p:nvPicPr>
          <p:cNvPr id="61" name="Рисунок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687" y="1181192"/>
            <a:ext cx="3829941" cy="2610278"/>
          </a:xfrm>
          <a:prstGeom prst="rect">
            <a:avLst/>
          </a:prstGeom>
        </p:spPr>
      </p:pic>
      <p:sp>
        <p:nvSpPr>
          <p:cNvPr id="62" name="Google Shape;2928;p79"/>
          <p:cNvSpPr/>
          <p:nvPr/>
        </p:nvSpPr>
        <p:spPr>
          <a:xfrm>
            <a:off x="2500308" y="937352"/>
            <a:ext cx="2669563" cy="315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rgbClr val="FF0000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Учебная дисциплина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«Социально значимая деятельность»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планируется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на весь период обучения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, начиная с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1 курса.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Содержание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дисциплины согласуется с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рабочей программой воспитания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и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календарным планом воспитательной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работы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.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Учебную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нагрузку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по дисциплине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рекомендуется </a:t>
            </a:r>
            <a:r>
              <a:rPr lang="ru-RU" sz="1200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распределять </a:t>
            </a: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классным 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руководителям.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12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Зачет по СЗД - инструмент мотивации и самореализации обучающихся</a:t>
            </a:r>
            <a:r>
              <a:rPr lang="ru-RU" sz="1200" b="1" dirty="0" smtClean="0">
                <a:solidFill>
                  <a:srgbClr val="00206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. </a:t>
            </a:r>
            <a:endParaRPr lang="ru-RU" sz="1200" b="1" dirty="0">
              <a:solidFill>
                <a:srgbClr val="002060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sz="1200" dirty="0">
              <a:solidFill>
                <a:srgbClr val="FF0000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0" y="1400302"/>
            <a:ext cx="1802657" cy="1349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На какой учебный объем времени рассчитана дисциплина «Социально значимая деятельность»?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3362" y="3954062"/>
            <a:ext cx="1802657" cy="87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Кто будет организатором социально значимой деятельности?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97577" y="2921770"/>
            <a:ext cx="1690818" cy="87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Что будет являться формой аттестации по дисциплине?</a:t>
            </a:r>
            <a:endParaRPr lang="ru-RU" sz="1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39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972" y="1967681"/>
            <a:ext cx="1802657" cy="8652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 какие виды социально значимой деятельности могут быть вовлечены студенты?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1776673" y="682752"/>
            <a:ext cx="31956" cy="4369894"/>
          </a:xfrm>
          <a:prstGeom prst="line">
            <a:avLst/>
          </a:prstGeom>
          <a:ln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/>
          <p:cNvGrpSpPr/>
          <p:nvPr/>
        </p:nvGrpSpPr>
        <p:grpSpPr>
          <a:xfrm>
            <a:off x="2279904" y="597408"/>
            <a:ext cx="6237207" cy="4455238"/>
            <a:chOff x="2073170" y="211454"/>
            <a:chExt cx="6846277" cy="4791160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2073170" y="211454"/>
              <a:ext cx="6846277" cy="4791160"/>
            </a:xfrm>
            <a:prstGeom prst="roundRect">
              <a:avLst>
                <a:gd name="adj" fmla="val 8373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ru-RU" sz="1100" b="1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СОЦИАЛЬНО ДЕЯТЕЛЬНОСТНОЕ ОБРАЗОВАТЕЛЬНОЕ ПРОСТРАНСТВО</a:t>
              </a:r>
              <a:endParaRPr lang="ru-RU" sz="1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8" name="Группа 57"/>
            <p:cNvGrpSpPr/>
            <p:nvPr/>
          </p:nvGrpSpPr>
          <p:grpSpPr>
            <a:xfrm>
              <a:off x="2393173" y="609598"/>
              <a:ext cx="6297852" cy="4141241"/>
              <a:chOff x="2393173" y="468922"/>
              <a:chExt cx="6297852" cy="4141241"/>
            </a:xfrm>
          </p:grpSpPr>
          <p:sp>
            <p:nvSpPr>
              <p:cNvPr id="9" name="Прямоугольник 8"/>
              <p:cNvSpPr/>
              <p:nvPr/>
            </p:nvSpPr>
            <p:spPr>
              <a:xfrm>
                <a:off x="4289436" y="1729326"/>
                <a:ext cx="2433918" cy="1499347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1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Прямоугольник 5"/>
              <p:cNvSpPr/>
              <p:nvPr/>
            </p:nvSpPr>
            <p:spPr>
              <a:xfrm>
                <a:off x="5136663" y="2301946"/>
                <a:ext cx="800102" cy="368674"/>
              </a:xfrm>
              <a:prstGeom prst="rect">
                <a:avLst/>
              </a:prstGeom>
              <a:solidFill>
                <a:srgbClr val="00206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b="1" dirty="0" smtClean="0">
                    <a:latin typeface="Arial" pitchFamily="34" charset="0"/>
                    <a:cs typeface="Arial" pitchFamily="34" charset="0"/>
                  </a:rPr>
                  <a:t>студент</a:t>
                </a:r>
                <a:endParaRPr lang="ru-RU" sz="10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Прямая соединительная линия 14"/>
              <p:cNvCxnSpPr/>
              <p:nvPr/>
            </p:nvCxnSpPr>
            <p:spPr>
              <a:xfrm>
                <a:off x="4289436" y="1729326"/>
                <a:ext cx="847161" cy="572621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/>
              <p:nvPr/>
            </p:nvCxnSpPr>
            <p:spPr>
              <a:xfrm flipV="1">
                <a:off x="5923251" y="1729328"/>
                <a:ext cx="800103" cy="560525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>
                <a:off x="5936633" y="2670620"/>
                <a:ext cx="786721" cy="558053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H="1">
                <a:off x="4289436" y="2670621"/>
                <a:ext cx="860609" cy="55805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TextBox 23"/>
              <p:cNvSpPr txBox="1"/>
              <p:nvPr/>
            </p:nvSpPr>
            <p:spPr>
              <a:xfrm>
                <a:off x="4865978" y="1850350"/>
                <a:ext cx="1260662" cy="2619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bg1"/>
                    </a:solidFill>
                  </a:rPr>
                  <a:t>Профессионал </a:t>
                </a:r>
                <a:endParaRPr lang="ru-RU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904070" y="2762739"/>
                <a:ext cx="1260662" cy="4256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000" dirty="0" smtClean="0">
                    <a:solidFill>
                      <a:schemeClr val="bg1"/>
                    </a:solidFill>
                  </a:rPr>
                  <a:t>Семьянин, гражданин </a:t>
                </a:r>
                <a:endParaRPr lang="ru-RU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289436" y="2349015"/>
                <a:ext cx="847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Творческая личность 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936699" y="2289853"/>
                <a:ext cx="847161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Физически здоровая</a:t>
                </a:r>
              </a:p>
              <a:p>
                <a:pPr algn="ctr"/>
                <a:r>
                  <a:rPr lang="ru-RU" sz="800" dirty="0" smtClean="0">
                    <a:solidFill>
                      <a:schemeClr val="bg1"/>
                    </a:solidFill>
                  </a:rPr>
                  <a:t>личность </a:t>
                </a:r>
                <a:endParaRPr lang="ru-RU" sz="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Прямоугольник 35"/>
              <p:cNvSpPr/>
              <p:nvPr/>
            </p:nvSpPr>
            <p:spPr>
              <a:xfrm>
                <a:off x="4083245" y="480643"/>
                <a:ext cx="820826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Уроки, практика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Прямоугольник 36"/>
              <p:cNvSpPr/>
              <p:nvPr/>
            </p:nvSpPr>
            <p:spPr>
              <a:xfrm>
                <a:off x="5099539" y="468922"/>
                <a:ext cx="1684322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Профориентационные мероприятия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4842532" y="1093277"/>
                <a:ext cx="156559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Научно-техническое творчество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406503" y="480643"/>
                <a:ext cx="1513880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Предметные кружки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6573645" y="1093277"/>
                <a:ext cx="209317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Учебные фирмы и профессиональные клубы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2406504" y="1093277"/>
                <a:ext cx="2306512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Мастер-классы, олимпиады, конкурсы профмастерства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7040959" y="468922"/>
                <a:ext cx="1636876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Недели профессий, специальностей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2406504" y="1729326"/>
                <a:ext cx="1673119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Выставки, фестивали, в </a:t>
                </a:r>
                <a:r>
                  <a:rPr lang="ru-RU" sz="1000" dirty="0" err="1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т.ч</a:t>
                </a:r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«Веснушка»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Прямоугольник 43"/>
              <p:cNvSpPr/>
              <p:nvPr/>
            </p:nvSpPr>
            <p:spPr>
              <a:xfrm>
                <a:off x="2406503" y="2338613"/>
                <a:ext cx="1673120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Творческие конкурсы, смотры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4102972" y="3483251"/>
                <a:ext cx="1283798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Студенческое самоуправление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5504983" y="3483251"/>
                <a:ext cx="1372736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Волонтёрство и добровольчество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7040959" y="1778017"/>
                <a:ext cx="163687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Спортивные клубы и секции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7040959" y="2388369"/>
                <a:ext cx="163687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Спортивные соревнования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Прямоугольник 48"/>
              <p:cNvSpPr/>
              <p:nvPr/>
            </p:nvSpPr>
            <p:spPr>
              <a:xfrm>
                <a:off x="2406502" y="4203103"/>
                <a:ext cx="1455265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Патриотические клубы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Прямоугольник 49"/>
              <p:cNvSpPr/>
              <p:nvPr/>
            </p:nvSpPr>
            <p:spPr>
              <a:xfrm>
                <a:off x="4904070" y="4203103"/>
                <a:ext cx="805718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Музей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5865221" y="4203103"/>
                <a:ext cx="1155293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Студенческие газеты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Прямоугольник 51"/>
              <p:cNvSpPr/>
              <p:nvPr/>
            </p:nvSpPr>
            <p:spPr>
              <a:xfrm>
                <a:off x="7040960" y="3474522"/>
                <a:ext cx="1650065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Творческие клубы, студии, кружки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393173" y="2936589"/>
                <a:ext cx="165219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Лидерские сборы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7129224" y="4203103"/>
                <a:ext cx="153759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Наставничество, мастер-классы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Прямоугольник 54"/>
              <p:cNvSpPr/>
              <p:nvPr/>
            </p:nvSpPr>
            <p:spPr>
              <a:xfrm>
                <a:off x="7040959" y="2919473"/>
                <a:ext cx="1636877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Профильные смены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Прямоугольник 55"/>
              <p:cNvSpPr/>
              <p:nvPr/>
            </p:nvSpPr>
            <p:spPr>
              <a:xfrm>
                <a:off x="2393173" y="3483251"/>
                <a:ext cx="1591588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Стройотряды, экологические акции 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3984761" y="4211579"/>
                <a:ext cx="787961" cy="39858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1000" dirty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К</a:t>
                </a:r>
                <a:r>
                  <a:rPr lang="ru-RU" sz="1000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ВН</a:t>
                </a:r>
                <a:endParaRPr lang="ru-RU" sz="1000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1542164" y="-44636"/>
            <a:ext cx="66264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Личностное и профессионально-личностное развитие </a:t>
            </a:r>
            <a:r>
              <a:rPr lang="ru-RU" sz="1600" i="1" dirty="0" smtClean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молодого человека </a:t>
            </a:r>
            <a:r>
              <a:rPr lang="ru-RU" sz="1600" i="1" dirty="0">
                <a:solidFill>
                  <a:srgbClr val="FF0000"/>
                </a:solidFill>
                <a:latin typeface="Roboto" panose="020B0604020202020204" charset="0"/>
                <a:ea typeface="Roboto" panose="020B0604020202020204" charset="0"/>
              </a:rPr>
              <a:t>выступает смысловым центром образования в СПО</a:t>
            </a:r>
          </a:p>
        </p:txBody>
      </p:sp>
    </p:spTree>
    <p:extLst>
      <p:ext uri="{BB962C8B-B14F-4D97-AF65-F5344CB8AC3E}">
        <p14:creationId xmlns:p14="http://schemas.microsoft.com/office/powerpoint/2010/main" val="203857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50"/>
          <p:cNvSpPr txBox="1">
            <a:spLocks noGrp="1"/>
          </p:cNvSpPr>
          <p:nvPr>
            <p:ph type="body" idx="1"/>
          </p:nvPr>
        </p:nvSpPr>
        <p:spPr>
          <a:xfrm>
            <a:off x="387818" y="981153"/>
            <a:ext cx="8368363" cy="17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1200"/>
              <a:buNone/>
            </a:pP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НАПРАВЛЕНИЯ</a:t>
            </a:r>
            <a:endParaRPr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924;p79"/>
          <p:cNvSpPr txBox="1">
            <a:spLocks noGrp="1"/>
          </p:cNvSpPr>
          <p:nvPr>
            <p:ph type="title"/>
          </p:nvPr>
        </p:nvSpPr>
        <p:spPr>
          <a:xfrm>
            <a:off x="381000" y="195073"/>
            <a:ext cx="7507223" cy="64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значимая деятельность</a:t>
            </a:r>
            <a:b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рабочей </a:t>
            </a:r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воспитания</a:t>
            </a:r>
            <a:endParaRPr sz="2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3" name="Google Shape;1993;p50"/>
          <p:cNvSpPr txBox="1"/>
          <p:nvPr/>
        </p:nvSpPr>
        <p:spPr>
          <a:xfrm flipH="1">
            <a:off x="188686" y="1505096"/>
            <a:ext cx="32403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buClr>
                <a:srgbClr val="1AAD96"/>
              </a:buClr>
              <a:buSzPts val="1400"/>
            </a:pP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Социально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значимая 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деятельность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 рамках </a:t>
            </a: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профессионально-ориентирующего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направления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воспитания</a:t>
            </a:r>
            <a:endParaRPr sz="1200" dirty="0">
              <a:solidFill>
                <a:srgbClr val="262626">
                  <a:lumMod val="90000"/>
                  <a:lumOff val="10000"/>
                </a:srgbClr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4" name="Google Shape;1994;p50"/>
          <p:cNvSpPr/>
          <p:nvPr/>
        </p:nvSpPr>
        <p:spPr>
          <a:xfrm flipH="1">
            <a:off x="3571101" y="1472147"/>
            <a:ext cx="619899" cy="619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01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5" name="Google Shape;1995;p50"/>
          <p:cNvSpPr txBox="1"/>
          <p:nvPr/>
        </p:nvSpPr>
        <p:spPr>
          <a:xfrm flipH="1">
            <a:off x="188686" y="2483187"/>
            <a:ext cx="32403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buClr>
                <a:srgbClr val="A9C370"/>
              </a:buClr>
              <a:buSzPts val="1400"/>
            </a:pPr>
            <a:r>
              <a:rPr lang="ru-RU" sz="1200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Социально </a:t>
            </a: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значимая деятельность в рамках </a:t>
            </a:r>
            <a:r>
              <a:rPr lang="ru-RU" sz="1200" b="1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патриотического</a:t>
            </a: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направления воспитания</a:t>
            </a:r>
            <a:r>
              <a:rPr lang="en-US" sz="1200" dirty="0" smtClean="0">
                <a:solidFill>
                  <a:srgbClr val="A5A5A5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</a:t>
            </a:r>
            <a:endParaRPr sz="1200" dirty="0">
              <a:solidFill>
                <a:srgbClr val="A5A5A5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6" name="Google Shape;1996;p50"/>
          <p:cNvSpPr/>
          <p:nvPr/>
        </p:nvSpPr>
        <p:spPr>
          <a:xfrm flipH="1">
            <a:off x="3571101" y="2357904"/>
            <a:ext cx="619899" cy="619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02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7" name="Google Shape;1997;p50"/>
          <p:cNvSpPr txBox="1"/>
          <p:nvPr/>
        </p:nvSpPr>
        <p:spPr>
          <a:xfrm flipH="1">
            <a:off x="188686" y="3368945"/>
            <a:ext cx="324031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buClr>
                <a:srgbClr val="F5AE3B"/>
              </a:buClr>
              <a:buSzPts val="1400"/>
            </a:pP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Социально значимая деятельность в рамках </a:t>
            </a:r>
            <a:r>
              <a:rPr lang="ru-RU" sz="1200" b="1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гражданского</a:t>
            </a: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направления воспитания</a:t>
            </a:r>
            <a:r>
              <a:rPr lang="en-US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</a:t>
            </a:r>
            <a:endParaRPr sz="12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8" name="Google Shape;1998;p50"/>
          <p:cNvSpPr/>
          <p:nvPr/>
        </p:nvSpPr>
        <p:spPr>
          <a:xfrm flipH="1">
            <a:off x="3571101" y="3243661"/>
            <a:ext cx="619899" cy="6198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03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999" name="Google Shape;1999;p50"/>
          <p:cNvSpPr txBox="1"/>
          <p:nvPr/>
        </p:nvSpPr>
        <p:spPr>
          <a:xfrm flipH="1">
            <a:off x="188686" y="4162369"/>
            <a:ext cx="32403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>
              <a:buClr>
                <a:srgbClr val="CC4E3D"/>
              </a:buClr>
              <a:buSzPts val="1400"/>
            </a:pP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Социально значимая деятельность в рамках </a:t>
            </a:r>
            <a:r>
              <a:rPr lang="ru-RU" sz="1200" b="1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культурно-творческого</a:t>
            </a: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направления воспитания</a:t>
            </a:r>
            <a:r>
              <a:rPr lang="en-US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</a:t>
            </a:r>
            <a:endParaRPr sz="12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0" name="Google Shape;2000;p50"/>
          <p:cNvSpPr/>
          <p:nvPr/>
        </p:nvSpPr>
        <p:spPr>
          <a:xfrm flipH="1">
            <a:off x="3571101" y="4129419"/>
            <a:ext cx="619899" cy="6198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04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1" name="Google Shape;2001;p50"/>
          <p:cNvSpPr txBox="1"/>
          <p:nvPr/>
        </p:nvSpPr>
        <p:spPr>
          <a:xfrm>
            <a:off x="5701363" y="1505097"/>
            <a:ext cx="324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56687C"/>
              </a:buClr>
              <a:buSzPts val="1400"/>
            </a:pP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Социально значимая деятельность в рамках </a:t>
            </a:r>
            <a:r>
              <a:rPr lang="ru-RU" sz="1200" b="1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бизнес-ориентирующего</a:t>
            </a:r>
            <a:r>
              <a:rPr lang="ru-RU" sz="1200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направления воспитания</a:t>
            </a:r>
            <a:endParaRPr sz="1200"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2" name="Google Shape;2002;p50"/>
          <p:cNvSpPr/>
          <p:nvPr/>
        </p:nvSpPr>
        <p:spPr>
          <a:xfrm>
            <a:off x="4939363" y="1472147"/>
            <a:ext cx="619899" cy="6198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05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3" name="Google Shape;2003;p50"/>
          <p:cNvSpPr txBox="1"/>
          <p:nvPr/>
        </p:nvSpPr>
        <p:spPr>
          <a:xfrm>
            <a:off x="5701363" y="2483187"/>
            <a:ext cx="32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94A4B5"/>
              </a:buClr>
              <a:buSzPts val="1400"/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Социально значимая деятельность в рамках 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экологического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направления воспитания</a:t>
            </a:r>
            <a:endParaRPr sz="1200" dirty="0">
              <a:solidFill>
                <a:srgbClr val="262626">
                  <a:lumMod val="90000"/>
                  <a:lumOff val="10000"/>
                </a:srgbClr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4" name="Google Shape;2004;p50"/>
          <p:cNvSpPr/>
          <p:nvPr/>
        </p:nvSpPr>
        <p:spPr>
          <a:xfrm>
            <a:off x="4939363" y="2357904"/>
            <a:ext cx="619899" cy="61989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06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5" name="Google Shape;2005;p50"/>
          <p:cNvSpPr txBox="1"/>
          <p:nvPr/>
        </p:nvSpPr>
        <p:spPr>
          <a:xfrm>
            <a:off x="5701363" y="3276611"/>
            <a:ext cx="324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1AAD96"/>
              </a:buClr>
              <a:buSzPts val="1400"/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Социально значимая деятельность в направлении развития </a:t>
            </a:r>
            <a:r>
              <a:rPr lang="ru-RU" sz="1200" b="1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студенческого самоуправления</a:t>
            </a:r>
            <a:endParaRPr sz="1200" b="1" dirty="0">
              <a:solidFill>
                <a:srgbClr val="262626">
                  <a:lumMod val="90000"/>
                  <a:lumOff val="10000"/>
                </a:srgbClr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6" name="Google Shape;2006;p50"/>
          <p:cNvSpPr/>
          <p:nvPr/>
        </p:nvSpPr>
        <p:spPr>
          <a:xfrm>
            <a:off x="4939363" y="3243661"/>
            <a:ext cx="619899" cy="6198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07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7" name="Google Shape;2007;p50"/>
          <p:cNvSpPr txBox="1"/>
          <p:nvPr/>
        </p:nvSpPr>
        <p:spPr>
          <a:xfrm>
            <a:off x="5701363" y="4162369"/>
            <a:ext cx="3240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Clr>
                <a:srgbClr val="A9C370"/>
              </a:buClr>
              <a:buSzPts val="1400"/>
            </a:pP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Социально значимая деятельность в рамках </a:t>
            </a:r>
            <a:r>
              <a:rPr lang="ru-RU" sz="1200" b="1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духовно-нравственного</a:t>
            </a:r>
            <a:r>
              <a:rPr lang="ru-RU" sz="1200" dirty="0" smtClean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srgbClr val="262626">
                    <a:lumMod val="90000"/>
                    <a:lumOff val="10000"/>
                  </a:srgbClr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</a:rPr>
              <a:t>направления воспитания</a:t>
            </a:r>
            <a:endParaRPr sz="1200" dirty="0">
              <a:solidFill>
                <a:srgbClr val="262626">
                  <a:lumMod val="90000"/>
                  <a:lumOff val="10000"/>
                </a:srgbClr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008" name="Google Shape;2008;p50"/>
          <p:cNvSpPr/>
          <p:nvPr/>
        </p:nvSpPr>
        <p:spPr>
          <a:xfrm>
            <a:off x="4939363" y="4129419"/>
            <a:ext cx="619899" cy="6198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en-US" sz="2000" b="1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08</a:t>
            </a:r>
            <a:endParaRPr sz="2000" b="1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cxnSp>
        <p:nvCxnSpPr>
          <p:cNvPr id="2009" name="Google Shape;2009;p50"/>
          <p:cNvCxnSpPr/>
          <p:nvPr/>
        </p:nvCxnSpPr>
        <p:spPr>
          <a:xfrm>
            <a:off x="4572000" y="1739132"/>
            <a:ext cx="0" cy="2743200"/>
          </a:xfrm>
          <a:prstGeom prst="straightConnector1">
            <a:avLst/>
          </a:prstGeom>
          <a:noFill/>
          <a:ln w="12700" cap="flat" cmpd="sng">
            <a:solidFill>
              <a:srgbClr val="A5A5A5"/>
            </a:solidFill>
            <a:prstDash val="solid"/>
            <a:round/>
            <a:headEnd type="oval" w="med" len="med"/>
            <a:tailEnd type="oval" w="med" len="med"/>
          </a:ln>
        </p:spPr>
      </p:cxnSp>
    </p:spTree>
    <p:extLst>
      <p:ext uri="{BB962C8B-B14F-4D97-AF65-F5344CB8AC3E}">
        <p14:creationId xmlns:p14="http://schemas.microsoft.com/office/powerpoint/2010/main" val="65935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1"/>
          <p:cNvSpPr/>
          <p:nvPr/>
        </p:nvSpPr>
        <p:spPr>
          <a:xfrm>
            <a:off x="4875" y="9494"/>
            <a:ext cx="5340847" cy="5143500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rgbClr val="262626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2" name="Рисунок 1"/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5" b="15"/>
          <a:stretch>
            <a:fillRect/>
          </a:stretch>
        </p:blipFill>
        <p:spPr>
          <a:xfrm>
            <a:off x="5345723" y="733616"/>
            <a:ext cx="3798278" cy="4420244"/>
          </a:xfrm>
          <a:prstGeom prst="rect">
            <a:avLst/>
          </a:prstGeom>
        </p:spPr>
      </p:pic>
      <p:sp>
        <p:nvSpPr>
          <p:cNvPr id="1606" name="Google Shape;1606;p31"/>
          <p:cNvSpPr txBox="1">
            <a:spLocks noGrp="1"/>
          </p:cNvSpPr>
          <p:nvPr>
            <p:ph type="body" idx="1"/>
          </p:nvPr>
        </p:nvSpPr>
        <p:spPr>
          <a:xfrm>
            <a:off x="1" y="576188"/>
            <a:ext cx="4581282" cy="180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</a:pP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как инструмент оценки (бумажное / цифровое)</a:t>
            </a:r>
            <a:endParaRPr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7" name="Google Shape;1607;p31"/>
          <p:cNvSpPr txBox="1">
            <a:spLocks noGrp="1"/>
          </p:cNvSpPr>
          <p:nvPr>
            <p:ph type="title"/>
          </p:nvPr>
        </p:nvSpPr>
        <p:spPr>
          <a:xfrm>
            <a:off x="0" y="29372"/>
            <a:ext cx="4571997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Roboto"/>
              <a:buNone/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endParaRPr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8" name="Google Shape;1608;p31"/>
          <p:cNvSpPr txBox="1"/>
          <p:nvPr/>
        </p:nvSpPr>
        <p:spPr>
          <a:xfrm>
            <a:off x="370115" y="1349039"/>
            <a:ext cx="45622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  <a:buFont typeface="Noto Sans Symbols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2. Дневник социально значимой деятельности обучающегося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12" name="Google Shape;1612;p31"/>
          <p:cNvSpPr txBox="1"/>
          <p:nvPr/>
        </p:nvSpPr>
        <p:spPr>
          <a:xfrm>
            <a:off x="141565" y="2623759"/>
            <a:ext cx="454695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  <a:buFont typeface="Noto Sans Symbols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3. Листы оценивания участия в социально значимой деятельности 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1616" name="Google Shape;1616;p31"/>
          <p:cNvSpPr txBox="1"/>
          <p:nvPr/>
        </p:nvSpPr>
        <p:spPr>
          <a:xfrm>
            <a:off x="370115" y="4409398"/>
            <a:ext cx="4562242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  <a:buFont typeface="Noto Sans Symbols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4. Сводная итоговая ведомость по оценке портфолио</a:t>
            </a:r>
            <a:endParaRPr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5" name="Google Shape;1608;p31"/>
          <p:cNvSpPr txBox="1"/>
          <p:nvPr/>
        </p:nvSpPr>
        <p:spPr>
          <a:xfrm>
            <a:off x="370115" y="974441"/>
            <a:ext cx="3802314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lnSpc>
                <a:spcPct val="150000"/>
              </a:lnSpc>
              <a:buClr>
                <a:srgbClr val="FFFFFF"/>
              </a:buClr>
              <a:buSzPts val="1400"/>
              <a:buFont typeface="Noto Sans Symbols"/>
              <a:buNone/>
            </a:pPr>
            <a:r>
              <a:rPr lang="ru-RU" b="1" dirty="0" smtClean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1. Титульный </a:t>
            </a:r>
            <a:r>
              <a:rPr lang="ru-RU" b="1" dirty="0">
                <a:solidFill>
                  <a:srgbClr val="FFFFFF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лист</a:t>
            </a:r>
            <a:endParaRPr b="1" dirty="0">
              <a:solidFill>
                <a:srgbClr val="FFFFFF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793" t="4559" r="1631" b="-27715"/>
          <a:stretch/>
        </p:blipFill>
        <p:spPr>
          <a:xfrm>
            <a:off x="175302" y="2015502"/>
            <a:ext cx="4581752" cy="844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756" y="877450"/>
            <a:ext cx="4942113" cy="5944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/>
          <a:srcRect r="923" b="10233"/>
          <a:stretch/>
        </p:blipFill>
        <p:spPr>
          <a:xfrm>
            <a:off x="185057" y="3347306"/>
            <a:ext cx="4571997" cy="10620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45723" y="-5049"/>
            <a:ext cx="379827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Что будет являться подтверждением для получения зачета по дисциплине?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5" name="Google Shape;1785;p40"/>
          <p:cNvSpPr txBox="1">
            <a:spLocks noGrp="1"/>
          </p:cNvSpPr>
          <p:nvPr>
            <p:ph type="body" idx="1"/>
          </p:nvPr>
        </p:nvSpPr>
        <p:spPr>
          <a:xfrm>
            <a:off x="0" y="674922"/>
            <a:ext cx="9144000" cy="38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ru-RU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Включается в основную образовательную программу СПО</a:t>
            </a:r>
            <a:endParaRPr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6" name="Google Shape;1786;p40"/>
          <p:cNvSpPr txBox="1">
            <a:spLocks noGrp="1"/>
          </p:cNvSpPr>
          <p:nvPr>
            <p:ph type="title"/>
          </p:nvPr>
        </p:nvSpPr>
        <p:spPr>
          <a:xfrm>
            <a:off x="0" y="85908"/>
            <a:ext cx="8065477" cy="495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/>
            <a:r>
              <a:rPr lang="ru-RU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 учебной дисциплины «Социально значимая деятельность» в учебном плане ООП  СПО</a:t>
            </a:r>
            <a:endParaRPr sz="28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8" name="Google Shape;1788;p40"/>
          <p:cNvSpPr txBox="1"/>
          <p:nvPr/>
        </p:nvSpPr>
        <p:spPr>
          <a:xfrm>
            <a:off x="4996742" y="3837617"/>
            <a:ext cx="3914590" cy="861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ru-RU" dirty="0" smtClean="0">
              <a:solidFill>
                <a:srgbClr val="262626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блок дисциплин общего гуманитарного и социально-экономического цикла</a:t>
            </a:r>
          </a:p>
          <a:p>
            <a:pPr algn="ctr"/>
            <a:endParaRPr dirty="0">
              <a:solidFill>
                <a:srgbClr val="262626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789" name="Google Shape;1789;p40"/>
          <p:cNvSpPr txBox="1"/>
          <p:nvPr/>
        </p:nvSpPr>
        <p:spPr>
          <a:xfrm flipH="1">
            <a:off x="191027" y="3168665"/>
            <a:ext cx="3127612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001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для </a:t>
            </a:r>
            <a:r>
              <a:rPr lang="ru-RU" dirty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обучающихся по программам подготовки специалистов среднего звена на базе основного общего </a:t>
            </a:r>
            <a:r>
              <a:rPr lang="ru-RU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образования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(ППССЗ)</a:t>
            </a:r>
            <a:r>
              <a:rPr lang="en-US" dirty="0" smtClean="0">
                <a:solidFill>
                  <a:srgbClr val="7F7F7F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  <a:sym typeface="Roboto"/>
              </a:rPr>
              <a:t> </a:t>
            </a:r>
            <a:endParaRPr dirty="0">
              <a:solidFill>
                <a:srgbClr val="7F7F7F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1790" name="Google Shape;1790;p40"/>
          <p:cNvSpPr txBox="1"/>
          <p:nvPr/>
        </p:nvSpPr>
        <p:spPr>
          <a:xfrm flipH="1">
            <a:off x="197123" y="1082566"/>
            <a:ext cx="3121516" cy="1077218"/>
          </a:xfrm>
          <a:prstGeom prst="rect">
            <a:avLst/>
          </a:prstGeom>
          <a:ln/>
        </p:spPr>
        <p:style>
          <a:lnRef idx="2">
            <a:schemeClr val="accent1"/>
          </a:lnRef>
          <a:fillRef idx="1003">
            <a:schemeClr val="lt2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dirty="0" smtClean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для </a:t>
            </a:r>
            <a:r>
              <a:rPr lang="ru-RU" dirty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обучающихся по программам подготовки квалифицированных рабочих и служащих на базе основного общего образования </a:t>
            </a:r>
            <a:r>
              <a:rPr lang="ru-RU" dirty="0" smtClean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(ППКРС)</a:t>
            </a:r>
            <a:endParaRPr dirty="0">
              <a:solidFill>
                <a:srgbClr val="262626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791" name="Google Shape;1791;p40"/>
          <p:cNvSpPr txBox="1"/>
          <p:nvPr/>
        </p:nvSpPr>
        <p:spPr>
          <a:xfrm>
            <a:off x="4996741" y="1643698"/>
            <a:ext cx="3914590" cy="86177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0" tIns="0" rIns="0" bIns="0" anchor="t" anchorCtr="0">
            <a:spAutoFit/>
          </a:bodyPr>
          <a:lstStyle/>
          <a:p>
            <a:pPr algn="ctr"/>
            <a:endParaRPr lang="ru-RU" dirty="0" smtClean="0">
              <a:solidFill>
                <a:srgbClr val="262626"/>
              </a:solidFill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  <a:p>
            <a:pPr algn="ctr"/>
            <a:r>
              <a:rPr lang="ru-RU" dirty="0" smtClean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блок дисциплин общепрофессионального </a:t>
            </a:r>
            <a:r>
              <a:rPr lang="ru-RU" dirty="0" smtClean="0">
                <a:solidFill>
                  <a:srgbClr val="262626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цикла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Roboto" panose="020B0604020202020204" charset="0"/>
              <a:cs typeface="Arial" panose="020B0604020202020204" pitchFamily="34" charset="0"/>
            </a:endParaRPr>
          </a:p>
        </p:txBody>
      </p:sp>
      <p:sp>
        <p:nvSpPr>
          <p:cNvPr id="19" name="Google Shape;1542;p28"/>
          <p:cNvSpPr txBox="1"/>
          <p:nvPr/>
        </p:nvSpPr>
        <p:spPr>
          <a:xfrm>
            <a:off x="3331292" y="2814933"/>
            <a:ext cx="173944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есь период реализации ООП СПО</a:t>
            </a:r>
            <a:endParaRPr dirty="0">
              <a:solidFill>
                <a:srgbClr val="FF0000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  <a:sym typeface="Roboto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677597" y="2641856"/>
            <a:ext cx="26996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Региональная составляющая за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счет объема вариативной части образовательной программы</a:t>
            </a:r>
          </a:p>
        </p:txBody>
      </p:sp>
      <p:cxnSp>
        <p:nvCxnSpPr>
          <p:cNvPr id="4" name="Скругленная соединительная линия 3"/>
          <p:cNvCxnSpPr>
            <a:stCxn id="1790" idx="1"/>
          </p:cNvCxnSpPr>
          <p:nvPr/>
        </p:nvCxnSpPr>
        <p:spPr>
          <a:xfrm>
            <a:off x="3318639" y="1621175"/>
            <a:ext cx="1578039" cy="53860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3331292" y="3770725"/>
            <a:ext cx="1578039" cy="538609"/>
          </a:xfrm>
          <a:prstGeom prst="curvedConnector3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6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1007</Words>
  <Application>Microsoft Office PowerPoint</Application>
  <PresentationFormat>Экран (16:9)</PresentationFormat>
  <Paragraphs>147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Wingdings</vt:lpstr>
      <vt:lpstr>Noto Sans Symbols</vt:lpstr>
      <vt:lpstr>Trebuchet MS</vt:lpstr>
      <vt:lpstr>Wingdings 3</vt:lpstr>
      <vt:lpstr>Arial</vt:lpstr>
      <vt:lpstr>Roboto</vt:lpstr>
      <vt:lpstr>Calibri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Социально значимая деятельность в рамках рабочей программы воспитания</vt:lpstr>
      <vt:lpstr>ПОРТФОЛИО</vt:lpstr>
      <vt:lpstr>Место учебной дисциплины «Социально значимая деятельность» в учебном плане ООП  СПО</vt:lpstr>
      <vt:lpstr>Варианты включения социально значимой деятельности в учебный план ООП СПО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High Tech</dc:creator>
  <cp:lastModifiedBy>Нисман Ольга Юрьевна</cp:lastModifiedBy>
  <cp:revision>99</cp:revision>
  <cp:lastPrinted>2021-06-02T15:48:18Z</cp:lastPrinted>
  <dcterms:created xsi:type="dcterms:W3CDTF">2015-09-08T18:46:55Z</dcterms:created>
  <dcterms:modified xsi:type="dcterms:W3CDTF">2021-06-16T05:18:00Z</dcterms:modified>
</cp:coreProperties>
</file>