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22" r:id="rId2"/>
  </p:sldMasterIdLst>
  <p:notesMasterIdLst>
    <p:notesMasterId r:id="rId15"/>
  </p:notesMasterIdLst>
  <p:handoutMasterIdLst>
    <p:handoutMasterId r:id="rId16"/>
  </p:handoutMasterIdLst>
  <p:sldIdLst>
    <p:sldId id="449" r:id="rId3"/>
    <p:sldId id="458" r:id="rId4"/>
    <p:sldId id="450" r:id="rId5"/>
    <p:sldId id="459" r:id="rId6"/>
    <p:sldId id="454" r:id="rId7"/>
    <p:sldId id="455" r:id="rId8"/>
    <p:sldId id="448" r:id="rId9"/>
    <p:sldId id="296" r:id="rId10"/>
    <p:sldId id="457" r:id="rId11"/>
    <p:sldId id="446" r:id="rId12"/>
    <p:sldId id="456" r:id="rId13"/>
    <p:sldId id="447" r:id="rId14"/>
  </p:sldIdLst>
  <p:sldSz cx="9144000" cy="5143500" type="screen16x9"/>
  <p:notesSz cx="6761163" cy="9942513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3" roundtripDataSignature="AMtx7mhHOpXX2TrhBTz9XNDLvnamxpCn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5BEDD-C1DC-4714-A1E4-1DBADD0C350B}">
  <a:tblStyle styleId="{D955BEDD-C1DC-4714-A1E4-1DBADD0C350B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EE"/>
          </a:solidFill>
        </a:fill>
      </a:tcStyle>
    </a:wholeTbl>
    <a:band1H>
      <a:tcTxStyle/>
      <a:tcStyle>
        <a:tcBdr/>
        <a:fill>
          <a:solidFill>
            <a:srgbClr val="CBE2D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D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07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21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1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1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1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C94B3-96C3-4E6A-A1D2-9F1B8244DA4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9362-45A4-42D5-984A-E43E891FF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9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3908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53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4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3" name="Google Shape;17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724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12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10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12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66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S2">
  <p:cSld name="33_S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4"/>
          <p:cNvSpPr txBox="1">
            <a:spLocks noGrp="1"/>
          </p:cNvSpPr>
          <p:nvPr>
            <p:ph type="body" idx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214"/>
          <p:cNvSpPr txBox="1"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C647-02F2-443D-986B-5EA8D33D88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CCDD-A657-4CF9-96A7-00FC2B52E6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8621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98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3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740572"/>
            <a:ext cx="4629150" cy="36552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99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8" indent="0">
              <a:buNone/>
              <a:defRPr sz="1050"/>
            </a:lvl2pPr>
            <a:lvl3pPr marL="685777" indent="0">
              <a:buNone/>
              <a:defRPr sz="900"/>
            </a:lvl3pPr>
            <a:lvl4pPr marL="1028665" indent="0">
              <a:buNone/>
              <a:defRPr sz="750"/>
            </a:lvl4pPr>
            <a:lvl5pPr marL="1371554" indent="0">
              <a:buNone/>
              <a:defRPr sz="750"/>
            </a:lvl5pPr>
            <a:lvl6pPr marL="1714443" indent="0">
              <a:buNone/>
              <a:defRPr sz="750"/>
            </a:lvl6pPr>
            <a:lvl7pPr marL="2057332" indent="0">
              <a:buNone/>
              <a:defRPr sz="750"/>
            </a:lvl7pPr>
            <a:lvl8pPr marL="2400220" indent="0">
              <a:buNone/>
              <a:defRPr sz="750"/>
            </a:lvl8pPr>
            <a:lvl9pPr marL="2743109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5C83-3571-4FDE-8780-7FC85B45FD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9102-4E63-4823-8B0B-FC308D1E2C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3051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3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740572"/>
            <a:ext cx="4629150" cy="365521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8" indent="0">
              <a:buNone/>
              <a:defRPr sz="2100"/>
            </a:lvl2pPr>
            <a:lvl3pPr marL="685777" indent="0">
              <a:buNone/>
              <a:defRPr sz="1799"/>
            </a:lvl3pPr>
            <a:lvl4pPr marL="1028665" indent="0">
              <a:buNone/>
              <a:defRPr sz="1500"/>
            </a:lvl4pPr>
            <a:lvl5pPr marL="1371554" indent="0">
              <a:buNone/>
              <a:defRPr sz="1500"/>
            </a:lvl5pPr>
            <a:lvl6pPr marL="1714443" indent="0">
              <a:buNone/>
              <a:defRPr sz="1500"/>
            </a:lvl6pPr>
            <a:lvl7pPr marL="2057332" indent="0">
              <a:buNone/>
              <a:defRPr sz="1500"/>
            </a:lvl7pPr>
            <a:lvl8pPr marL="2400220" indent="0">
              <a:buNone/>
              <a:defRPr sz="1500"/>
            </a:lvl8pPr>
            <a:lvl9pPr marL="2743109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8" indent="0">
              <a:buNone/>
              <a:defRPr sz="1050"/>
            </a:lvl2pPr>
            <a:lvl3pPr marL="685777" indent="0">
              <a:buNone/>
              <a:defRPr sz="900"/>
            </a:lvl3pPr>
            <a:lvl4pPr marL="1028665" indent="0">
              <a:buNone/>
              <a:defRPr sz="750"/>
            </a:lvl4pPr>
            <a:lvl5pPr marL="1371554" indent="0">
              <a:buNone/>
              <a:defRPr sz="750"/>
            </a:lvl5pPr>
            <a:lvl6pPr marL="1714443" indent="0">
              <a:buNone/>
              <a:defRPr sz="750"/>
            </a:lvl6pPr>
            <a:lvl7pPr marL="2057332" indent="0">
              <a:buNone/>
              <a:defRPr sz="750"/>
            </a:lvl7pPr>
            <a:lvl8pPr marL="2400220" indent="0">
              <a:buNone/>
              <a:defRPr sz="750"/>
            </a:lvl8pPr>
            <a:lvl9pPr marL="2743109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C2E8-16C5-4FE9-A998-F6B98920B5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99F4-C4B1-4BED-9CEE-46D6A86BCF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2693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4CF8-AE5C-4582-B014-AD86E26C45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320C-05FE-4E99-A3DB-2CB9476364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7823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1A2A-5C83-4AA4-9595-1F4D40F174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78D9-143E-4F8F-B205-DCCBE5C39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4985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1">
  <p:cSld name="S1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63"/>
          <p:cNvSpPr txBox="1">
            <a:spLocks noGrp="1"/>
          </p:cNvSpPr>
          <p:nvPr>
            <p:ph type="body" idx="1"/>
          </p:nvPr>
        </p:nvSpPr>
        <p:spPr>
          <a:xfrm>
            <a:off x="381001" y="883821"/>
            <a:ext cx="8368364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51" name="Google Shape;1051;p263"/>
          <p:cNvSpPr txBox="1">
            <a:spLocks noGrp="1"/>
          </p:cNvSpPr>
          <p:nvPr>
            <p:ph type="title"/>
          </p:nvPr>
        </p:nvSpPr>
        <p:spPr>
          <a:xfrm>
            <a:off x="381001" y="341314"/>
            <a:ext cx="8368364" cy="4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Images - Horizontal">
  <p:cSld name="2_3 Images - Horizont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1"/>
          <p:cNvSpPr>
            <a:spLocks noGrp="1"/>
          </p:cNvSpPr>
          <p:nvPr>
            <p:ph type="pic" idx="2"/>
          </p:nvPr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17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5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888" indent="0" algn="ctr">
              <a:buNone/>
              <a:defRPr sz="1500"/>
            </a:lvl2pPr>
            <a:lvl3pPr marL="685777" indent="0" algn="ctr">
              <a:buNone/>
              <a:defRPr sz="1350"/>
            </a:lvl3pPr>
            <a:lvl4pPr marL="1028665" indent="0" algn="ctr">
              <a:buNone/>
              <a:defRPr sz="1200"/>
            </a:lvl4pPr>
            <a:lvl5pPr marL="1371554" indent="0" algn="ctr">
              <a:buNone/>
              <a:defRPr sz="1200"/>
            </a:lvl5pPr>
            <a:lvl6pPr marL="1714443" indent="0" algn="ctr">
              <a:buNone/>
              <a:defRPr sz="1200"/>
            </a:lvl6pPr>
            <a:lvl7pPr marL="2057332" indent="0" algn="ctr">
              <a:buNone/>
              <a:defRPr sz="1200"/>
            </a:lvl7pPr>
            <a:lvl8pPr marL="2400220" indent="0" algn="ctr">
              <a:buNone/>
              <a:defRPr sz="1200"/>
            </a:lvl8pPr>
            <a:lvl9pPr marL="2743109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D9EB-6DA6-4B7C-A80A-61C2CEFB30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DC14-5F54-41C2-B32A-E2F05FC6A3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7046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F8BF-B651-4D64-B885-EA1A7B6317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F79B-9B9B-480B-ADD3-8795E1B33C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78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7"/>
            <a:ext cx="7886700" cy="1125141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03E2-179A-4989-B779-1DA6C10264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4C98-B7D6-442E-9CB8-848C3F8891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2519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E981-D345-4285-909F-4341F35B5B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A0DE-B5F0-4618-A551-D7D25E141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8195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260872"/>
            <a:ext cx="3868340" cy="617934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888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5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2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2529-8B99-4068-9493-FCA511C08B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A221-1038-4C1A-8B52-3E5EC9B36B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6604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719" r:id="rId2"/>
    <p:sldLayoutId id="2147483720" r:id="rId3"/>
    <p:sldLayoutId id="214748372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432" y="274555"/>
            <a:ext cx="7887136" cy="99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432" y="1369590"/>
            <a:ext cx="7887136" cy="326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4" y="4767378"/>
            <a:ext cx="2058273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594">
              <a:buClrTx/>
              <a:defRPr/>
            </a:pPr>
            <a:fld id="{FDC34594-A88A-4743-B1D3-B4C6F41FFB51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594">
                <a:buClrTx/>
                <a:defRPr/>
              </a:pPr>
              <a:t>09.06.2021</a:t>
            </a:fld>
            <a:endParaRPr lang="ru-RU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88" y="4767378"/>
            <a:ext cx="3085029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594">
              <a:buClrTx/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299" y="4767378"/>
            <a:ext cx="2058272" cy="272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594">
              <a:buClrTx/>
              <a:defRPr/>
            </a:pPr>
            <a:fld id="{6696255F-5E89-4150-9DF7-A7B8906DD369}" type="slidenum">
              <a:rPr lang="ru-RU" kern="1200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685594">
                <a:buClrTx/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394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/>
  <p:txStyles>
    <p:titleStyle>
      <a:lvl1pPr algn="l" defTabSz="6855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5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 Light" panose="020F0302020204030204" pitchFamily="34" charset="0"/>
        </a:defRPr>
      </a:lvl2pPr>
      <a:lvl3pPr algn="l" defTabSz="6855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 Light" panose="020F0302020204030204" pitchFamily="34" charset="0"/>
        </a:defRPr>
      </a:lvl3pPr>
      <a:lvl4pPr algn="l" defTabSz="6855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 Light" panose="020F0302020204030204" pitchFamily="34" charset="0"/>
        </a:defRPr>
      </a:lvl4pPr>
      <a:lvl5pPr algn="l" defTabSz="6855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 Light" panose="020F0302020204030204" pitchFamily="34" charset="0"/>
        </a:defRPr>
      </a:lvl5pPr>
      <a:lvl6pPr marL="457063" algn="l" defTabSz="6855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 Light" panose="020F0302020204030204" pitchFamily="34" charset="0"/>
        </a:defRPr>
      </a:lvl6pPr>
      <a:lvl7pPr marL="914126" algn="l" defTabSz="6855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 Light" panose="020F0302020204030204" pitchFamily="34" charset="0"/>
        </a:defRPr>
      </a:lvl7pPr>
      <a:lvl8pPr marL="1371189" algn="l" defTabSz="6855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 Light" panose="020F0302020204030204" pitchFamily="34" charset="0"/>
        </a:defRPr>
      </a:lvl8pPr>
      <a:lvl9pPr marL="1828251" algn="l" defTabSz="68559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399" indent="-171399" algn="l" defTabSz="685594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96" indent="-171399" algn="l" defTabSz="685594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9" algn="l" defTabSz="685594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9" algn="l" defTabSz="685594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9" algn="l" defTabSz="685594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87" indent="-171445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5" indent="-171445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64" indent="-171445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2" indent="-171445" algn="l" defTabSz="6857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8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4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3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9" algn="l" defTabSz="68577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9"/>
            <a:ext cx="1670565" cy="800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300" kern="12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971" y="3630077"/>
            <a:ext cx="2074887" cy="30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94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b="1" kern="1200" cap="all" dirty="0" smtClean="0">
                <a:solidFill>
                  <a:srgbClr val="009B62"/>
                </a:solidFill>
                <a:latin typeface="Roboto" panose="020B0604020202020204" charset="0"/>
                <a:ea typeface="Roboto" panose="020B0604020202020204" charset="0"/>
              </a:rPr>
              <a:t>9 июня </a:t>
            </a:r>
            <a:r>
              <a:rPr lang="ru-RU" b="1" kern="1200" cap="all" dirty="0">
                <a:solidFill>
                  <a:srgbClr val="009B62"/>
                </a:solidFill>
                <a:latin typeface="Roboto" panose="020B0604020202020204" charset="0"/>
                <a:ea typeface="Roboto" panose="020B0604020202020204" charset="0"/>
              </a:rPr>
              <a:t>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5830"/>
            <a:ext cx="8962758" cy="70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9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00" b="1" kern="1200" dirty="0">
                <a:solidFill>
                  <a:srgbClr val="00644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МИНИСТЕРСТВО ОБРАЗОВАНИЯ И НАУКИ САМАРСКОЙ ОБЛАСТИ</a:t>
            </a:r>
          </a:p>
          <a:p>
            <a:pPr algn="ctr" defTabSz="68559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000" b="1" kern="1200" dirty="0">
              <a:solidFill>
                <a:srgbClr val="006440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</a:endParaRPr>
          </a:p>
          <a:p>
            <a:pPr algn="ctr" defTabSz="68559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00" b="1" kern="1200" dirty="0">
                <a:solidFill>
                  <a:srgbClr val="00644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ГОСУДАРСТВЕННОЕ БЮДЖЕТНОЕ УЧРЕЖДЕНИЕ ДОПОЛНИТЕЛЬНОГО ПРОФЕССИОНАЛЬНОГО ОБРАЗОВАНИЯ </a:t>
            </a:r>
            <a:endParaRPr lang="ru-RU" sz="1000" b="1" kern="1200" dirty="0" smtClean="0">
              <a:solidFill>
                <a:srgbClr val="006440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</a:endParaRPr>
          </a:p>
          <a:p>
            <a:pPr algn="ctr" defTabSz="68559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00" b="1" kern="1200" dirty="0" smtClean="0">
                <a:solidFill>
                  <a:srgbClr val="00644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САМАРСКОЙ </a:t>
            </a:r>
            <a:r>
              <a:rPr lang="ru-RU" sz="1000" b="1" kern="1200" dirty="0">
                <a:solidFill>
                  <a:srgbClr val="00644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ОБЛАСТИ </a:t>
            </a:r>
            <a:r>
              <a:rPr lang="ru-RU" sz="1000" b="1" kern="1200" dirty="0" smtClean="0">
                <a:solidFill>
                  <a:srgbClr val="00644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ЦЕНТР </a:t>
            </a:r>
            <a:r>
              <a:rPr lang="ru-RU" sz="1000" b="1" kern="1200" dirty="0">
                <a:solidFill>
                  <a:srgbClr val="00644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ПРОФЕССИОНАЛЬНОГО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762077"/>
            <a:ext cx="47575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94" eaLnBrk="0" fontAlgn="base" hangingPunct="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kern="1200" cap="all" dirty="0" smtClean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Реализация в образовательных организациях </a:t>
            </a:r>
          </a:p>
          <a:p>
            <a:pPr algn="ctr" defTabSz="685594" eaLnBrk="0" fontAlgn="base" hangingPunct="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kern="1200" cap="all" dirty="0" smtClean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среднего профессионального образования Самарской области  Учебного модуля </a:t>
            </a:r>
          </a:p>
          <a:p>
            <a:pPr algn="ctr" defTabSz="685594" eaLnBrk="0" fontAlgn="base" hangingPunct="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200" b="1" kern="1200" cap="all" dirty="0" smtClean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«нравственные основы семейной жизни»</a:t>
            </a:r>
            <a:endParaRPr lang="ru-RU" sz="1200" b="1" kern="1200" cap="all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3453" y="2252869"/>
            <a:ext cx="342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kern="1200" cap="all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Нисман Ольга Юрьевна, директор </a:t>
            </a:r>
          </a:p>
          <a:p>
            <a:pPr algn="just"/>
            <a:r>
              <a:rPr lang="ru-RU" sz="1200" kern="1200" cap="all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ГБУ ДПО Самарской области </a:t>
            </a:r>
          </a:p>
          <a:p>
            <a:pPr algn="just"/>
            <a:r>
              <a:rPr lang="ru-RU" sz="1200" kern="1200" cap="all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Центр профессионально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0792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4" name="Google Shape;4384;p129"/>
          <p:cNvSpPr txBox="1">
            <a:spLocks noGrp="1"/>
          </p:cNvSpPr>
          <p:nvPr>
            <p:ph type="body" idx="1"/>
          </p:nvPr>
        </p:nvSpPr>
        <p:spPr>
          <a:xfrm>
            <a:off x="429059" y="993131"/>
            <a:ext cx="8368363" cy="59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Обязательная аудиторная учебная нагрузка – 24 часа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Структура учебного элемента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4385" name="Google Shape;4385;p129"/>
          <p:cNvSpPr txBox="1">
            <a:spLocks noGrp="1"/>
          </p:cNvSpPr>
          <p:nvPr>
            <p:ph type="title"/>
          </p:nvPr>
        </p:nvSpPr>
        <p:spPr>
          <a:xfrm>
            <a:off x="117060" y="80917"/>
            <a:ext cx="8926286" cy="85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ru-RU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содержательном плане </a:t>
            </a: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учебный модуль  </a:t>
            </a:r>
            <a:r>
              <a:rPr lang="ru-RU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«Нравственные основы семейной жизни» дополняет и расширяет содержание </a:t>
            </a: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учебных дисциплин за </a:t>
            </a:r>
            <a:r>
              <a:rPr lang="ru-RU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счет раскрытия </a:t>
            </a: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традиционных </a:t>
            </a:r>
            <a:r>
              <a:rPr lang="ru-RU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нашей культуры представлений о браке и семейном счастье, любви и дружбе, взаимоотношениях между полами, взрослыми и детьми; смысле человеческой жизни. </a:t>
            </a:r>
            <a:endParaRPr sz="1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86" name="Google Shape;4386;p129"/>
          <p:cNvGrpSpPr/>
          <p:nvPr/>
        </p:nvGrpSpPr>
        <p:grpSpPr>
          <a:xfrm>
            <a:off x="401192" y="1765888"/>
            <a:ext cx="2139370" cy="1347039"/>
            <a:chOff x="843862" y="1821873"/>
            <a:chExt cx="1456537" cy="1011096"/>
          </a:xfrm>
        </p:grpSpPr>
        <p:sp>
          <p:nvSpPr>
            <p:cNvPr id="4387" name="Google Shape;4387;p129"/>
            <p:cNvSpPr/>
            <p:nvPr/>
          </p:nvSpPr>
          <p:spPr>
            <a:xfrm>
              <a:off x="881064" y="1891984"/>
              <a:ext cx="1280990" cy="8882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Тема 1 . Личность и межличностные отношения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8" name="Google Shape;4388;p129"/>
            <p:cNvSpPr/>
            <p:nvPr/>
          </p:nvSpPr>
          <p:spPr>
            <a:xfrm>
              <a:off x="843862" y="1821873"/>
              <a:ext cx="1456537" cy="1011096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23" name="Google Shape;4423;p129"/>
          <p:cNvGrpSpPr/>
          <p:nvPr/>
        </p:nvGrpSpPr>
        <p:grpSpPr>
          <a:xfrm>
            <a:off x="5196284" y="2115537"/>
            <a:ext cx="768186" cy="726285"/>
            <a:chOff x="5196284" y="2115537"/>
            <a:chExt cx="768186" cy="726285"/>
          </a:xfrm>
        </p:grpSpPr>
        <p:sp>
          <p:nvSpPr>
            <p:cNvPr id="4424" name="Google Shape;4424;p129"/>
            <p:cNvSpPr/>
            <p:nvPr/>
          </p:nvSpPr>
          <p:spPr>
            <a:xfrm>
              <a:off x="5375062" y="2115537"/>
              <a:ext cx="410631" cy="407837"/>
            </a:xfrm>
            <a:custGeom>
              <a:avLst/>
              <a:gdLst/>
              <a:ahLst/>
              <a:cxnLst/>
              <a:rect l="l" t="t" r="r" b="b"/>
              <a:pathLst>
                <a:path w="1768" h="1756" extrusionOk="0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5" name="Google Shape;4425;p129"/>
            <p:cNvSpPr/>
            <p:nvPr/>
          </p:nvSpPr>
          <p:spPr>
            <a:xfrm>
              <a:off x="5196284" y="2559687"/>
              <a:ext cx="768186" cy="282135"/>
            </a:xfrm>
            <a:custGeom>
              <a:avLst/>
              <a:gdLst/>
              <a:ahLst/>
              <a:cxnLst/>
              <a:rect l="l" t="t" r="r" b="b"/>
              <a:pathLst>
                <a:path w="3305" h="1219" extrusionOk="0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" name="Google Shape;4386;p129"/>
          <p:cNvGrpSpPr/>
          <p:nvPr/>
        </p:nvGrpSpPr>
        <p:grpSpPr>
          <a:xfrm>
            <a:off x="3538798" y="1786899"/>
            <a:ext cx="2139371" cy="1347040"/>
            <a:chOff x="843862" y="1821873"/>
            <a:chExt cx="1456537" cy="1011096"/>
          </a:xfrm>
        </p:grpSpPr>
        <p:sp>
          <p:nvSpPr>
            <p:cNvPr id="56" name="Google Shape;4387;p129"/>
            <p:cNvSpPr/>
            <p:nvPr/>
          </p:nvSpPr>
          <p:spPr>
            <a:xfrm>
              <a:off x="881064" y="1891984"/>
              <a:ext cx="1280990" cy="88828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Тема 2 . </a:t>
              </a:r>
              <a:r>
                <a:rPr lang="ru-RU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Возраст семьи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4388;p129"/>
            <p:cNvSpPr/>
            <p:nvPr/>
          </p:nvSpPr>
          <p:spPr>
            <a:xfrm>
              <a:off x="843862" y="1821873"/>
              <a:ext cx="1456537" cy="1011096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" name="Google Shape;4386;p129"/>
          <p:cNvGrpSpPr/>
          <p:nvPr/>
        </p:nvGrpSpPr>
        <p:grpSpPr>
          <a:xfrm>
            <a:off x="6676405" y="1786899"/>
            <a:ext cx="2139371" cy="1347040"/>
            <a:chOff x="843862" y="1821873"/>
            <a:chExt cx="1456537" cy="1011096"/>
          </a:xfrm>
        </p:grpSpPr>
        <p:sp>
          <p:nvSpPr>
            <p:cNvPr id="64" name="Google Shape;4387;p129"/>
            <p:cNvSpPr/>
            <p:nvPr/>
          </p:nvSpPr>
          <p:spPr>
            <a:xfrm>
              <a:off x="881064" y="1891984"/>
              <a:ext cx="1280990" cy="88828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Тема 3 .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Я – Семья –  Общество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4388;p129"/>
            <p:cNvSpPr/>
            <p:nvPr/>
          </p:nvSpPr>
          <p:spPr>
            <a:xfrm>
              <a:off x="843862" y="1821873"/>
              <a:ext cx="1456537" cy="1011096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1" name="Google Shape;1772;p39"/>
          <p:cNvSpPr/>
          <p:nvPr/>
        </p:nvSpPr>
        <p:spPr>
          <a:xfrm rot="5400000">
            <a:off x="754775" y="3545357"/>
            <a:ext cx="1333146" cy="1641494"/>
          </a:xfrm>
          <a:custGeom>
            <a:avLst/>
            <a:gdLst/>
            <a:ahLst/>
            <a:cxnLst/>
            <a:rect l="l" t="t" r="r" b="b"/>
            <a:pathLst>
              <a:path w="319" h="374" extrusionOk="0">
                <a:moveTo>
                  <a:pt x="23" y="50"/>
                </a:moveTo>
                <a:cubicBezTo>
                  <a:pt x="23" y="50"/>
                  <a:pt x="72" y="73"/>
                  <a:pt x="116" y="67"/>
                </a:cubicBezTo>
                <a:cubicBezTo>
                  <a:pt x="140" y="64"/>
                  <a:pt x="131" y="48"/>
                  <a:pt x="123" y="32"/>
                </a:cubicBezTo>
                <a:cubicBezTo>
                  <a:pt x="115" y="17"/>
                  <a:pt x="125" y="0"/>
                  <a:pt x="159" y="0"/>
                </a:cubicBezTo>
                <a:cubicBezTo>
                  <a:pt x="194" y="0"/>
                  <a:pt x="204" y="17"/>
                  <a:pt x="196" y="32"/>
                </a:cubicBezTo>
                <a:cubicBezTo>
                  <a:pt x="188" y="48"/>
                  <a:pt x="179" y="64"/>
                  <a:pt x="203" y="67"/>
                </a:cubicBezTo>
                <a:cubicBezTo>
                  <a:pt x="247" y="73"/>
                  <a:pt x="296" y="50"/>
                  <a:pt x="296" y="50"/>
                </a:cubicBezTo>
                <a:cubicBezTo>
                  <a:pt x="296" y="50"/>
                  <a:pt x="319" y="100"/>
                  <a:pt x="313" y="143"/>
                </a:cubicBezTo>
                <a:cubicBezTo>
                  <a:pt x="310" y="167"/>
                  <a:pt x="295" y="158"/>
                  <a:pt x="279" y="150"/>
                </a:cubicBezTo>
                <a:cubicBezTo>
                  <a:pt x="264" y="142"/>
                  <a:pt x="246" y="152"/>
                  <a:pt x="246" y="187"/>
                </a:cubicBezTo>
                <a:cubicBezTo>
                  <a:pt x="246" y="221"/>
                  <a:pt x="264" y="231"/>
                  <a:pt x="279" y="223"/>
                </a:cubicBezTo>
                <a:cubicBezTo>
                  <a:pt x="295" y="216"/>
                  <a:pt x="310" y="206"/>
                  <a:pt x="313" y="230"/>
                </a:cubicBezTo>
                <a:cubicBezTo>
                  <a:pt x="319" y="274"/>
                  <a:pt x="296" y="323"/>
                  <a:pt x="296" y="323"/>
                </a:cubicBezTo>
                <a:cubicBezTo>
                  <a:pt x="296" y="323"/>
                  <a:pt x="247" y="301"/>
                  <a:pt x="203" y="306"/>
                </a:cubicBezTo>
                <a:cubicBezTo>
                  <a:pt x="179" y="310"/>
                  <a:pt x="188" y="325"/>
                  <a:pt x="196" y="341"/>
                </a:cubicBezTo>
                <a:cubicBezTo>
                  <a:pt x="204" y="356"/>
                  <a:pt x="194" y="374"/>
                  <a:pt x="159" y="374"/>
                </a:cubicBezTo>
                <a:cubicBezTo>
                  <a:pt x="125" y="374"/>
                  <a:pt x="115" y="356"/>
                  <a:pt x="123" y="341"/>
                </a:cubicBezTo>
                <a:cubicBezTo>
                  <a:pt x="131" y="325"/>
                  <a:pt x="140" y="310"/>
                  <a:pt x="116" y="306"/>
                </a:cubicBezTo>
                <a:cubicBezTo>
                  <a:pt x="72" y="301"/>
                  <a:pt x="23" y="323"/>
                  <a:pt x="23" y="323"/>
                </a:cubicBezTo>
                <a:cubicBezTo>
                  <a:pt x="23" y="323"/>
                  <a:pt x="0" y="274"/>
                  <a:pt x="6" y="230"/>
                </a:cubicBezTo>
                <a:cubicBezTo>
                  <a:pt x="9" y="206"/>
                  <a:pt x="24" y="216"/>
                  <a:pt x="40" y="223"/>
                </a:cubicBezTo>
                <a:cubicBezTo>
                  <a:pt x="55" y="231"/>
                  <a:pt x="73" y="221"/>
                  <a:pt x="73" y="187"/>
                </a:cubicBezTo>
                <a:cubicBezTo>
                  <a:pt x="73" y="152"/>
                  <a:pt x="55" y="142"/>
                  <a:pt x="40" y="150"/>
                </a:cubicBezTo>
                <a:cubicBezTo>
                  <a:pt x="24" y="158"/>
                  <a:pt x="9" y="167"/>
                  <a:pt x="6" y="143"/>
                </a:cubicBezTo>
                <a:cubicBezTo>
                  <a:pt x="0" y="100"/>
                  <a:pt x="23" y="50"/>
                  <a:pt x="23" y="5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1773;p39"/>
          <p:cNvSpPr/>
          <p:nvPr/>
        </p:nvSpPr>
        <p:spPr>
          <a:xfrm rot="16200000">
            <a:off x="3485721" y="3545358"/>
            <a:ext cx="1333146" cy="1641493"/>
          </a:xfrm>
          <a:custGeom>
            <a:avLst/>
            <a:gdLst/>
            <a:ahLst/>
            <a:cxnLst/>
            <a:rect l="l" t="t" r="r" b="b"/>
            <a:pathLst>
              <a:path w="319" h="374" extrusionOk="0">
                <a:moveTo>
                  <a:pt x="23" y="50"/>
                </a:moveTo>
                <a:cubicBezTo>
                  <a:pt x="23" y="50"/>
                  <a:pt x="72" y="73"/>
                  <a:pt x="116" y="67"/>
                </a:cubicBezTo>
                <a:cubicBezTo>
                  <a:pt x="140" y="64"/>
                  <a:pt x="131" y="48"/>
                  <a:pt x="123" y="32"/>
                </a:cubicBezTo>
                <a:cubicBezTo>
                  <a:pt x="115" y="17"/>
                  <a:pt x="125" y="0"/>
                  <a:pt x="159" y="0"/>
                </a:cubicBezTo>
                <a:cubicBezTo>
                  <a:pt x="194" y="0"/>
                  <a:pt x="204" y="17"/>
                  <a:pt x="196" y="32"/>
                </a:cubicBezTo>
                <a:cubicBezTo>
                  <a:pt x="188" y="48"/>
                  <a:pt x="179" y="64"/>
                  <a:pt x="203" y="67"/>
                </a:cubicBezTo>
                <a:cubicBezTo>
                  <a:pt x="247" y="73"/>
                  <a:pt x="296" y="50"/>
                  <a:pt x="296" y="50"/>
                </a:cubicBezTo>
                <a:cubicBezTo>
                  <a:pt x="296" y="50"/>
                  <a:pt x="319" y="100"/>
                  <a:pt x="313" y="143"/>
                </a:cubicBezTo>
                <a:cubicBezTo>
                  <a:pt x="310" y="167"/>
                  <a:pt x="295" y="158"/>
                  <a:pt x="279" y="150"/>
                </a:cubicBezTo>
                <a:cubicBezTo>
                  <a:pt x="264" y="142"/>
                  <a:pt x="246" y="152"/>
                  <a:pt x="246" y="187"/>
                </a:cubicBezTo>
                <a:cubicBezTo>
                  <a:pt x="246" y="221"/>
                  <a:pt x="264" y="231"/>
                  <a:pt x="279" y="223"/>
                </a:cubicBezTo>
                <a:cubicBezTo>
                  <a:pt x="295" y="216"/>
                  <a:pt x="310" y="206"/>
                  <a:pt x="313" y="230"/>
                </a:cubicBezTo>
                <a:cubicBezTo>
                  <a:pt x="319" y="274"/>
                  <a:pt x="296" y="323"/>
                  <a:pt x="296" y="323"/>
                </a:cubicBezTo>
                <a:cubicBezTo>
                  <a:pt x="296" y="323"/>
                  <a:pt x="247" y="301"/>
                  <a:pt x="203" y="306"/>
                </a:cubicBezTo>
                <a:cubicBezTo>
                  <a:pt x="179" y="310"/>
                  <a:pt x="188" y="325"/>
                  <a:pt x="196" y="341"/>
                </a:cubicBezTo>
                <a:cubicBezTo>
                  <a:pt x="204" y="356"/>
                  <a:pt x="194" y="374"/>
                  <a:pt x="159" y="374"/>
                </a:cubicBezTo>
                <a:cubicBezTo>
                  <a:pt x="125" y="374"/>
                  <a:pt x="115" y="356"/>
                  <a:pt x="123" y="341"/>
                </a:cubicBezTo>
                <a:cubicBezTo>
                  <a:pt x="131" y="325"/>
                  <a:pt x="140" y="310"/>
                  <a:pt x="116" y="306"/>
                </a:cubicBezTo>
                <a:cubicBezTo>
                  <a:pt x="72" y="301"/>
                  <a:pt x="23" y="323"/>
                  <a:pt x="23" y="323"/>
                </a:cubicBezTo>
                <a:cubicBezTo>
                  <a:pt x="23" y="323"/>
                  <a:pt x="0" y="274"/>
                  <a:pt x="6" y="230"/>
                </a:cubicBezTo>
                <a:cubicBezTo>
                  <a:pt x="9" y="206"/>
                  <a:pt x="24" y="216"/>
                  <a:pt x="40" y="223"/>
                </a:cubicBezTo>
                <a:cubicBezTo>
                  <a:pt x="55" y="231"/>
                  <a:pt x="73" y="221"/>
                  <a:pt x="73" y="187"/>
                </a:cubicBezTo>
                <a:cubicBezTo>
                  <a:pt x="73" y="152"/>
                  <a:pt x="55" y="142"/>
                  <a:pt x="40" y="150"/>
                </a:cubicBezTo>
                <a:cubicBezTo>
                  <a:pt x="24" y="158"/>
                  <a:pt x="9" y="167"/>
                  <a:pt x="6" y="143"/>
                </a:cubicBezTo>
                <a:cubicBezTo>
                  <a:pt x="0" y="100"/>
                  <a:pt x="23" y="50"/>
                  <a:pt x="23" y="5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1774;p39"/>
          <p:cNvSpPr/>
          <p:nvPr/>
        </p:nvSpPr>
        <p:spPr>
          <a:xfrm rot="16200000">
            <a:off x="6216281" y="3545358"/>
            <a:ext cx="1333146" cy="1641493"/>
          </a:xfrm>
          <a:custGeom>
            <a:avLst/>
            <a:gdLst/>
            <a:ahLst/>
            <a:cxnLst/>
            <a:rect l="l" t="t" r="r" b="b"/>
            <a:pathLst>
              <a:path w="319" h="374" extrusionOk="0">
                <a:moveTo>
                  <a:pt x="23" y="50"/>
                </a:moveTo>
                <a:cubicBezTo>
                  <a:pt x="23" y="50"/>
                  <a:pt x="72" y="73"/>
                  <a:pt x="116" y="67"/>
                </a:cubicBezTo>
                <a:cubicBezTo>
                  <a:pt x="140" y="64"/>
                  <a:pt x="131" y="48"/>
                  <a:pt x="123" y="32"/>
                </a:cubicBezTo>
                <a:cubicBezTo>
                  <a:pt x="115" y="17"/>
                  <a:pt x="125" y="0"/>
                  <a:pt x="159" y="0"/>
                </a:cubicBezTo>
                <a:cubicBezTo>
                  <a:pt x="194" y="0"/>
                  <a:pt x="204" y="17"/>
                  <a:pt x="196" y="32"/>
                </a:cubicBezTo>
                <a:cubicBezTo>
                  <a:pt x="188" y="48"/>
                  <a:pt x="179" y="64"/>
                  <a:pt x="203" y="67"/>
                </a:cubicBezTo>
                <a:cubicBezTo>
                  <a:pt x="247" y="73"/>
                  <a:pt x="296" y="50"/>
                  <a:pt x="296" y="50"/>
                </a:cubicBezTo>
                <a:cubicBezTo>
                  <a:pt x="296" y="50"/>
                  <a:pt x="319" y="100"/>
                  <a:pt x="313" y="143"/>
                </a:cubicBezTo>
                <a:cubicBezTo>
                  <a:pt x="310" y="167"/>
                  <a:pt x="295" y="158"/>
                  <a:pt x="279" y="150"/>
                </a:cubicBezTo>
                <a:cubicBezTo>
                  <a:pt x="264" y="142"/>
                  <a:pt x="246" y="152"/>
                  <a:pt x="246" y="187"/>
                </a:cubicBezTo>
                <a:cubicBezTo>
                  <a:pt x="246" y="221"/>
                  <a:pt x="264" y="231"/>
                  <a:pt x="279" y="223"/>
                </a:cubicBezTo>
                <a:cubicBezTo>
                  <a:pt x="295" y="216"/>
                  <a:pt x="310" y="206"/>
                  <a:pt x="313" y="230"/>
                </a:cubicBezTo>
                <a:cubicBezTo>
                  <a:pt x="319" y="274"/>
                  <a:pt x="296" y="323"/>
                  <a:pt x="296" y="323"/>
                </a:cubicBezTo>
                <a:cubicBezTo>
                  <a:pt x="296" y="323"/>
                  <a:pt x="247" y="301"/>
                  <a:pt x="203" y="306"/>
                </a:cubicBezTo>
                <a:cubicBezTo>
                  <a:pt x="179" y="310"/>
                  <a:pt x="188" y="325"/>
                  <a:pt x="196" y="341"/>
                </a:cubicBezTo>
                <a:cubicBezTo>
                  <a:pt x="204" y="356"/>
                  <a:pt x="194" y="374"/>
                  <a:pt x="159" y="374"/>
                </a:cubicBezTo>
                <a:cubicBezTo>
                  <a:pt x="125" y="374"/>
                  <a:pt x="115" y="356"/>
                  <a:pt x="123" y="341"/>
                </a:cubicBezTo>
                <a:cubicBezTo>
                  <a:pt x="131" y="325"/>
                  <a:pt x="140" y="310"/>
                  <a:pt x="116" y="306"/>
                </a:cubicBezTo>
                <a:cubicBezTo>
                  <a:pt x="72" y="301"/>
                  <a:pt x="23" y="323"/>
                  <a:pt x="23" y="323"/>
                </a:cubicBezTo>
                <a:cubicBezTo>
                  <a:pt x="23" y="323"/>
                  <a:pt x="0" y="274"/>
                  <a:pt x="6" y="230"/>
                </a:cubicBezTo>
                <a:cubicBezTo>
                  <a:pt x="9" y="206"/>
                  <a:pt x="24" y="216"/>
                  <a:pt x="40" y="223"/>
                </a:cubicBezTo>
                <a:cubicBezTo>
                  <a:pt x="55" y="231"/>
                  <a:pt x="73" y="221"/>
                  <a:pt x="73" y="187"/>
                </a:cubicBezTo>
                <a:cubicBezTo>
                  <a:pt x="73" y="152"/>
                  <a:pt x="55" y="142"/>
                  <a:pt x="40" y="150"/>
                </a:cubicBezTo>
                <a:cubicBezTo>
                  <a:pt x="24" y="158"/>
                  <a:pt x="9" y="167"/>
                  <a:pt x="6" y="143"/>
                </a:cubicBezTo>
                <a:cubicBezTo>
                  <a:pt x="0" y="100"/>
                  <a:pt x="23" y="50"/>
                  <a:pt x="23" y="5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3683;p111"/>
          <p:cNvSpPr/>
          <p:nvPr/>
        </p:nvSpPr>
        <p:spPr>
          <a:xfrm>
            <a:off x="1185195" y="4213367"/>
            <a:ext cx="425110" cy="305474"/>
          </a:xfrm>
          <a:custGeom>
            <a:avLst/>
            <a:gdLst/>
            <a:ahLst/>
            <a:cxnLst/>
            <a:rect l="l" t="t" r="r" b="b"/>
            <a:pathLst>
              <a:path w="482" h="366" extrusionOk="0">
                <a:moveTo>
                  <a:pt x="463" y="366"/>
                </a:moveTo>
                <a:cubicBezTo>
                  <a:pt x="18" y="366"/>
                  <a:pt x="18" y="366"/>
                  <a:pt x="18" y="366"/>
                </a:cubicBezTo>
                <a:cubicBezTo>
                  <a:pt x="8" y="366"/>
                  <a:pt x="0" y="358"/>
                  <a:pt x="0" y="348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0"/>
                  <a:pt x="8" y="42"/>
                  <a:pt x="18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36"/>
                  <a:pt x="64" y="32"/>
                  <a:pt x="70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8" y="32"/>
                  <a:pt x="122" y="36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92" y="42"/>
                  <a:pt x="192" y="42"/>
                  <a:pt x="192" y="42"/>
                </a:cubicBezTo>
                <a:cubicBezTo>
                  <a:pt x="198" y="28"/>
                  <a:pt x="213" y="0"/>
                  <a:pt x="226" y="0"/>
                </a:cubicBezTo>
                <a:cubicBezTo>
                  <a:pt x="242" y="0"/>
                  <a:pt x="350" y="0"/>
                  <a:pt x="365" y="0"/>
                </a:cubicBezTo>
                <a:cubicBezTo>
                  <a:pt x="377" y="0"/>
                  <a:pt x="392" y="28"/>
                  <a:pt x="399" y="42"/>
                </a:cubicBezTo>
                <a:cubicBezTo>
                  <a:pt x="463" y="42"/>
                  <a:pt x="463" y="42"/>
                  <a:pt x="463" y="42"/>
                </a:cubicBezTo>
                <a:cubicBezTo>
                  <a:pt x="473" y="42"/>
                  <a:pt x="482" y="50"/>
                  <a:pt x="482" y="61"/>
                </a:cubicBezTo>
                <a:cubicBezTo>
                  <a:pt x="482" y="348"/>
                  <a:pt x="482" y="348"/>
                  <a:pt x="482" y="348"/>
                </a:cubicBezTo>
                <a:cubicBezTo>
                  <a:pt x="482" y="358"/>
                  <a:pt x="473" y="366"/>
                  <a:pt x="463" y="366"/>
                </a:cubicBezTo>
                <a:close/>
                <a:moveTo>
                  <a:pt x="138" y="121"/>
                </a:moveTo>
                <a:cubicBezTo>
                  <a:pt x="138" y="111"/>
                  <a:pt x="130" y="102"/>
                  <a:pt x="119" y="102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55" y="102"/>
                  <a:pt x="47" y="111"/>
                  <a:pt x="47" y="121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7" y="135"/>
                  <a:pt x="55" y="143"/>
                  <a:pt x="65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30" y="143"/>
                  <a:pt x="138" y="135"/>
                  <a:pt x="138" y="124"/>
                </a:cubicBezTo>
                <a:cubicBezTo>
                  <a:pt x="138" y="121"/>
                  <a:pt x="138" y="121"/>
                  <a:pt x="138" y="121"/>
                </a:cubicBezTo>
                <a:close/>
                <a:moveTo>
                  <a:pt x="294" y="103"/>
                </a:moveTo>
                <a:cubicBezTo>
                  <a:pt x="235" y="103"/>
                  <a:pt x="188" y="150"/>
                  <a:pt x="188" y="208"/>
                </a:cubicBezTo>
                <a:cubicBezTo>
                  <a:pt x="188" y="267"/>
                  <a:pt x="235" y="314"/>
                  <a:pt x="294" y="314"/>
                </a:cubicBezTo>
                <a:cubicBezTo>
                  <a:pt x="352" y="314"/>
                  <a:pt x="400" y="267"/>
                  <a:pt x="400" y="208"/>
                </a:cubicBezTo>
                <a:cubicBezTo>
                  <a:pt x="400" y="150"/>
                  <a:pt x="352" y="103"/>
                  <a:pt x="294" y="103"/>
                </a:cubicBezTo>
                <a:close/>
                <a:moveTo>
                  <a:pt x="294" y="290"/>
                </a:moveTo>
                <a:cubicBezTo>
                  <a:pt x="249" y="290"/>
                  <a:pt x="212" y="254"/>
                  <a:pt x="212" y="208"/>
                </a:cubicBezTo>
                <a:cubicBezTo>
                  <a:pt x="212" y="163"/>
                  <a:pt x="249" y="127"/>
                  <a:pt x="294" y="127"/>
                </a:cubicBezTo>
                <a:cubicBezTo>
                  <a:pt x="340" y="127"/>
                  <a:pt x="376" y="163"/>
                  <a:pt x="376" y="208"/>
                </a:cubicBezTo>
                <a:cubicBezTo>
                  <a:pt x="376" y="254"/>
                  <a:pt x="340" y="290"/>
                  <a:pt x="294" y="2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4991;p146"/>
          <p:cNvSpPr/>
          <p:nvPr/>
        </p:nvSpPr>
        <p:spPr>
          <a:xfrm>
            <a:off x="3990372" y="4171880"/>
            <a:ext cx="337361" cy="359752"/>
          </a:xfrm>
          <a:custGeom>
            <a:avLst/>
            <a:gdLst/>
            <a:ahLst/>
            <a:cxnLst/>
            <a:rect l="l" t="t" r="r" b="b"/>
            <a:pathLst>
              <a:path w="226" h="241" extrusionOk="0">
                <a:moveTo>
                  <a:pt x="193" y="241"/>
                </a:moveTo>
                <a:lnTo>
                  <a:pt x="16" y="241"/>
                </a:lnTo>
                <a:lnTo>
                  <a:pt x="0" y="225"/>
                </a:lnTo>
                <a:lnTo>
                  <a:pt x="0" y="64"/>
                </a:lnTo>
                <a:lnTo>
                  <a:pt x="0" y="48"/>
                </a:lnTo>
                <a:lnTo>
                  <a:pt x="0" y="32"/>
                </a:lnTo>
                <a:lnTo>
                  <a:pt x="16" y="16"/>
                </a:lnTo>
                <a:lnTo>
                  <a:pt x="49" y="16"/>
                </a:lnTo>
                <a:lnTo>
                  <a:pt x="49" y="32"/>
                </a:lnTo>
                <a:lnTo>
                  <a:pt x="16" y="32"/>
                </a:lnTo>
                <a:lnTo>
                  <a:pt x="16" y="48"/>
                </a:lnTo>
                <a:lnTo>
                  <a:pt x="49" y="48"/>
                </a:lnTo>
                <a:lnTo>
                  <a:pt x="49" y="64"/>
                </a:lnTo>
                <a:lnTo>
                  <a:pt x="16" y="64"/>
                </a:lnTo>
                <a:lnTo>
                  <a:pt x="16" y="225"/>
                </a:lnTo>
                <a:lnTo>
                  <a:pt x="193" y="225"/>
                </a:lnTo>
                <a:lnTo>
                  <a:pt x="193" y="128"/>
                </a:lnTo>
                <a:lnTo>
                  <a:pt x="210" y="112"/>
                </a:lnTo>
                <a:lnTo>
                  <a:pt x="210" y="225"/>
                </a:lnTo>
                <a:lnTo>
                  <a:pt x="193" y="241"/>
                </a:lnTo>
                <a:lnTo>
                  <a:pt x="193" y="241"/>
                </a:lnTo>
                <a:close/>
                <a:moveTo>
                  <a:pt x="113" y="48"/>
                </a:moveTo>
                <a:lnTo>
                  <a:pt x="97" y="64"/>
                </a:lnTo>
                <a:lnTo>
                  <a:pt x="65" y="64"/>
                </a:lnTo>
                <a:lnTo>
                  <a:pt x="65" y="48"/>
                </a:lnTo>
                <a:lnTo>
                  <a:pt x="65" y="32"/>
                </a:lnTo>
                <a:lnTo>
                  <a:pt x="65" y="16"/>
                </a:lnTo>
                <a:lnTo>
                  <a:pt x="65" y="0"/>
                </a:lnTo>
                <a:lnTo>
                  <a:pt x="145" y="0"/>
                </a:lnTo>
                <a:lnTo>
                  <a:pt x="145" y="16"/>
                </a:lnTo>
                <a:lnTo>
                  <a:pt x="129" y="32"/>
                </a:lnTo>
                <a:lnTo>
                  <a:pt x="113" y="48"/>
                </a:lnTo>
                <a:lnTo>
                  <a:pt x="113" y="48"/>
                </a:lnTo>
                <a:close/>
                <a:moveTo>
                  <a:pt x="113" y="24"/>
                </a:moveTo>
                <a:lnTo>
                  <a:pt x="113" y="16"/>
                </a:lnTo>
                <a:lnTo>
                  <a:pt x="105" y="16"/>
                </a:lnTo>
                <a:lnTo>
                  <a:pt x="97" y="16"/>
                </a:lnTo>
                <a:lnTo>
                  <a:pt x="97" y="24"/>
                </a:lnTo>
                <a:lnTo>
                  <a:pt x="97" y="32"/>
                </a:lnTo>
                <a:lnTo>
                  <a:pt x="105" y="32"/>
                </a:lnTo>
                <a:lnTo>
                  <a:pt x="113" y="32"/>
                </a:lnTo>
                <a:lnTo>
                  <a:pt x="113" y="24"/>
                </a:lnTo>
                <a:lnTo>
                  <a:pt x="113" y="24"/>
                </a:lnTo>
                <a:close/>
                <a:moveTo>
                  <a:pt x="210" y="64"/>
                </a:moveTo>
                <a:lnTo>
                  <a:pt x="177" y="32"/>
                </a:lnTo>
                <a:lnTo>
                  <a:pt x="193" y="16"/>
                </a:lnTo>
                <a:lnTo>
                  <a:pt x="210" y="16"/>
                </a:lnTo>
                <a:lnTo>
                  <a:pt x="226" y="32"/>
                </a:lnTo>
                <a:lnTo>
                  <a:pt x="226" y="48"/>
                </a:lnTo>
                <a:lnTo>
                  <a:pt x="210" y="64"/>
                </a:lnTo>
                <a:lnTo>
                  <a:pt x="210" y="64"/>
                </a:lnTo>
                <a:close/>
                <a:moveTo>
                  <a:pt x="81" y="193"/>
                </a:moveTo>
                <a:lnTo>
                  <a:pt x="49" y="161"/>
                </a:lnTo>
                <a:lnTo>
                  <a:pt x="161" y="48"/>
                </a:lnTo>
                <a:lnTo>
                  <a:pt x="193" y="80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65" y="193"/>
                </a:moveTo>
                <a:lnTo>
                  <a:pt x="32" y="209"/>
                </a:lnTo>
                <a:lnTo>
                  <a:pt x="49" y="177"/>
                </a:lnTo>
                <a:lnTo>
                  <a:pt x="65" y="193"/>
                </a:lnTo>
                <a:lnTo>
                  <a:pt x="65" y="1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4993;p146"/>
          <p:cNvSpPr/>
          <p:nvPr/>
        </p:nvSpPr>
        <p:spPr>
          <a:xfrm>
            <a:off x="6725691" y="4163241"/>
            <a:ext cx="314325" cy="355600"/>
          </a:xfrm>
          <a:custGeom>
            <a:avLst/>
            <a:gdLst/>
            <a:ahLst/>
            <a:cxnLst/>
            <a:rect l="l" t="t" r="r" b="b"/>
            <a:pathLst>
              <a:path w="424" h="481" extrusionOk="0">
                <a:moveTo>
                  <a:pt x="213" y="481"/>
                </a:moveTo>
                <a:cubicBezTo>
                  <a:pt x="32" y="326"/>
                  <a:pt x="0" y="83"/>
                  <a:pt x="0" y="83"/>
                </a:cubicBezTo>
                <a:cubicBezTo>
                  <a:pt x="213" y="0"/>
                  <a:pt x="213" y="0"/>
                  <a:pt x="213" y="0"/>
                </a:cubicBezTo>
                <a:cubicBezTo>
                  <a:pt x="424" y="83"/>
                  <a:pt x="424" y="83"/>
                  <a:pt x="424" y="83"/>
                </a:cubicBezTo>
                <a:cubicBezTo>
                  <a:pt x="424" y="83"/>
                  <a:pt x="393" y="326"/>
                  <a:pt x="213" y="481"/>
                </a:cubicBezTo>
                <a:close/>
                <a:moveTo>
                  <a:pt x="213" y="38"/>
                </a:move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72" y="301"/>
                  <a:pt x="213" y="425"/>
                </a:cubicBezTo>
                <a:cubicBezTo>
                  <a:pt x="354" y="301"/>
                  <a:pt x="378" y="104"/>
                  <a:pt x="378" y="104"/>
                </a:cubicBezTo>
                <a:cubicBezTo>
                  <a:pt x="213" y="38"/>
                  <a:pt x="213" y="38"/>
                  <a:pt x="213" y="38"/>
                </a:cubicBezTo>
                <a:close/>
                <a:moveTo>
                  <a:pt x="217" y="327"/>
                </a:moveTo>
                <a:cubicBezTo>
                  <a:pt x="204" y="327"/>
                  <a:pt x="193" y="317"/>
                  <a:pt x="193" y="305"/>
                </a:cubicBezTo>
                <a:cubicBezTo>
                  <a:pt x="193" y="293"/>
                  <a:pt x="204" y="283"/>
                  <a:pt x="217" y="283"/>
                </a:cubicBezTo>
                <a:cubicBezTo>
                  <a:pt x="230" y="283"/>
                  <a:pt x="241" y="293"/>
                  <a:pt x="241" y="305"/>
                </a:cubicBezTo>
                <a:cubicBezTo>
                  <a:pt x="241" y="317"/>
                  <a:pt x="230" y="327"/>
                  <a:pt x="217" y="327"/>
                </a:cubicBezTo>
                <a:close/>
                <a:moveTo>
                  <a:pt x="206" y="261"/>
                </a:moveTo>
                <a:cubicBezTo>
                  <a:pt x="193" y="139"/>
                  <a:pt x="193" y="139"/>
                  <a:pt x="193" y="139"/>
                </a:cubicBezTo>
                <a:cubicBezTo>
                  <a:pt x="193" y="129"/>
                  <a:pt x="200" y="115"/>
                  <a:pt x="216" y="115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234" y="115"/>
                  <a:pt x="241" y="129"/>
                  <a:pt x="241" y="139"/>
                </a:cubicBezTo>
                <a:cubicBezTo>
                  <a:pt x="228" y="261"/>
                  <a:pt x="228" y="261"/>
                  <a:pt x="228" y="261"/>
                </a:cubicBezTo>
                <a:cubicBezTo>
                  <a:pt x="206" y="261"/>
                  <a:pt x="206" y="261"/>
                  <a:pt x="206" y="2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1775;p39"/>
          <p:cNvSpPr txBox="1"/>
          <p:nvPr/>
        </p:nvSpPr>
        <p:spPr>
          <a:xfrm flipH="1">
            <a:off x="2307051" y="4028591"/>
            <a:ext cx="10760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Иллюстрируют текст учебного пособия по каждой теме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1775;p39"/>
          <p:cNvSpPr txBox="1"/>
          <p:nvPr/>
        </p:nvSpPr>
        <p:spPr>
          <a:xfrm flipH="1">
            <a:off x="5056666" y="3971826"/>
            <a:ext cx="1076083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None/>
            </a:pPr>
            <a:r>
              <a:rPr lang="ru-RU" sz="105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Дают тему для размышления над смыслом изучаемого материала</a:t>
            </a:r>
            <a:endParaRPr sz="8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1777;p39"/>
          <p:cNvSpPr txBox="1"/>
          <p:nvPr/>
        </p:nvSpPr>
        <p:spPr>
          <a:xfrm flipH="1">
            <a:off x="7703600" y="3991578"/>
            <a:ext cx="108906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Организуют самоконтроль полученных знаний</a:t>
            </a:r>
            <a:endParaRPr sz="100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4433;p129"/>
          <p:cNvSpPr txBox="1"/>
          <p:nvPr/>
        </p:nvSpPr>
        <p:spPr>
          <a:xfrm>
            <a:off x="1419709" y="3254944"/>
            <a:ext cx="658736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В каждой теме введены специальные рубрики:</a:t>
            </a:r>
          </a:p>
        </p:txBody>
      </p:sp>
    </p:spTree>
    <p:extLst>
      <p:ext uri="{BB962C8B-B14F-4D97-AF65-F5344CB8AC3E}">
        <p14:creationId xmlns:p14="http://schemas.microsoft.com/office/powerpoint/2010/main" val="32952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81000" y="44745"/>
            <a:ext cx="8368363" cy="4953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С</a:t>
            </a:r>
            <a:r>
              <a:rPr lang="ru-RU" sz="2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одержательные </a:t>
            </a:r>
            <a:r>
              <a:rPr lang="ru-RU" sz="200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блоки</a:t>
            </a:r>
            <a:endParaRPr lang="ru-RU" sz="2000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1" y="529740"/>
            <a:ext cx="2208805" cy="451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Тема 1. Личность и межличностные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отношения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Содержание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учебного материала:</a:t>
            </a:r>
          </a:p>
          <a:p>
            <a:pPr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Кто я?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Понятие личности. Направленность личности. Тайна возраста и тайна пола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Я и Другие.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Быть или казаться. Стыд и совесть. Дружба и любовь в жизни человека. Мужественность и женственность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4450" y="529740"/>
            <a:ext cx="2956954" cy="450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Тема 2. Возраст семьи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Содержание учебного материала:</a:t>
            </a:r>
          </a:p>
          <a:p>
            <a:pPr algn="just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Добрачные отношения.</a:t>
            </a:r>
          </a:p>
          <a:p>
            <a:pPr algn="just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Любовь и влюблённость.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Испытание чувств. Добрачный период.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</a:rPr>
              <a:t>Предбрачный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период. Союз двух родов.</a:t>
            </a:r>
          </a:p>
          <a:p>
            <a:pPr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Свадьба. Начало совместной жизни.</a:t>
            </a:r>
          </a:p>
          <a:p>
            <a:pPr algn="just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Самый важный день. Первый год совместной жизни.</a:t>
            </a:r>
          </a:p>
          <a:p>
            <a:pPr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Молодые родители.</a:t>
            </a:r>
          </a:p>
          <a:p>
            <a:pPr algn="just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Семья в ожидании ребёнка. Отцовство и материнство. Чудо жизни. «Не убий». Молодая семья с новорождённым.</a:t>
            </a:r>
          </a:p>
          <a:p>
            <a:pPr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Особенности зрелой семьи.</a:t>
            </a:r>
          </a:p>
          <a:p>
            <a:pPr algn="just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Родители и дети. Значение детей в жизни семьи. Уроки семейного взросления. Семейные конфликты. Супружеское многолетие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08270" y="540128"/>
            <a:ext cx="3835730" cy="4603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Тема 3. Я – Семья – Общество 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Содержание учебного материала:</a:t>
            </a:r>
          </a:p>
          <a:p>
            <a:pPr algn="just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Семья – основа всякого общества.</a:t>
            </a:r>
          </a:p>
          <a:p>
            <a:pPr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Типы и функции семьи.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Значение семьи для общества. Семья и государство. Вопросы демографии. История семейной политики в России.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Устроение жизни семьи. Личность и семья.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Иерархичность семейных отношений. Положение детей в семье. Старшие члены семьи.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Семейное воспитание.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Традиции семьи, рода, народа. Воспитание чести и долга в семье. Патриотическое воспитание в семье. Трудовое воспитание в семье. Половое воспитание в семье.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Семья в жизни человека. Семейная культура, традиционные семейные ценности в истории России XX-XXI веков. Семья в моей жизни.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Трансляция традиционных семейных ценностей в истории России. Радость семейной жизни. Значение семьи в жизни человека и смысл жизни.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20683" y="540128"/>
            <a:ext cx="23751" cy="44118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34958" y="561903"/>
            <a:ext cx="23751" cy="44118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129"/>
          <p:cNvSpPr txBox="1">
            <a:spLocks noGrp="1"/>
          </p:cNvSpPr>
          <p:nvPr>
            <p:ph type="title"/>
          </p:nvPr>
        </p:nvSpPr>
        <p:spPr>
          <a:xfrm>
            <a:off x="104504" y="3954309"/>
            <a:ext cx="8934994" cy="1079251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Требования к квалификации педагогических кадров, обеспечивающих обучение по учебному элементу: наличие высшего  педагогического или психологического образования по направлению, родственному тематике реализуемой программы</a:t>
            </a:r>
            <a:endParaRPr sz="2800" dirty="0">
              <a:solidFill>
                <a:srgbClr val="002060"/>
              </a:solidFill>
            </a:endParaRPr>
          </a:p>
        </p:txBody>
      </p:sp>
      <p:grpSp>
        <p:nvGrpSpPr>
          <p:cNvPr id="4386" name="Google Shape;4386;p129"/>
          <p:cNvGrpSpPr/>
          <p:nvPr/>
        </p:nvGrpSpPr>
        <p:grpSpPr>
          <a:xfrm>
            <a:off x="45739" y="1287380"/>
            <a:ext cx="3287008" cy="2165966"/>
            <a:chOff x="843862" y="1821873"/>
            <a:chExt cx="1456537" cy="1011096"/>
          </a:xfrm>
        </p:grpSpPr>
        <p:sp>
          <p:nvSpPr>
            <p:cNvPr id="4387" name="Google Shape;4387;p129"/>
            <p:cNvSpPr/>
            <p:nvPr/>
          </p:nvSpPr>
          <p:spPr>
            <a:xfrm>
              <a:off x="881064" y="1891984"/>
              <a:ext cx="1280990" cy="8882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Формы организации учебных занятий</a:t>
              </a:r>
              <a:endParaRPr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8" name="Google Shape;4388;p129"/>
            <p:cNvSpPr/>
            <p:nvPr/>
          </p:nvSpPr>
          <p:spPr>
            <a:xfrm>
              <a:off x="843862" y="1821873"/>
              <a:ext cx="1456537" cy="1011096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23" name="Google Shape;4423;p129"/>
          <p:cNvGrpSpPr/>
          <p:nvPr/>
        </p:nvGrpSpPr>
        <p:grpSpPr>
          <a:xfrm>
            <a:off x="5410183" y="2105015"/>
            <a:ext cx="768186" cy="726285"/>
            <a:chOff x="5196284" y="2115537"/>
            <a:chExt cx="768186" cy="726285"/>
          </a:xfrm>
        </p:grpSpPr>
        <p:sp>
          <p:nvSpPr>
            <p:cNvPr id="4424" name="Google Shape;4424;p129"/>
            <p:cNvSpPr/>
            <p:nvPr/>
          </p:nvSpPr>
          <p:spPr>
            <a:xfrm>
              <a:off x="5375062" y="2115537"/>
              <a:ext cx="410631" cy="407837"/>
            </a:xfrm>
            <a:custGeom>
              <a:avLst/>
              <a:gdLst/>
              <a:ahLst/>
              <a:cxnLst/>
              <a:rect l="l" t="t" r="r" b="b"/>
              <a:pathLst>
                <a:path w="1768" h="1756" extrusionOk="0">
                  <a:moveTo>
                    <a:pt x="884" y="229"/>
                  </a:moveTo>
                  <a:lnTo>
                    <a:pt x="821" y="232"/>
                  </a:lnTo>
                  <a:lnTo>
                    <a:pt x="761" y="241"/>
                  </a:lnTo>
                  <a:lnTo>
                    <a:pt x="702" y="255"/>
                  </a:lnTo>
                  <a:lnTo>
                    <a:pt x="645" y="274"/>
                  </a:lnTo>
                  <a:lnTo>
                    <a:pt x="591" y="299"/>
                  </a:lnTo>
                  <a:lnTo>
                    <a:pt x="539" y="328"/>
                  </a:lnTo>
                  <a:lnTo>
                    <a:pt x="491" y="361"/>
                  </a:lnTo>
                  <a:lnTo>
                    <a:pt x="446" y="399"/>
                  </a:lnTo>
                  <a:lnTo>
                    <a:pt x="403" y="440"/>
                  </a:lnTo>
                  <a:lnTo>
                    <a:pt x="366" y="485"/>
                  </a:lnTo>
                  <a:lnTo>
                    <a:pt x="332" y="534"/>
                  </a:lnTo>
                  <a:lnTo>
                    <a:pt x="303" y="585"/>
                  </a:lnTo>
                  <a:lnTo>
                    <a:pt x="279" y="639"/>
                  </a:lnTo>
                  <a:lnTo>
                    <a:pt x="259" y="696"/>
                  </a:lnTo>
                  <a:lnTo>
                    <a:pt x="244" y="754"/>
                  </a:lnTo>
                  <a:lnTo>
                    <a:pt x="236" y="815"/>
                  </a:lnTo>
                  <a:lnTo>
                    <a:pt x="233" y="877"/>
                  </a:lnTo>
                  <a:lnTo>
                    <a:pt x="236" y="939"/>
                  </a:lnTo>
                  <a:lnTo>
                    <a:pt x="244" y="999"/>
                  </a:lnTo>
                  <a:lnTo>
                    <a:pt x="259" y="1058"/>
                  </a:lnTo>
                  <a:lnTo>
                    <a:pt x="279" y="1114"/>
                  </a:lnTo>
                  <a:lnTo>
                    <a:pt x="303" y="1168"/>
                  </a:lnTo>
                  <a:lnTo>
                    <a:pt x="332" y="1219"/>
                  </a:lnTo>
                  <a:lnTo>
                    <a:pt x="366" y="1267"/>
                  </a:lnTo>
                  <a:lnTo>
                    <a:pt x="403" y="1312"/>
                  </a:lnTo>
                  <a:lnTo>
                    <a:pt x="446" y="1353"/>
                  </a:lnTo>
                  <a:lnTo>
                    <a:pt x="491" y="1391"/>
                  </a:lnTo>
                  <a:lnTo>
                    <a:pt x="539" y="1424"/>
                  </a:lnTo>
                  <a:lnTo>
                    <a:pt x="591" y="1453"/>
                  </a:lnTo>
                  <a:lnTo>
                    <a:pt x="645" y="1478"/>
                  </a:lnTo>
                  <a:lnTo>
                    <a:pt x="702" y="1497"/>
                  </a:lnTo>
                  <a:lnTo>
                    <a:pt x="761" y="1511"/>
                  </a:lnTo>
                  <a:lnTo>
                    <a:pt x="821" y="1520"/>
                  </a:lnTo>
                  <a:lnTo>
                    <a:pt x="884" y="1523"/>
                  </a:lnTo>
                  <a:lnTo>
                    <a:pt x="946" y="1520"/>
                  </a:lnTo>
                  <a:lnTo>
                    <a:pt x="1008" y="1511"/>
                  </a:lnTo>
                  <a:lnTo>
                    <a:pt x="1066" y="1497"/>
                  </a:lnTo>
                  <a:lnTo>
                    <a:pt x="1124" y="1478"/>
                  </a:lnTo>
                  <a:lnTo>
                    <a:pt x="1177" y="1453"/>
                  </a:lnTo>
                  <a:lnTo>
                    <a:pt x="1229" y="1424"/>
                  </a:lnTo>
                  <a:lnTo>
                    <a:pt x="1278" y="1391"/>
                  </a:lnTo>
                  <a:lnTo>
                    <a:pt x="1323" y="1353"/>
                  </a:lnTo>
                  <a:lnTo>
                    <a:pt x="1364" y="1312"/>
                  </a:lnTo>
                  <a:lnTo>
                    <a:pt x="1403" y="1267"/>
                  </a:lnTo>
                  <a:lnTo>
                    <a:pt x="1436" y="1219"/>
                  </a:lnTo>
                  <a:lnTo>
                    <a:pt x="1465" y="1168"/>
                  </a:lnTo>
                  <a:lnTo>
                    <a:pt x="1489" y="1114"/>
                  </a:lnTo>
                  <a:lnTo>
                    <a:pt x="1509" y="1058"/>
                  </a:lnTo>
                  <a:lnTo>
                    <a:pt x="1524" y="999"/>
                  </a:lnTo>
                  <a:lnTo>
                    <a:pt x="1533" y="939"/>
                  </a:lnTo>
                  <a:lnTo>
                    <a:pt x="1536" y="877"/>
                  </a:lnTo>
                  <a:lnTo>
                    <a:pt x="1533" y="815"/>
                  </a:lnTo>
                  <a:lnTo>
                    <a:pt x="1524" y="754"/>
                  </a:lnTo>
                  <a:lnTo>
                    <a:pt x="1509" y="696"/>
                  </a:lnTo>
                  <a:lnTo>
                    <a:pt x="1489" y="639"/>
                  </a:lnTo>
                  <a:lnTo>
                    <a:pt x="1465" y="585"/>
                  </a:lnTo>
                  <a:lnTo>
                    <a:pt x="1436" y="534"/>
                  </a:lnTo>
                  <a:lnTo>
                    <a:pt x="1403" y="485"/>
                  </a:lnTo>
                  <a:lnTo>
                    <a:pt x="1364" y="440"/>
                  </a:lnTo>
                  <a:lnTo>
                    <a:pt x="1323" y="399"/>
                  </a:lnTo>
                  <a:lnTo>
                    <a:pt x="1278" y="361"/>
                  </a:lnTo>
                  <a:lnTo>
                    <a:pt x="1229" y="328"/>
                  </a:lnTo>
                  <a:lnTo>
                    <a:pt x="1177" y="299"/>
                  </a:lnTo>
                  <a:lnTo>
                    <a:pt x="1124" y="274"/>
                  </a:lnTo>
                  <a:lnTo>
                    <a:pt x="1066" y="255"/>
                  </a:lnTo>
                  <a:lnTo>
                    <a:pt x="1008" y="241"/>
                  </a:lnTo>
                  <a:lnTo>
                    <a:pt x="946" y="232"/>
                  </a:lnTo>
                  <a:lnTo>
                    <a:pt x="884" y="229"/>
                  </a:lnTo>
                  <a:close/>
                  <a:moveTo>
                    <a:pt x="884" y="0"/>
                  </a:moveTo>
                  <a:lnTo>
                    <a:pt x="956" y="3"/>
                  </a:lnTo>
                  <a:lnTo>
                    <a:pt x="1028" y="12"/>
                  </a:lnTo>
                  <a:lnTo>
                    <a:pt x="1096" y="25"/>
                  </a:lnTo>
                  <a:lnTo>
                    <a:pt x="1164" y="45"/>
                  </a:lnTo>
                  <a:lnTo>
                    <a:pt x="1228" y="69"/>
                  </a:lnTo>
                  <a:lnTo>
                    <a:pt x="1291" y="98"/>
                  </a:lnTo>
                  <a:lnTo>
                    <a:pt x="1350" y="131"/>
                  </a:lnTo>
                  <a:lnTo>
                    <a:pt x="1407" y="169"/>
                  </a:lnTo>
                  <a:lnTo>
                    <a:pt x="1460" y="210"/>
                  </a:lnTo>
                  <a:lnTo>
                    <a:pt x="1509" y="256"/>
                  </a:lnTo>
                  <a:lnTo>
                    <a:pt x="1556" y="305"/>
                  </a:lnTo>
                  <a:lnTo>
                    <a:pt x="1598" y="358"/>
                  </a:lnTo>
                  <a:lnTo>
                    <a:pt x="1636" y="414"/>
                  </a:lnTo>
                  <a:lnTo>
                    <a:pt x="1670" y="473"/>
                  </a:lnTo>
                  <a:lnTo>
                    <a:pt x="1699" y="535"/>
                  </a:lnTo>
                  <a:lnTo>
                    <a:pt x="1724" y="599"/>
                  </a:lnTo>
                  <a:lnTo>
                    <a:pt x="1743" y="666"/>
                  </a:lnTo>
                  <a:lnTo>
                    <a:pt x="1757" y="734"/>
                  </a:lnTo>
                  <a:lnTo>
                    <a:pt x="1766" y="805"/>
                  </a:lnTo>
                  <a:lnTo>
                    <a:pt x="1768" y="877"/>
                  </a:lnTo>
                  <a:lnTo>
                    <a:pt x="1766" y="949"/>
                  </a:lnTo>
                  <a:lnTo>
                    <a:pt x="1757" y="1019"/>
                  </a:lnTo>
                  <a:lnTo>
                    <a:pt x="1743" y="1088"/>
                  </a:lnTo>
                  <a:lnTo>
                    <a:pt x="1724" y="1154"/>
                  </a:lnTo>
                  <a:lnTo>
                    <a:pt x="1699" y="1218"/>
                  </a:lnTo>
                  <a:lnTo>
                    <a:pt x="1670" y="1280"/>
                  </a:lnTo>
                  <a:lnTo>
                    <a:pt x="1636" y="1339"/>
                  </a:lnTo>
                  <a:lnTo>
                    <a:pt x="1598" y="1395"/>
                  </a:lnTo>
                  <a:lnTo>
                    <a:pt x="1556" y="1448"/>
                  </a:lnTo>
                  <a:lnTo>
                    <a:pt x="1509" y="1497"/>
                  </a:lnTo>
                  <a:lnTo>
                    <a:pt x="1460" y="1543"/>
                  </a:lnTo>
                  <a:lnTo>
                    <a:pt x="1407" y="1586"/>
                  </a:lnTo>
                  <a:lnTo>
                    <a:pt x="1350" y="1624"/>
                  </a:lnTo>
                  <a:lnTo>
                    <a:pt x="1291" y="1658"/>
                  </a:lnTo>
                  <a:lnTo>
                    <a:pt x="1228" y="1687"/>
                  </a:lnTo>
                  <a:lnTo>
                    <a:pt x="1164" y="1711"/>
                  </a:lnTo>
                  <a:lnTo>
                    <a:pt x="1096" y="1730"/>
                  </a:lnTo>
                  <a:lnTo>
                    <a:pt x="1028" y="1744"/>
                  </a:lnTo>
                  <a:lnTo>
                    <a:pt x="956" y="1753"/>
                  </a:lnTo>
                  <a:lnTo>
                    <a:pt x="884" y="1756"/>
                  </a:lnTo>
                  <a:lnTo>
                    <a:pt x="811" y="1753"/>
                  </a:lnTo>
                  <a:lnTo>
                    <a:pt x="741" y="1744"/>
                  </a:lnTo>
                  <a:lnTo>
                    <a:pt x="671" y="1730"/>
                  </a:lnTo>
                  <a:lnTo>
                    <a:pt x="605" y="1711"/>
                  </a:lnTo>
                  <a:lnTo>
                    <a:pt x="539" y="1686"/>
                  </a:lnTo>
                  <a:lnTo>
                    <a:pt x="478" y="1657"/>
                  </a:lnTo>
                  <a:lnTo>
                    <a:pt x="419" y="1624"/>
                  </a:lnTo>
                  <a:lnTo>
                    <a:pt x="362" y="1585"/>
                  </a:lnTo>
                  <a:lnTo>
                    <a:pt x="309" y="1542"/>
                  </a:lnTo>
                  <a:lnTo>
                    <a:pt x="258" y="1496"/>
                  </a:lnTo>
                  <a:lnTo>
                    <a:pt x="212" y="1447"/>
                  </a:lnTo>
                  <a:lnTo>
                    <a:pt x="170" y="1394"/>
                  </a:lnTo>
                  <a:lnTo>
                    <a:pt x="132" y="1338"/>
                  </a:lnTo>
                  <a:lnTo>
                    <a:pt x="98" y="1279"/>
                  </a:lnTo>
                  <a:lnTo>
                    <a:pt x="69" y="1217"/>
                  </a:lnTo>
                  <a:lnTo>
                    <a:pt x="45" y="1153"/>
                  </a:lnTo>
                  <a:lnTo>
                    <a:pt x="26" y="1087"/>
                  </a:lnTo>
                  <a:lnTo>
                    <a:pt x="11" y="1018"/>
                  </a:lnTo>
                  <a:lnTo>
                    <a:pt x="3" y="948"/>
                  </a:lnTo>
                  <a:lnTo>
                    <a:pt x="0" y="877"/>
                  </a:lnTo>
                  <a:lnTo>
                    <a:pt x="3" y="805"/>
                  </a:lnTo>
                  <a:lnTo>
                    <a:pt x="11" y="735"/>
                  </a:lnTo>
                  <a:lnTo>
                    <a:pt x="26" y="667"/>
                  </a:lnTo>
                  <a:lnTo>
                    <a:pt x="45" y="600"/>
                  </a:lnTo>
                  <a:lnTo>
                    <a:pt x="69" y="536"/>
                  </a:lnTo>
                  <a:lnTo>
                    <a:pt x="98" y="474"/>
                  </a:lnTo>
                  <a:lnTo>
                    <a:pt x="132" y="415"/>
                  </a:lnTo>
                  <a:lnTo>
                    <a:pt x="170" y="359"/>
                  </a:lnTo>
                  <a:lnTo>
                    <a:pt x="212" y="306"/>
                  </a:lnTo>
                  <a:lnTo>
                    <a:pt x="258" y="257"/>
                  </a:lnTo>
                  <a:lnTo>
                    <a:pt x="309" y="211"/>
                  </a:lnTo>
                  <a:lnTo>
                    <a:pt x="362" y="169"/>
                  </a:lnTo>
                  <a:lnTo>
                    <a:pt x="419" y="132"/>
                  </a:lnTo>
                  <a:lnTo>
                    <a:pt x="478" y="98"/>
                  </a:lnTo>
                  <a:lnTo>
                    <a:pt x="539" y="69"/>
                  </a:lnTo>
                  <a:lnTo>
                    <a:pt x="605" y="45"/>
                  </a:lnTo>
                  <a:lnTo>
                    <a:pt x="671" y="26"/>
                  </a:lnTo>
                  <a:lnTo>
                    <a:pt x="741" y="12"/>
                  </a:lnTo>
                  <a:lnTo>
                    <a:pt x="811" y="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5" name="Google Shape;4425;p129"/>
            <p:cNvSpPr/>
            <p:nvPr/>
          </p:nvSpPr>
          <p:spPr>
            <a:xfrm>
              <a:off x="5196284" y="2559687"/>
              <a:ext cx="768186" cy="282135"/>
            </a:xfrm>
            <a:custGeom>
              <a:avLst/>
              <a:gdLst/>
              <a:ahLst/>
              <a:cxnLst/>
              <a:rect l="l" t="t" r="r" b="b"/>
              <a:pathLst>
                <a:path w="3305" h="1219" extrusionOk="0">
                  <a:moveTo>
                    <a:pt x="1110" y="232"/>
                  </a:moveTo>
                  <a:lnTo>
                    <a:pt x="1036" y="235"/>
                  </a:lnTo>
                  <a:lnTo>
                    <a:pt x="965" y="244"/>
                  </a:lnTo>
                  <a:lnTo>
                    <a:pt x="894" y="259"/>
                  </a:lnTo>
                  <a:lnTo>
                    <a:pt x="827" y="278"/>
                  </a:lnTo>
                  <a:lnTo>
                    <a:pt x="763" y="304"/>
                  </a:lnTo>
                  <a:lnTo>
                    <a:pt x="700" y="334"/>
                  </a:lnTo>
                  <a:lnTo>
                    <a:pt x="640" y="368"/>
                  </a:lnTo>
                  <a:lnTo>
                    <a:pt x="583" y="407"/>
                  </a:lnTo>
                  <a:lnTo>
                    <a:pt x="530" y="451"/>
                  </a:lnTo>
                  <a:lnTo>
                    <a:pt x="480" y="498"/>
                  </a:lnTo>
                  <a:lnTo>
                    <a:pt x="435" y="549"/>
                  </a:lnTo>
                  <a:lnTo>
                    <a:pt x="393" y="603"/>
                  </a:lnTo>
                  <a:lnTo>
                    <a:pt x="356" y="660"/>
                  </a:lnTo>
                  <a:lnTo>
                    <a:pt x="322" y="721"/>
                  </a:lnTo>
                  <a:lnTo>
                    <a:pt x="295" y="785"/>
                  </a:lnTo>
                  <a:lnTo>
                    <a:pt x="272" y="850"/>
                  </a:lnTo>
                  <a:lnTo>
                    <a:pt x="254" y="918"/>
                  </a:lnTo>
                  <a:lnTo>
                    <a:pt x="242" y="987"/>
                  </a:lnTo>
                  <a:lnTo>
                    <a:pt x="3063" y="987"/>
                  </a:lnTo>
                  <a:lnTo>
                    <a:pt x="3051" y="917"/>
                  </a:lnTo>
                  <a:lnTo>
                    <a:pt x="3033" y="849"/>
                  </a:lnTo>
                  <a:lnTo>
                    <a:pt x="3011" y="784"/>
                  </a:lnTo>
                  <a:lnTo>
                    <a:pt x="2983" y="720"/>
                  </a:lnTo>
                  <a:lnTo>
                    <a:pt x="2949" y="659"/>
                  </a:lnTo>
                  <a:lnTo>
                    <a:pt x="2912" y="602"/>
                  </a:lnTo>
                  <a:lnTo>
                    <a:pt x="2871" y="547"/>
                  </a:lnTo>
                  <a:lnTo>
                    <a:pt x="2824" y="497"/>
                  </a:lnTo>
                  <a:lnTo>
                    <a:pt x="2775" y="450"/>
                  </a:lnTo>
                  <a:lnTo>
                    <a:pt x="2722" y="406"/>
                  </a:lnTo>
                  <a:lnTo>
                    <a:pt x="2665" y="368"/>
                  </a:lnTo>
                  <a:lnTo>
                    <a:pt x="2606" y="333"/>
                  </a:lnTo>
                  <a:lnTo>
                    <a:pt x="2543" y="303"/>
                  </a:lnTo>
                  <a:lnTo>
                    <a:pt x="2478" y="278"/>
                  </a:lnTo>
                  <a:lnTo>
                    <a:pt x="2410" y="258"/>
                  </a:lnTo>
                  <a:lnTo>
                    <a:pt x="2340" y="244"/>
                  </a:lnTo>
                  <a:lnTo>
                    <a:pt x="2268" y="235"/>
                  </a:lnTo>
                  <a:lnTo>
                    <a:pt x="2195" y="232"/>
                  </a:lnTo>
                  <a:lnTo>
                    <a:pt x="1110" y="232"/>
                  </a:lnTo>
                  <a:close/>
                  <a:moveTo>
                    <a:pt x="1110" y="0"/>
                  </a:moveTo>
                  <a:lnTo>
                    <a:pt x="2195" y="0"/>
                  </a:lnTo>
                  <a:lnTo>
                    <a:pt x="2278" y="3"/>
                  </a:lnTo>
                  <a:lnTo>
                    <a:pt x="2359" y="12"/>
                  </a:lnTo>
                  <a:lnTo>
                    <a:pt x="2439" y="27"/>
                  </a:lnTo>
                  <a:lnTo>
                    <a:pt x="2516" y="47"/>
                  </a:lnTo>
                  <a:lnTo>
                    <a:pt x="2591" y="73"/>
                  </a:lnTo>
                  <a:lnTo>
                    <a:pt x="2663" y="103"/>
                  </a:lnTo>
                  <a:lnTo>
                    <a:pt x="2733" y="139"/>
                  </a:lnTo>
                  <a:lnTo>
                    <a:pt x="2799" y="178"/>
                  </a:lnTo>
                  <a:lnTo>
                    <a:pt x="2864" y="223"/>
                  </a:lnTo>
                  <a:lnTo>
                    <a:pt x="2923" y="271"/>
                  </a:lnTo>
                  <a:lnTo>
                    <a:pt x="2981" y="324"/>
                  </a:lnTo>
                  <a:lnTo>
                    <a:pt x="3033" y="380"/>
                  </a:lnTo>
                  <a:lnTo>
                    <a:pt x="3081" y="440"/>
                  </a:lnTo>
                  <a:lnTo>
                    <a:pt x="3127" y="503"/>
                  </a:lnTo>
                  <a:lnTo>
                    <a:pt x="3167" y="570"/>
                  </a:lnTo>
                  <a:lnTo>
                    <a:pt x="3202" y="639"/>
                  </a:lnTo>
                  <a:lnTo>
                    <a:pt x="3232" y="710"/>
                  </a:lnTo>
                  <a:lnTo>
                    <a:pt x="3259" y="786"/>
                  </a:lnTo>
                  <a:lnTo>
                    <a:pt x="3279" y="862"/>
                  </a:lnTo>
                  <a:lnTo>
                    <a:pt x="3293" y="941"/>
                  </a:lnTo>
                  <a:lnTo>
                    <a:pt x="3302" y="1021"/>
                  </a:lnTo>
                  <a:lnTo>
                    <a:pt x="3305" y="1103"/>
                  </a:lnTo>
                  <a:lnTo>
                    <a:pt x="3302" y="1130"/>
                  </a:lnTo>
                  <a:lnTo>
                    <a:pt x="3294" y="1154"/>
                  </a:lnTo>
                  <a:lnTo>
                    <a:pt x="3280" y="1176"/>
                  </a:lnTo>
                  <a:lnTo>
                    <a:pt x="3262" y="1194"/>
                  </a:lnTo>
                  <a:lnTo>
                    <a:pt x="3240" y="1207"/>
                  </a:lnTo>
                  <a:lnTo>
                    <a:pt x="3215" y="1216"/>
                  </a:lnTo>
                  <a:lnTo>
                    <a:pt x="3188" y="1219"/>
                  </a:lnTo>
                  <a:lnTo>
                    <a:pt x="117" y="1219"/>
                  </a:lnTo>
                  <a:lnTo>
                    <a:pt x="90" y="1216"/>
                  </a:lnTo>
                  <a:lnTo>
                    <a:pt x="65" y="1207"/>
                  </a:lnTo>
                  <a:lnTo>
                    <a:pt x="43" y="1194"/>
                  </a:lnTo>
                  <a:lnTo>
                    <a:pt x="25" y="1176"/>
                  </a:lnTo>
                  <a:lnTo>
                    <a:pt x="12" y="1154"/>
                  </a:lnTo>
                  <a:lnTo>
                    <a:pt x="3" y="1130"/>
                  </a:lnTo>
                  <a:lnTo>
                    <a:pt x="0" y="1103"/>
                  </a:lnTo>
                  <a:lnTo>
                    <a:pt x="3" y="1021"/>
                  </a:lnTo>
                  <a:lnTo>
                    <a:pt x="12" y="940"/>
                  </a:lnTo>
                  <a:lnTo>
                    <a:pt x="27" y="861"/>
                  </a:lnTo>
                  <a:lnTo>
                    <a:pt x="47" y="785"/>
                  </a:lnTo>
                  <a:lnTo>
                    <a:pt x="73" y="709"/>
                  </a:lnTo>
                  <a:lnTo>
                    <a:pt x="104" y="638"/>
                  </a:lnTo>
                  <a:lnTo>
                    <a:pt x="139" y="568"/>
                  </a:lnTo>
                  <a:lnTo>
                    <a:pt x="179" y="502"/>
                  </a:lnTo>
                  <a:lnTo>
                    <a:pt x="224" y="439"/>
                  </a:lnTo>
                  <a:lnTo>
                    <a:pt x="273" y="379"/>
                  </a:lnTo>
                  <a:lnTo>
                    <a:pt x="326" y="323"/>
                  </a:lnTo>
                  <a:lnTo>
                    <a:pt x="383" y="271"/>
                  </a:lnTo>
                  <a:lnTo>
                    <a:pt x="443" y="222"/>
                  </a:lnTo>
                  <a:lnTo>
                    <a:pt x="507" y="178"/>
                  </a:lnTo>
                  <a:lnTo>
                    <a:pt x="573" y="138"/>
                  </a:lnTo>
                  <a:lnTo>
                    <a:pt x="643" y="103"/>
                  </a:lnTo>
                  <a:lnTo>
                    <a:pt x="715" y="72"/>
                  </a:lnTo>
                  <a:lnTo>
                    <a:pt x="790" y="47"/>
                  </a:lnTo>
                  <a:lnTo>
                    <a:pt x="867" y="27"/>
                  </a:lnTo>
                  <a:lnTo>
                    <a:pt x="946" y="12"/>
                  </a:lnTo>
                  <a:lnTo>
                    <a:pt x="1027" y="3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33" name="Google Shape;4433;p129"/>
          <p:cNvSpPr txBox="1"/>
          <p:nvPr/>
        </p:nvSpPr>
        <p:spPr>
          <a:xfrm>
            <a:off x="6962" y="-4164"/>
            <a:ext cx="913703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Методы, формы организации учебных занятий и текущего контроля, а также порядок и периодичность текущего контроля определяется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профессиональной образовательной организацией</a:t>
            </a:r>
          </a:p>
        </p:txBody>
      </p:sp>
      <p:grpSp>
        <p:nvGrpSpPr>
          <p:cNvPr id="55" name="Google Shape;4386;p129"/>
          <p:cNvGrpSpPr/>
          <p:nvPr/>
        </p:nvGrpSpPr>
        <p:grpSpPr>
          <a:xfrm>
            <a:off x="2897482" y="1263316"/>
            <a:ext cx="3379077" cy="2274806"/>
            <a:chOff x="842940" y="1777330"/>
            <a:chExt cx="1457459" cy="1055639"/>
          </a:xfrm>
        </p:grpSpPr>
        <p:sp>
          <p:nvSpPr>
            <p:cNvPr id="56" name="Google Shape;4387;p129"/>
            <p:cNvSpPr/>
            <p:nvPr/>
          </p:nvSpPr>
          <p:spPr>
            <a:xfrm>
              <a:off x="842940" y="1777330"/>
              <a:ext cx="1446781" cy="10029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accent2"/>
                </a:buClr>
                <a:buSzPts val="1600"/>
              </a:pPr>
              <a:r>
                <a:rPr lang="ru-RU" sz="1200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Использование </a:t>
              </a:r>
              <a:r>
                <a:rPr lang="ru-RU" sz="12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интерактивных методов и средств обучения</a:t>
              </a:r>
            </a:p>
            <a:p>
              <a:pPr lvl="0" algn="ctr">
                <a:buClr>
                  <a:schemeClr val="accent2"/>
                </a:buClr>
                <a:buSzPts val="1600"/>
              </a:pPr>
              <a:r>
                <a:rPr lang="ru-RU" sz="12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(деловая игра, учебная дискуссия, мозговой штурм, анализ </a:t>
              </a:r>
              <a:r>
                <a:rPr lang="ru-RU" sz="1200" dirty="0" smtClean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видеофрагментов, смысловой анализ текста)</a:t>
              </a:r>
              <a:endParaRPr lang="ru-RU" sz="1200" dirty="0">
                <a:solidFill>
                  <a:schemeClr val="tx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4388;p129"/>
            <p:cNvSpPr/>
            <p:nvPr/>
          </p:nvSpPr>
          <p:spPr>
            <a:xfrm>
              <a:off x="843862" y="1821873"/>
              <a:ext cx="1456537" cy="1011096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" name="Google Shape;4386;p129"/>
          <p:cNvGrpSpPr/>
          <p:nvPr/>
        </p:nvGrpSpPr>
        <p:grpSpPr>
          <a:xfrm>
            <a:off x="5912685" y="1263319"/>
            <a:ext cx="3105198" cy="2303453"/>
            <a:chOff x="867893" y="1672909"/>
            <a:chExt cx="1456537" cy="1142924"/>
          </a:xfrm>
        </p:grpSpPr>
        <p:sp>
          <p:nvSpPr>
            <p:cNvPr id="64" name="Google Shape;4387;p129"/>
            <p:cNvSpPr/>
            <p:nvPr/>
          </p:nvSpPr>
          <p:spPr>
            <a:xfrm>
              <a:off x="891666" y="1672909"/>
              <a:ext cx="1432764" cy="11139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chemeClr val="accent4"/>
                </a:buClr>
                <a:buSzPts val="1600"/>
              </a:pPr>
              <a:r>
                <a:rPr lang="ru-RU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Текущий контроль </a:t>
              </a:r>
            </a:p>
            <a:p>
              <a:pPr lvl="0" algn="ctr">
                <a:buClr>
                  <a:schemeClr val="accent4"/>
                </a:buClr>
                <a:buSzPts val="1600"/>
              </a:pPr>
              <a:r>
                <a:rPr lang="ru-RU" sz="11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Проводится в пределах учебного </a:t>
              </a:r>
              <a:r>
                <a:rPr lang="ru-RU" sz="1100" dirty="0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времени, отведенного </a:t>
              </a:r>
              <a:r>
                <a:rPr lang="ru-RU" sz="11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на изучение учебного модуля </a:t>
              </a:r>
            </a:p>
            <a:p>
              <a:pPr lvl="0" algn="ctr">
                <a:buClr>
                  <a:schemeClr val="accent4"/>
                </a:buClr>
                <a:buSzPts val="1600"/>
              </a:pPr>
              <a:r>
                <a:rPr lang="ru-RU" sz="1100" dirty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Roboto"/>
                  <a:sym typeface="Roboto"/>
                </a:rPr>
                <a:t>Рекомендуемые формы текущего контроля – творческие работы, проекты, дискуссии, сочинение-эссе </a:t>
              </a:r>
              <a:endParaRPr lang="ru-RU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endParaRPr>
            </a:p>
          </p:txBody>
        </p:sp>
        <p:sp>
          <p:nvSpPr>
            <p:cNvPr id="65" name="Google Shape;4388;p129"/>
            <p:cNvSpPr/>
            <p:nvPr/>
          </p:nvSpPr>
          <p:spPr>
            <a:xfrm>
              <a:off x="867893" y="1739707"/>
              <a:ext cx="1456537" cy="1076126"/>
            </a:xfrm>
            <a:custGeom>
              <a:avLst/>
              <a:gdLst/>
              <a:ahLst/>
              <a:cxnLst/>
              <a:rect l="l" t="t" r="r" b="b"/>
              <a:pathLst>
                <a:path w="798" h="751" extrusionOk="0">
                  <a:moveTo>
                    <a:pt x="388" y="735"/>
                  </a:moveTo>
                  <a:cubicBezTo>
                    <a:pt x="363" y="735"/>
                    <a:pt x="338" y="732"/>
                    <a:pt x="313" y="727"/>
                  </a:cubicBezTo>
                  <a:cubicBezTo>
                    <a:pt x="265" y="717"/>
                    <a:pt x="218" y="697"/>
                    <a:pt x="177" y="668"/>
                  </a:cubicBezTo>
                  <a:cubicBezTo>
                    <a:pt x="199" y="682"/>
                    <a:pt x="221" y="694"/>
                    <a:pt x="245" y="702"/>
                  </a:cubicBezTo>
                  <a:cubicBezTo>
                    <a:pt x="279" y="716"/>
                    <a:pt x="315" y="726"/>
                    <a:pt x="352" y="730"/>
                  </a:cubicBezTo>
                  <a:cubicBezTo>
                    <a:pt x="367" y="731"/>
                    <a:pt x="382" y="732"/>
                    <a:pt x="398" y="732"/>
                  </a:cubicBezTo>
                  <a:cubicBezTo>
                    <a:pt x="419" y="732"/>
                    <a:pt x="441" y="731"/>
                    <a:pt x="462" y="727"/>
                  </a:cubicBezTo>
                  <a:cubicBezTo>
                    <a:pt x="438" y="732"/>
                    <a:pt x="413" y="735"/>
                    <a:pt x="388" y="735"/>
                  </a:cubicBezTo>
                  <a:moveTo>
                    <a:pt x="264" y="0"/>
                  </a:moveTo>
                  <a:cubicBezTo>
                    <a:pt x="257" y="0"/>
                    <a:pt x="245" y="3"/>
                    <a:pt x="231" y="9"/>
                  </a:cubicBezTo>
                  <a:cubicBezTo>
                    <a:pt x="166" y="38"/>
                    <a:pt x="109" y="85"/>
                    <a:pt x="69" y="143"/>
                  </a:cubicBezTo>
                  <a:cubicBezTo>
                    <a:pt x="29" y="202"/>
                    <a:pt x="5" y="272"/>
                    <a:pt x="2" y="344"/>
                  </a:cubicBezTo>
                  <a:cubicBezTo>
                    <a:pt x="0" y="388"/>
                    <a:pt x="6" y="434"/>
                    <a:pt x="19" y="476"/>
                  </a:cubicBezTo>
                  <a:cubicBezTo>
                    <a:pt x="32" y="519"/>
                    <a:pt x="52" y="560"/>
                    <a:pt x="79" y="595"/>
                  </a:cubicBezTo>
                  <a:cubicBezTo>
                    <a:pt x="106" y="631"/>
                    <a:pt x="138" y="662"/>
                    <a:pt x="175" y="687"/>
                  </a:cubicBezTo>
                  <a:cubicBezTo>
                    <a:pt x="212" y="711"/>
                    <a:pt x="253" y="729"/>
                    <a:pt x="295" y="740"/>
                  </a:cubicBezTo>
                  <a:cubicBezTo>
                    <a:pt x="325" y="747"/>
                    <a:pt x="356" y="751"/>
                    <a:pt x="386" y="751"/>
                  </a:cubicBezTo>
                  <a:cubicBezTo>
                    <a:pt x="443" y="751"/>
                    <a:pt x="499" y="738"/>
                    <a:pt x="549" y="713"/>
                  </a:cubicBezTo>
                  <a:cubicBezTo>
                    <a:pt x="588" y="695"/>
                    <a:pt x="623" y="669"/>
                    <a:pt x="652" y="639"/>
                  </a:cubicBezTo>
                  <a:cubicBezTo>
                    <a:pt x="682" y="609"/>
                    <a:pt x="705" y="574"/>
                    <a:pt x="722" y="536"/>
                  </a:cubicBezTo>
                  <a:cubicBezTo>
                    <a:pt x="726" y="529"/>
                    <a:pt x="727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6" y="523"/>
                    <a:pt x="726" y="523"/>
                    <a:pt x="726" y="523"/>
                  </a:cubicBezTo>
                  <a:cubicBezTo>
                    <a:pt x="724" y="523"/>
                    <a:pt x="720" y="529"/>
                    <a:pt x="717" y="536"/>
                  </a:cubicBezTo>
                  <a:cubicBezTo>
                    <a:pt x="719" y="533"/>
                    <a:pt x="719" y="533"/>
                    <a:pt x="719" y="533"/>
                  </a:cubicBezTo>
                  <a:cubicBezTo>
                    <a:pt x="698" y="571"/>
                    <a:pt x="671" y="606"/>
                    <a:pt x="638" y="636"/>
                  </a:cubicBezTo>
                  <a:cubicBezTo>
                    <a:pt x="605" y="666"/>
                    <a:pt x="567" y="692"/>
                    <a:pt x="525" y="708"/>
                  </a:cubicBezTo>
                  <a:cubicBezTo>
                    <a:pt x="495" y="716"/>
                    <a:pt x="462" y="722"/>
                    <a:pt x="427" y="724"/>
                  </a:cubicBezTo>
                  <a:cubicBezTo>
                    <a:pt x="461" y="720"/>
                    <a:pt x="494" y="711"/>
                    <a:pt x="525" y="698"/>
                  </a:cubicBezTo>
                  <a:cubicBezTo>
                    <a:pt x="570" y="679"/>
                    <a:pt x="607" y="650"/>
                    <a:pt x="637" y="617"/>
                  </a:cubicBezTo>
                  <a:cubicBezTo>
                    <a:pt x="667" y="584"/>
                    <a:pt x="689" y="546"/>
                    <a:pt x="703" y="505"/>
                  </a:cubicBezTo>
                  <a:cubicBezTo>
                    <a:pt x="703" y="504"/>
                    <a:pt x="703" y="504"/>
                    <a:pt x="702" y="504"/>
                  </a:cubicBezTo>
                  <a:cubicBezTo>
                    <a:pt x="702" y="504"/>
                    <a:pt x="701" y="504"/>
                    <a:pt x="701" y="504"/>
                  </a:cubicBezTo>
                  <a:cubicBezTo>
                    <a:pt x="702" y="502"/>
                    <a:pt x="702" y="501"/>
                    <a:pt x="701" y="501"/>
                  </a:cubicBezTo>
                  <a:cubicBezTo>
                    <a:pt x="701" y="501"/>
                    <a:pt x="700" y="501"/>
                    <a:pt x="700" y="502"/>
                  </a:cubicBezTo>
                  <a:cubicBezTo>
                    <a:pt x="698" y="504"/>
                    <a:pt x="696" y="509"/>
                    <a:pt x="695" y="512"/>
                  </a:cubicBezTo>
                  <a:cubicBezTo>
                    <a:pt x="671" y="564"/>
                    <a:pt x="633" y="610"/>
                    <a:pt x="585" y="644"/>
                  </a:cubicBezTo>
                  <a:cubicBezTo>
                    <a:pt x="538" y="679"/>
                    <a:pt x="482" y="700"/>
                    <a:pt x="424" y="707"/>
                  </a:cubicBezTo>
                  <a:cubicBezTo>
                    <a:pt x="411" y="708"/>
                    <a:pt x="398" y="709"/>
                    <a:pt x="385" y="709"/>
                  </a:cubicBezTo>
                  <a:cubicBezTo>
                    <a:pt x="339" y="709"/>
                    <a:pt x="293" y="700"/>
                    <a:pt x="251" y="682"/>
                  </a:cubicBezTo>
                  <a:cubicBezTo>
                    <a:pt x="196" y="659"/>
                    <a:pt x="147" y="622"/>
                    <a:pt x="110" y="574"/>
                  </a:cubicBezTo>
                  <a:cubicBezTo>
                    <a:pt x="110" y="573"/>
                    <a:pt x="109" y="573"/>
                    <a:pt x="108" y="572"/>
                  </a:cubicBezTo>
                  <a:cubicBezTo>
                    <a:pt x="80" y="532"/>
                    <a:pt x="59" y="487"/>
                    <a:pt x="49" y="440"/>
                  </a:cubicBezTo>
                  <a:cubicBezTo>
                    <a:pt x="47" y="432"/>
                    <a:pt x="45" y="425"/>
                    <a:pt x="43" y="425"/>
                  </a:cubicBezTo>
                  <a:cubicBezTo>
                    <a:pt x="43" y="425"/>
                    <a:pt x="43" y="425"/>
                    <a:pt x="43" y="425"/>
                  </a:cubicBezTo>
                  <a:cubicBezTo>
                    <a:pt x="43" y="425"/>
                    <a:pt x="42" y="426"/>
                    <a:pt x="42" y="427"/>
                  </a:cubicBezTo>
                  <a:cubicBezTo>
                    <a:pt x="38" y="408"/>
                    <a:pt x="36" y="388"/>
                    <a:pt x="35" y="369"/>
                  </a:cubicBezTo>
                  <a:cubicBezTo>
                    <a:pt x="35" y="360"/>
                    <a:pt x="35" y="353"/>
                    <a:pt x="34" y="349"/>
                  </a:cubicBezTo>
                  <a:cubicBezTo>
                    <a:pt x="37" y="307"/>
                    <a:pt x="49" y="268"/>
                    <a:pt x="66" y="233"/>
                  </a:cubicBezTo>
                  <a:cubicBezTo>
                    <a:pt x="61" y="245"/>
                    <a:pt x="56" y="258"/>
                    <a:pt x="53" y="272"/>
                  </a:cubicBezTo>
                  <a:cubicBezTo>
                    <a:pt x="38" y="326"/>
                    <a:pt x="38" y="383"/>
                    <a:pt x="50" y="435"/>
                  </a:cubicBezTo>
                  <a:cubicBezTo>
                    <a:pt x="63" y="488"/>
                    <a:pt x="88" y="536"/>
                    <a:pt x="122" y="575"/>
                  </a:cubicBezTo>
                  <a:cubicBezTo>
                    <a:pt x="156" y="613"/>
                    <a:pt x="198" y="642"/>
                    <a:pt x="242" y="660"/>
                  </a:cubicBezTo>
                  <a:cubicBezTo>
                    <a:pt x="279" y="675"/>
                    <a:pt x="317" y="682"/>
                    <a:pt x="354" y="682"/>
                  </a:cubicBezTo>
                  <a:cubicBezTo>
                    <a:pt x="361" y="682"/>
                    <a:pt x="368" y="682"/>
                    <a:pt x="374" y="681"/>
                  </a:cubicBezTo>
                  <a:cubicBezTo>
                    <a:pt x="377" y="681"/>
                    <a:pt x="378" y="680"/>
                    <a:pt x="376" y="679"/>
                  </a:cubicBezTo>
                  <a:cubicBezTo>
                    <a:pt x="374" y="679"/>
                    <a:pt x="372" y="678"/>
                    <a:pt x="369" y="678"/>
                  </a:cubicBezTo>
                  <a:cubicBezTo>
                    <a:pt x="368" y="678"/>
                    <a:pt x="368" y="678"/>
                    <a:pt x="367" y="678"/>
                  </a:cubicBezTo>
                  <a:cubicBezTo>
                    <a:pt x="366" y="678"/>
                    <a:pt x="364" y="678"/>
                    <a:pt x="362" y="678"/>
                  </a:cubicBezTo>
                  <a:cubicBezTo>
                    <a:pt x="323" y="678"/>
                    <a:pt x="283" y="670"/>
                    <a:pt x="245" y="654"/>
                  </a:cubicBezTo>
                  <a:cubicBezTo>
                    <a:pt x="205" y="637"/>
                    <a:pt x="168" y="611"/>
                    <a:pt x="137" y="578"/>
                  </a:cubicBezTo>
                  <a:cubicBezTo>
                    <a:pt x="107" y="545"/>
                    <a:pt x="83" y="504"/>
                    <a:pt x="68" y="460"/>
                  </a:cubicBezTo>
                  <a:cubicBezTo>
                    <a:pt x="54" y="416"/>
                    <a:pt x="49" y="367"/>
                    <a:pt x="55" y="319"/>
                  </a:cubicBezTo>
                  <a:cubicBezTo>
                    <a:pt x="65" y="283"/>
                    <a:pt x="79" y="243"/>
                    <a:pt x="100" y="206"/>
                  </a:cubicBezTo>
                  <a:cubicBezTo>
                    <a:pt x="122" y="169"/>
                    <a:pt x="151" y="136"/>
                    <a:pt x="183" y="110"/>
                  </a:cubicBezTo>
                  <a:cubicBezTo>
                    <a:pt x="190" y="104"/>
                    <a:pt x="196" y="98"/>
                    <a:pt x="196" y="96"/>
                  </a:cubicBezTo>
                  <a:cubicBezTo>
                    <a:pt x="196" y="96"/>
                    <a:pt x="195" y="95"/>
                    <a:pt x="195" y="95"/>
                  </a:cubicBezTo>
                  <a:cubicBezTo>
                    <a:pt x="192" y="95"/>
                    <a:pt x="187" y="98"/>
                    <a:pt x="181" y="103"/>
                  </a:cubicBezTo>
                  <a:cubicBezTo>
                    <a:pt x="156" y="121"/>
                    <a:pt x="134" y="143"/>
                    <a:pt x="115" y="169"/>
                  </a:cubicBezTo>
                  <a:cubicBezTo>
                    <a:pt x="138" y="137"/>
                    <a:pt x="167" y="109"/>
                    <a:pt x="201" y="88"/>
                  </a:cubicBezTo>
                  <a:cubicBezTo>
                    <a:pt x="219" y="77"/>
                    <a:pt x="238" y="68"/>
                    <a:pt x="258" y="61"/>
                  </a:cubicBezTo>
                  <a:cubicBezTo>
                    <a:pt x="265" y="59"/>
                    <a:pt x="273" y="55"/>
                    <a:pt x="276" y="52"/>
                  </a:cubicBezTo>
                  <a:cubicBezTo>
                    <a:pt x="276" y="51"/>
                    <a:pt x="277" y="51"/>
                    <a:pt x="276" y="51"/>
                  </a:cubicBezTo>
                  <a:cubicBezTo>
                    <a:pt x="312" y="38"/>
                    <a:pt x="350" y="32"/>
                    <a:pt x="388" y="32"/>
                  </a:cubicBezTo>
                  <a:cubicBezTo>
                    <a:pt x="397" y="32"/>
                    <a:pt x="407" y="33"/>
                    <a:pt x="416" y="33"/>
                  </a:cubicBezTo>
                  <a:cubicBezTo>
                    <a:pt x="462" y="37"/>
                    <a:pt x="508" y="50"/>
                    <a:pt x="549" y="71"/>
                  </a:cubicBezTo>
                  <a:cubicBezTo>
                    <a:pt x="589" y="93"/>
                    <a:pt x="626" y="122"/>
                    <a:pt x="656" y="156"/>
                  </a:cubicBezTo>
                  <a:cubicBezTo>
                    <a:pt x="686" y="191"/>
                    <a:pt x="709" y="232"/>
                    <a:pt x="724" y="275"/>
                  </a:cubicBezTo>
                  <a:cubicBezTo>
                    <a:pt x="727" y="286"/>
                    <a:pt x="731" y="294"/>
                    <a:pt x="733" y="294"/>
                  </a:cubicBezTo>
                  <a:cubicBezTo>
                    <a:pt x="734" y="294"/>
                    <a:pt x="734" y="294"/>
                    <a:pt x="734" y="293"/>
                  </a:cubicBezTo>
                  <a:cubicBezTo>
                    <a:pt x="736" y="290"/>
                    <a:pt x="735" y="277"/>
                    <a:pt x="731" y="264"/>
                  </a:cubicBezTo>
                  <a:cubicBezTo>
                    <a:pt x="715" y="212"/>
                    <a:pt x="685" y="165"/>
                    <a:pt x="648" y="127"/>
                  </a:cubicBezTo>
                  <a:cubicBezTo>
                    <a:pt x="610" y="90"/>
                    <a:pt x="564" y="61"/>
                    <a:pt x="514" y="42"/>
                  </a:cubicBezTo>
                  <a:cubicBezTo>
                    <a:pt x="473" y="27"/>
                    <a:pt x="430" y="20"/>
                    <a:pt x="388" y="20"/>
                  </a:cubicBezTo>
                  <a:cubicBezTo>
                    <a:pt x="362" y="20"/>
                    <a:pt x="336" y="22"/>
                    <a:pt x="311" y="28"/>
                  </a:cubicBezTo>
                  <a:cubicBezTo>
                    <a:pt x="244" y="43"/>
                    <a:pt x="181" y="77"/>
                    <a:pt x="133" y="128"/>
                  </a:cubicBezTo>
                  <a:cubicBezTo>
                    <a:pt x="107" y="153"/>
                    <a:pt x="84" y="182"/>
                    <a:pt x="66" y="215"/>
                  </a:cubicBezTo>
                  <a:cubicBezTo>
                    <a:pt x="71" y="204"/>
                    <a:pt x="76" y="194"/>
                    <a:pt x="82" y="185"/>
                  </a:cubicBezTo>
                  <a:cubicBezTo>
                    <a:pt x="127" y="112"/>
                    <a:pt x="195" y="59"/>
                    <a:pt x="272" y="32"/>
                  </a:cubicBezTo>
                  <a:cubicBezTo>
                    <a:pt x="310" y="18"/>
                    <a:pt x="350" y="11"/>
                    <a:pt x="391" y="10"/>
                  </a:cubicBezTo>
                  <a:cubicBezTo>
                    <a:pt x="395" y="10"/>
                    <a:pt x="398" y="10"/>
                    <a:pt x="402" y="10"/>
                  </a:cubicBezTo>
                  <a:cubicBezTo>
                    <a:pt x="440" y="10"/>
                    <a:pt x="477" y="15"/>
                    <a:pt x="514" y="26"/>
                  </a:cubicBezTo>
                  <a:cubicBezTo>
                    <a:pt x="591" y="48"/>
                    <a:pt x="656" y="92"/>
                    <a:pt x="704" y="149"/>
                  </a:cubicBezTo>
                  <a:cubicBezTo>
                    <a:pt x="752" y="206"/>
                    <a:pt x="785" y="279"/>
                    <a:pt x="793" y="359"/>
                  </a:cubicBezTo>
                  <a:cubicBezTo>
                    <a:pt x="793" y="363"/>
                    <a:pt x="793" y="366"/>
                    <a:pt x="794" y="367"/>
                  </a:cubicBezTo>
                  <a:cubicBezTo>
                    <a:pt x="794" y="367"/>
                    <a:pt x="795" y="368"/>
                    <a:pt x="795" y="368"/>
                  </a:cubicBezTo>
                  <a:cubicBezTo>
                    <a:pt x="795" y="368"/>
                    <a:pt x="796" y="367"/>
                    <a:pt x="796" y="367"/>
                  </a:cubicBezTo>
                  <a:cubicBezTo>
                    <a:pt x="797" y="364"/>
                    <a:pt x="798" y="356"/>
                    <a:pt x="797" y="348"/>
                  </a:cubicBezTo>
                  <a:cubicBezTo>
                    <a:pt x="792" y="306"/>
                    <a:pt x="781" y="267"/>
                    <a:pt x="765" y="232"/>
                  </a:cubicBezTo>
                  <a:cubicBezTo>
                    <a:pt x="749" y="197"/>
                    <a:pt x="728" y="166"/>
                    <a:pt x="703" y="138"/>
                  </a:cubicBezTo>
                  <a:cubicBezTo>
                    <a:pt x="678" y="111"/>
                    <a:pt x="650" y="86"/>
                    <a:pt x="618" y="66"/>
                  </a:cubicBezTo>
                  <a:cubicBezTo>
                    <a:pt x="585" y="45"/>
                    <a:pt x="549" y="28"/>
                    <a:pt x="509" y="17"/>
                  </a:cubicBezTo>
                  <a:cubicBezTo>
                    <a:pt x="472" y="6"/>
                    <a:pt x="434" y="1"/>
                    <a:pt x="397" y="1"/>
                  </a:cubicBezTo>
                  <a:cubicBezTo>
                    <a:pt x="393" y="1"/>
                    <a:pt x="388" y="1"/>
                    <a:pt x="384" y="1"/>
                  </a:cubicBezTo>
                  <a:cubicBezTo>
                    <a:pt x="343" y="2"/>
                    <a:pt x="302" y="10"/>
                    <a:pt x="264" y="24"/>
                  </a:cubicBezTo>
                  <a:cubicBezTo>
                    <a:pt x="187" y="52"/>
                    <a:pt x="119" y="105"/>
                    <a:pt x="74" y="177"/>
                  </a:cubicBezTo>
                  <a:cubicBezTo>
                    <a:pt x="56" y="208"/>
                    <a:pt x="42" y="241"/>
                    <a:pt x="34" y="275"/>
                  </a:cubicBezTo>
                  <a:cubicBezTo>
                    <a:pt x="25" y="309"/>
                    <a:pt x="22" y="343"/>
                    <a:pt x="23" y="378"/>
                  </a:cubicBezTo>
                  <a:cubicBezTo>
                    <a:pt x="23" y="423"/>
                    <a:pt x="31" y="468"/>
                    <a:pt x="48" y="511"/>
                  </a:cubicBezTo>
                  <a:cubicBezTo>
                    <a:pt x="25" y="457"/>
                    <a:pt x="15" y="398"/>
                    <a:pt x="18" y="339"/>
                  </a:cubicBezTo>
                  <a:cubicBezTo>
                    <a:pt x="22" y="271"/>
                    <a:pt x="45" y="206"/>
                    <a:pt x="83" y="150"/>
                  </a:cubicBezTo>
                  <a:cubicBezTo>
                    <a:pt x="121" y="95"/>
                    <a:pt x="174" y="50"/>
                    <a:pt x="236" y="22"/>
                  </a:cubicBezTo>
                  <a:cubicBezTo>
                    <a:pt x="254" y="13"/>
                    <a:pt x="269" y="5"/>
                    <a:pt x="269" y="2"/>
                  </a:cubicBezTo>
                  <a:cubicBezTo>
                    <a:pt x="268" y="0"/>
                    <a:pt x="267" y="0"/>
                    <a:pt x="264" y="0"/>
                  </a:cubicBezTo>
                </a:path>
              </a:pathLst>
            </a:custGeom>
            <a:solidFill>
              <a:srgbClr val="717171"/>
            </a:solidFill>
            <a:ln w="9525" cap="flat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0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511" y="1062850"/>
            <a:ext cx="8679152" cy="3978805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66" y="37074"/>
            <a:ext cx="89339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 pitchFamily="34" charset="0"/>
                <a:sym typeface="Arial"/>
              </a:rPr>
              <a:t>Семья – это маленькая вселенная. Жить в брак….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 pitchFamily="34" charset="0"/>
                <a:sym typeface="Arial"/>
              </a:rPr>
              <a:t>это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 pitchFamily="34" charset="0"/>
                <a:sym typeface="Arial"/>
              </a:rPr>
              <a:t>большой, ни с чем не сравнимый труд, духовный  труд, напряжение. Для этого нужна огромная духовная культура, духовная подготовка, школа мудрости»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Arial" pitchFamily="34" charset="0"/>
                <a:sym typeface="Arial"/>
              </a:rPr>
              <a:t>В.А. Сухомлинский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9874" y="1110976"/>
            <a:ext cx="5997860" cy="393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50" b="1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Курс </a:t>
            </a:r>
            <a:r>
              <a:rPr kumimoji="0" lang="ru-RU" sz="1250" b="1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«Нравственные основы семейной жизни</a:t>
            </a:r>
            <a:r>
              <a:rPr kumimoji="0" lang="ru-RU" sz="1250" b="1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» </a:t>
            </a:r>
            <a:r>
              <a:rPr kumimoji="0" lang="ru-RU" sz="1250" b="1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предназначен </a:t>
            </a:r>
            <a:r>
              <a:rPr kumimoji="0" lang="ru-RU" sz="1250" b="1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для формирования </a:t>
            </a:r>
            <a:r>
              <a:rPr kumimoji="0" lang="ru-RU" sz="1250" b="1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у обучающихся ответственного отношения к созданию семьи на </a:t>
            </a:r>
            <a:r>
              <a:rPr kumimoji="0" lang="ru-RU" sz="1250" b="1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основе осознанного </a:t>
            </a:r>
            <a:r>
              <a:rPr kumimoji="0" lang="ru-RU" sz="1250" b="1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принятия ими традиционных семейных </a:t>
            </a:r>
            <a:r>
              <a:rPr kumimoji="0" lang="ru-RU" sz="1250" b="1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ценностей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600" b="1" i="0" u="none" strike="noStrike" kern="0" cap="none" spc="0" normalizeH="0" baseline="0" noProof="0" dirty="0" smtClean="0">
              <a:ln>
                <a:noFill/>
              </a:ln>
              <a:solidFill>
                <a:srgbClr val="94A4B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50" b="1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Миссия </a:t>
            </a:r>
            <a:r>
              <a:rPr kumimoji="0" lang="ru-RU" sz="1250" b="1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курса:</a:t>
            </a: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укрепление </a:t>
            </a: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основ семейной жизни в российском обществе</a:t>
            </a: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94A4B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50" b="1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Ключевые задачи курса:</a:t>
            </a:r>
            <a:endParaRPr kumimoji="0" lang="ru-RU" sz="1250" b="1" i="0" u="none" strike="noStrike" kern="0" cap="none" spc="0" normalizeH="0" baseline="0" noProof="0" dirty="0">
              <a:ln>
                <a:noFill/>
              </a:ln>
              <a:solidFill>
                <a:srgbClr val="94A4B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ознакомление обучающихся с базовыми понятиями, раскрывающими смыслы, ценности и нормы семейной жизни.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осознание обучающимися роли семьи и традиционных семейных ценностей в жизни человека, общества и государства;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формирование у обучающихся понимания и принятия нравственных семейных устоев (любовь, взаимопомощь, уважение к родителям, забота о младших и старших, ответственность за другого человека)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воспитание обучающихся в духе ответственного </a:t>
            </a:r>
            <a:r>
              <a:rPr kumimoji="0" lang="ru-RU" sz="1250" b="0" i="0" u="none" strike="noStrike" kern="0" cap="none" spc="0" normalizeH="0" baseline="0" noProof="0" dirty="0" err="1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родительства</a:t>
            </a: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(ответственность родителей за жизнь и здоровье своего ребенка, обязанности в воспитании и обучении детей, знания об особенностях развития и воспитания детей);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ознакомление обучающихся с правилами поведения людей в ситуациях конфликта или распада </a:t>
            </a: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solidFill>
                  <a:srgbClr val="94A4B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семьи.</a:t>
            </a:r>
            <a:endParaRPr kumimoji="0" lang="ru-RU" sz="1250" b="0" i="0" u="none" strike="noStrike" kern="0" cap="none" spc="0" normalizeH="0" baseline="0" noProof="0" dirty="0">
              <a:ln>
                <a:noFill/>
              </a:ln>
              <a:solidFill>
                <a:srgbClr val="94A4B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030" t="15713" r="52463" b="10921"/>
          <a:stretch/>
        </p:blipFill>
        <p:spPr>
          <a:xfrm>
            <a:off x="446716" y="1138272"/>
            <a:ext cx="2453341" cy="38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841532"/>
            <a:ext cx="8368363" cy="3200400"/>
          </a:xfrm>
        </p:spPr>
        <p:txBody>
          <a:bodyPr/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Введение предмета «Нравственные основы семейной жизни» в 10-11 классах общеобразовательных школ.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развития воспитания в РФ на период до 2025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по обеспечению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поддержки семейного воспитания, содействие формированию ответственного отношения родителей или законных представителей к воспитанию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Углубление содержания рабочей программы воспитания как составной части основной образовательной программы СПО.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5958"/>
            <a:ext cx="8368363" cy="495383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Потребность. Основание </a:t>
            </a:r>
          </a:p>
        </p:txBody>
      </p:sp>
    </p:spTree>
    <p:extLst>
      <p:ext uri="{BB962C8B-B14F-4D97-AF65-F5344CB8AC3E}">
        <p14:creationId xmlns:p14="http://schemas.microsoft.com/office/powerpoint/2010/main" val="17498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433" t="27122" r="17762" b="17156"/>
          <a:stretch/>
        </p:blipFill>
        <p:spPr>
          <a:xfrm>
            <a:off x="177421" y="354842"/>
            <a:ext cx="8946107" cy="43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42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111639"/>
            <a:ext cx="9144000" cy="495383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Результаты апробации курса «Нравственные основы семейной жизни» в образовательных организациях Самарской области. Результаты анкетирования</a:t>
            </a:r>
            <a:endParaRPr lang="ru-RU" sz="1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83779" y="4607833"/>
            <a:ext cx="8702565" cy="315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779" y="4659010"/>
            <a:ext cx="8702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94A4B5">
                    <a:lumMod val="75000"/>
                  </a:srgbClr>
                </a:solidFill>
              </a:rPr>
              <a:t>Материалы презентации </a:t>
            </a:r>
            <a:r>
              <a:rPr lang="ru-RU" sz="1100" i="1" dirty="0" err="1" smtClean="0">
                <a:solidFill>
                  <a:srgbClr val="94A4B5">
                    <a:lumMod val="75000"/>
                  </a:srgbClr>
                </a:solidFill>
              </a:rPr>
              <a:t>Арбековой</a:t>
            </a:r>
            <a:r>
              <a:rPr lang="ru-RU" sz="1100" i="1" dirty="0" smtClean="0">
                <a:solidFill>
                  <a:srgbClr val="94A4B5">
                    <a:lumMod val="75000"/>
                  </a:srgbClr>
                </a:solidFill>
              </a:rPr>
              <a:t> М.М., руководителя отдела образовательных программ международной общественной организации «Союз православных женщин», 27.05.2020</a:t>
            </a:r>
            <a:endParaRPr lang="ru-RU" sz="1100" i="1" dirty="0">
              <a:solidFill>
                <a:srgbClr val="94A4B5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34023" r="53685" b="24598"/>
          <a:stretch/>
        </p:blipFill>
        <p:spPr bwMode="auto">
          <a:xfrm>
            <a:off x="983783" y="675526"/>
            <a:ext cx="6974269" cy="39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173498"/>
            <a:ext cx="9144000" cy="495383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Результаты апробации курса «Нравственные основы семейной жизни» в образовательных организациях Самарской области. Результаты анкетирования</a:t>
            </a:r>
            <a:endParaRPr lang="ru-RU" sz="18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83779" y="4607833"/>
            <a:ext cx="8702565" cy="315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779" y="4659010"/>
            <a:ext cx="8702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94A4B5">
                    <a:lumMod val="75000"/>
                  </a:srgbClr>
                </a:solidFill>
              </a:rPr>
              <a:t>Материалы презентации </a:t>
            </a:r>
            <a:r>
              <a:rPr lang="ru-RU" sz="1100" i="1" dirty="0" err="1" smtClean="0">
                <a:solidFill>
                  <a:srgbClr val="94A4B5">
                    <a:lumMod val="75000"/>
                  </a:srgbClr>
                </a:solidFill>
              </a:rPr>
              <a:t>Арбековой</a:t>
            </a:r>
            <a:r>
              <a:rPr lang="ru-RU" sz="1100" i="1" dirty="0" smtClean="0">
                <a:solidFill>
                  <a:srgbClr val="94A4B5">
                    <a:lumMod val="75000"/>
                  </a:srgbClr>
                </a:solidFill>
              </a:rPr>
              <a:t> М.М., руководителя отдела образовательных программ международной общественной организации «Союз православных женщин». 27.05.2020</a:t>
            </a:r>
            <a:endParaRPr lang="ru-RU" sz="1100" i="1" dirty="0">
              <a:solidFill>
                <a:srgbClr val="94A4B5">
                  <a:lumMod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3" t="54253" r="28277" b="12644"/>
          <a:stretch/>
        </p:blipFill>
        <p:spPr bwMode="auto">
          <a:xfrm>
            <a:off x="379476" y="897127"/>
            <a:ext cx="8286063" cy="352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1"/>
          <p:cNvSpPr>
            <a:spLocks noGrp="1"/>
          </p:cNvSpPr>
          <p:nvPr>
            <p:ph type="pic" idx="2"/>
          </p:nvPr>
        </p:nvSpPr>
        <p:spPr>
          <a:xfrm>
            <a:off x="0" y="2"/>
            <a:ext cx="9144000" cy="5143499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1"/>
          <p:cNvSpPr/>
          <p:nvPr/>
        </p:nvSpPr>
        <p:spPr>
          <a:xfrm>
            <a:off x="0" y="2"/>
            <a:ext cx="3432810" cy="5143498"/>
          </a:xfrm>
          <a:prstGeom prst="roundRect">
            <a:avLst>
              <a:gd name="adj" fmla="val 1424"/>
            </a:avLst>
          </a:prstGeom>
          <a:solidFill>
            <a:schemeClr val="accen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dk1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Учебный модуль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 (объем - 24 часа)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dk1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dk1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dk1"/>
                </a:solidFill>
                <a:latin typeface="Arial" pitchFamily="34" charset="0"/>
                <a:ea typeface="Roboto"/>
                <a:cs typeface="Arial" pitchFamily="34" charset="0"/>
                <a:sym typeface="Roboto"/>
              </a:rPr>
              <a:t>Нравственные основы семейной жизни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Arial" pitchFamily="34" charset="0"/>
              <a:ea typeface="Roboto"/>
              <a:cs typeface="Arial" pitchFamily="34" charset="0"/>
              <a:sym typeface="Roboto"/>
            </a:endParaRPr>
          </a:p>
        </p:txBody>
      </p:sp>
      <p:pic>
        <p:nvPicPr>
          <p:cNvPr id="9" name="Рисунок 8" descr="https://ipk-tula.ru/upload/files/metod_cab/ob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6451" b="22337"/>
          <a:stretch/>
        </p:blipFill>
        <p:spPr bwMode="auto">
          <a:xfrm>
            <a:off x="3432810" y="2"/>
            <a:ext cx="5711190" cy="5143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087341"/>
            <a:ext cx="3432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600" dirty="0" smtClean="0">
                <a:latin typeface="Arial" pitchFamily="34" charset="0"/>
                <a:ea typeface="Roboto" panose="020B0604020202020204" charset="0"/>
                <a:cs typeface="Arial" pitchFamily="34" charset="0"/>
              </a:rPr>
              <a:t>региональная составляющая за </a:t>
            </a:r>
            <a:r>
              <a:rPr lang="ru-RU" sz="1600" dirty="0">
                <a:latin typeface="Arial" pitchFamily="34" charset="0"/>
                <a:ea typeface="Roboto" panose="020B0604020202020204" charset="0"/>
                <a:cs typeface="Arial" pitchFamily="34" charset="0"/>
              </a:rPr>
              <a:t>счет объема вариативной части </a:t>
            </a:r>
            <a:r>
              <a:rPr lang="ru-RU" sz="1600" dirty="0" smtClean="0">
                <a:latin typeface="Arial" pitchFamily="34" charset="0"/>
                <a:ea typeface="Roboto" panose="020B0604020202020204" charset="0"/>
                <a:cs typeface="Arial" pitchFamily="34" charset="0"/>
              </a:rPr>
              <a:t>основной образовательной </a:t>
            </a:r>
            <a:r>
              <a:rPr lang="ru-RU" sz="1600" dirty="0">
                <a:latin typeface="Arial" pitchFamily="34" charset="0"/>
                <a:ea typeface="Roboto" panose="020B0604020202020204" charset="0"/>
                <a:cs typeface="Arial" pitchFamily="34" charset="0"/>
              </a:rPr>
              <a:t>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4613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068889" y="2817583"/>
            <a:ext cx="3758718" cy="180742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68889" y="775255"/>
            <a:ext cx="3758718" cy="18085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5" name="Google Shape;1785;p40"/>
          <p:cNvSpPr txBox="1">
            <a:spLocks noGrp="1"/>
          </p:cNvSpPr>
          <p:nvPr>
            <p:ph type="body" idx="1"/>
          </p:nvPr>
        </p:nvSpPr>
        <p:spPr>
          <a:xfrm>
            <a:off x="128531" y="3707238"/>
            <a:ext cx="4662130" cy="568928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Интегрируется в </a:t>
            </a:r>
            <a:r>
              <a:rPr lang="ru-RU" sz="1400" dirty="0">
                <a:solidFill>
                  <a:srgbClr val="FF0000"/>
                </a:solidFill>
              </a:rPr>
              <a:t>качестве раздела </a:t>
            </a:r>
            <a:r>
              <a:rPr lang="ru-RU" sz="1400" dirty="0" smtClean="0">
                <a:solidFill>
                  <a:srgbClr val="FF0000"/>
                </a:solidFill>
              </a:rPr>
              <a:t>программы. Рекомендуется </a:t>
            </a:r>
            <a:r>
              <a:rPr lang="ru-RU" sz="1400" dirty="0">
                <a:solidFill>
                  <a:srgbClr val="FF0000"/>
                </a:solidFill>
              </a:rPr>
              <a:t>для изучения на 2 </a:t>
            </a:r>
            <a:r>
              <a:rPr lang="ru-RU" sz="1400" dirty="0" smtClean="0">
                <a:solidFill>
                  <a:srgbClr val="FF0000"/>
                </a:solidFill>
              </a:rPr>
              <a:t>курсе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786" name="Google Shape;1786;p40"/>
          <p:cNvSpPr txBox="1">
            <a:spLocks noGrp="1"/>
          </p:cNvSpPr>
          <p:nvPr>
            <p:ph type="title"/>
          </p:nvPr>
        </p:nvSpPr>
        <p:spPr>
          <a:xfrm>
            <a:off x="387095" y="-21168"/>
            <a:ext cx="8368363" cy="68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solidFill>
                  <a:srgbClr val="FF0000"/>
                </a:solidFill>
              </a:rPr>
              <a:t>Учебный модуль «Нравственные основы семейной жизни»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788" name="Google Shape;1788;p40"/>
          <p:cNvSpPr txBox="1"/>
          <p:nvPr/>
        </p:nvSpPr>
        <p:spPr>
          <a:xfrm>
            <a:off x="5073144" y="2807065"/>
            <a:ext cx="3754464" cy="507831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11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в </a:t>
            </a:r>
            <a:r>
              <a:rPr lang="ru-RU" sz="1100" b="1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содержание дисциплины общего гуманитарного и социально-экономического </a:t>
            </a:r>
            <a:r>
              <a:rPr lang="ru-RU" sz="11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цикла</a:t>
            </a:r>
          </a:p>
          <a:p>
            <a:pPr lvl="0" algn="ctr"/>
            <a:endParaRPr sz="11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789" name="Google Shape;1789;p40"/>
          <p:cNvSpPr txBox="1"/>
          <p:nvPr/>
        </p:nvSpPr>
        <p:spPr>
          <a:xfrm flipH="1">
            <a:off x="197123" y="2208581"/>
            <a:ext cx="3127612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Программа </a:t>
            </a:r>
            <a:r>
              <a:rPr lang="ru-RU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подготовки специалистов среднего звена (ППССЗ) </a:t>
            </a:r>
            <a:endParaRPr lang="ru-RU" dirty="0" smtClean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базе основного общего образования </a:t>
            </a:r>
            <a:r>
              <a:rPr lang="ru-RU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endParaRPr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1790" name="Google Shape;1790;p40"/>
          <p:cNvSpPr txBox="1"/>
          <p:nvPr/>
        </p:nvSpPr>
        <p:spPr>
          <a:xfrm flipH="1">
            <a:off x="200171" y="580619"/>
            <a:ext cx="312151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Программа </a:t>
            </a:r>
            <a:r>
              <a:rPr lang="ru-RU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подготовки квалифицированных рабочих и служащих </a:t>
            </a:r>
            <a:r>
              <a:rPr lang="ru-RU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(ППКРС</a:t>
            </a:r>
            <a:r>
              <a:rPr lang="ru-RU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) </a:t>
            </a:r>
            <a:endParaRPr lang="ru-RU" dirty="0" smtClean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базе основного общего образования </a:t>
            </a:r>
            <a:endParaRPr sz="2400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791" name="Google Shape;1791;p40"/>
          <p:cNvSpPr txBox="1"/>
          <p:nvPr/>
        </p:nvSpPr>
        <p:spPr>
          <a:xfrm>
            <a:off x="5068889" y="777643"/>
            <a:ext cx="3758718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в содержание дисциплины общеобразовательного цикла</a:t>
            </a: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endParaRPr sz="1200" b="1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" name="Google Shape;3855;p115"/>
          <p:cNvSpPr/>
          <p:nvPr/>
        </p:nvSpPr>
        <p:spPr>
          <a:xfrm rot="16200000">
            <a:off x="3664889" y="2183158"/>
            <a:ext cx="1060798" cy="1602904"/>
          </a:xfrm>
          <a:custGeom>
            <a:avLst/>
            <a:gdLst/>
            <a:ahLst/>
            <a:cxnLst/>
            <a:rect l="l" t="t" r="r" b="b"/>
            <a:pathLst>
              <a:path w="573" h="944" extrusionOk="0">
                <a:moveTo>
                  <a:pt x="453" y="238"/>
                </a:moveTo>
                <a:cubicBezTo>
                  <a:pt x="448" y="74"/>
                  <a:pt x="524" y="15"/>
                  <a:pt x="573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18" y="0"/>
                  <a:pt x="473" y="17"/>
                  <a:pt x="439" y="48"/>
                </a:cubicBezTo>
                <a:cubicBezTo>
                  <a:pt x="155" y="300"/>
                  <a:pt x="155" y="300"/>
                  <a:pt x="155" y="300"/>
                </a:cubicBezTo>
                <a:cubicBezTo>
                  <a:pt x="115" y="336"/>
                  <a:pt x="92" y="388"/>
                  <a:pt x="92" y="442"/>
                </a:cubicBezTo>
                <a:cubicBezTo>
                  <a:pt x="92" y="658"/>
                  <a:pt x="92" y="658"/>
                  <a:pt x="92" y="658"/>
                </a:cubicBezTo>
                <a:cubicBezTo>
                  <a:pt x="0" y="658"/>
                  <a:pt x="0" y="658"/>
                  <a:pt x="0" y="658"/>
                </a:cubicBezTo>
                <a:cubicBezTo>
                  <a:pt x="272" y="944"/>
                  <a:pt x="272" y="944"/>
                  <a:pt x="272" y="944"/>
                </a:cubicBezTo>
                <a:cubicBezTo>
                  <a:pt x="544" y="658"/>
                  <a:pt x="544" y="658"/>
                  <a:pt x="544" y="658"/>
                </a:cubicBezTo>
                <a:cubicBezTo>
                  <a:pt x="453" y="658"/>
                  <a:pt x="453" y="658"/>
                  <a:pt x="453" y="658"/>
                </a:cubicBezTo>
                <a:lnTo>
                  <a:pt x="453" y="2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3855;p115"/>
          <p:cNvSpPr/>
          <p:nvPr/>
        </p:nvSpPr>
        <p:spPr>
          <a:xfrm rot="16200000">
            <a:off x="3664889" y="529925"/>
            <a:ext cx="1060798" cy="1602904"/>
          </a:xfrm>
          <a:custGeom>
            <a:avLst/>
            <a:gdLst/>
            <a:ahLst/>
            <a:cxnLst/>
            <a:rect l="l" t="t" r="r" b="b"/>
            <a:pathLst>
              <a:path w="573" h="944" extrusionOk="0">
                <a:moveTo>
                  <a:pt x="453" y="238"/>
                </a:moveTo>
                <a:cubicBezTo>
                  <a:pt x="448" y="74"/>
                  <a:pt x="524" y="15"/>
                  <a:pt x="573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18" y="0"/>
                  <a:pt x="473" y="17"/>
                  <a:pt x="439" y="48"/>
                </a:cubicBezTo>
                <a:cubicBezTo>
                  <a:pt x="155" y="300"/>
                  <a:pt x="155" y="300"/>
                  <a:pt x="155" y="300"/>
                </a:cubicBezTo>
                <a:cubicBezTo>
                  <a:pt x="115" y="336"/>
                  <a:pt x="92" y="388"/>
                  <a:pt x="92" y="442"/>
                </a:cubicBezTo>
                <a:cubicBezTo>
                  <a:pt x="92" y="658"/>
                  <a:pt x="92" y="658"/>
                  <a:pt x="92" y="658"/>
                </a:cubicBezTo>
                <a:cubicBezTo>
                  <a:pt x="0" y="658"/>
                  <a:pt x="0" y="658"/>
                  <a:pt x="0" y="658"/>
                </a:cubicBezTo>
                <a:cubicBezTo>
                  <a:pt x="272" y="944"/>
                  <a:pt x="272" y="944"/>
                  <a:pt x="272" y="944"/>
                </a:cubicBezTo>
                <a:cubicBezTo>
                  <a:pt x="544" y="658"/>
                  <a:pt x="544" y="658"/>
                  <a:pt x="544" y="658"/>
                </a:cubicBezTo>
                <a:cubicBezTo>
                  <a:pt x="453" y="658"/>
                  <a:pt x="453" y="658"/>
                  <a:pt x="453" y="658"/>
                </a:cubicBezTo>
                <a:lnTo>
                  <a:pt x="453" y="238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753;p38"/>
          <p:cNvSpPr/>
          <p:nvPr/>
        </p:nvSpPr>
        <p:spPr>
          <a:xfrm flipH="1">
            <a:off x="5124943" y="1369516"/>
            <a:ext cx="1852325" cy="348918"/>
          </a:xfrm>
          <a:prstGeom prst="roundRect">
            <a:avLst>
              <a:gd name="adj" fmla="val 6926"/>
            </a:avLst>
          </a:prstGeom>
          <a:solidFill>
            <a:schemeClr val="bg1">
              <a:alpha val="49803"/>
            </a:schemeClr>
          </a:solidFill>
          <a:ln>
            <a:solidFill>
              <a:srgbClr val="002060"/>
            </a:solidFill>
            <a:prstDash val="lgDash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Литература</a:t>
            </a:r>
            <a:endParaRPr sz="1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753;p38"/>
          <p:cNvSpPr/>
          <p:nvPr/>
        </p:nvSpPr>
        <p:spPr>
          <a:xfrm flipH="1">
            <a:off x="6260242" y="1760688"/>
            <a:ext cx="1644679" cy="348918"/>
          </a:xfrm>
          <a:prstGeom prst="roundRect">
            <a:avLst>
              <a:gd name="adj" fmla="val 6926"/>
            </a:avLst>
          </a:prstGeom>
          <a:solidFill>
            <a:schemeClr val="bg1">
              <a:alpha val="49803"/>
            </a:schemeClr>
          </a:solidFill>
          <a:ln>
            <a:solidFill>
              <a:srgbClr val="002060"/>
            </a:solidFill>
            <a:prstDash val="lgDash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Обществознание</a:t>
            </a:r>
            <a:endParaRPr sz="1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753;p38"/>
          <p:cNvSpPr/>
          <p:nvPr/>
        </p:nvSpPr>
        <p:spPr>
          <a:xfrm flipH="1">
            <a:off x="7216275" y="2155488"/>
            <a:ext cx="1539183" cy="348918"/>
          </a:xfrm>
          <a:prstGeom prst="roundRect">
            <a:avLst>
              <a:gd name="adj" fmla="val 6926"/>
            </a:avLst>
          </a:prstGeom>
          <a:solidFill>
            <a:schemeClr val="bg1">
              <a:alpha val="49803"/>
            </a:schemeClr>
          </a:solidFill>
          <a:ln>
            <a:solidFill>
              <a:srgbClr val="002060"/>
            </a:solidFill>
            <a:prstDash val="lgDash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История</a:t>
            </a:r>
            <a:endParaRPr sz="1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753;p38"/>
          <p:cNvSpPr/>
          <p:nvPr/>
        </p:nvSpPr>
        <p:spPr>
          <a:xfrm flipH="1">
            <a:off x="5124944" y="3369825"/>
            <a:ext cx="1852326" cy="348918"/>
          </a:xfrm>
          <a:prstGeom prst="roundRect">
            <a:avLst>
              <a:gd name="adj" fmla="val 6926"/>
            </a:avLst>
          </a:prstGeom>
          <a:noFill/>
          <a:ln>
            <a:solidFill>
              <a:srgbClr val="002060"/>
            </a:solidFill>
            <a:prstDash val="lgDash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Психология общения</a:t>
            </a:r>
            <a:endParaRPr sz="1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753;p38"/>
          <p:cNvSpPr/>
          <p:nvPr/>
        </p:nvSpPr>
        <p:spPr>
          <a:xfrm flipH="1">
            <a:off x="6260242" y="3782206"/>
            <a:ext cx="1691061" cy="348918"/>
          </a:xfrm>
          <a:prstGeom prst="roundRect">
            <a:avLst>
              <a:gd name="adj" fmla="val 6926"/>
            </a:avLst>
          </a:prstGeom>
          <a:noFill/>
          <a:ln>
            <a:solidFill>
              <a:srgbClr val="002060"/>
            </a:solidFill>
            <a:prstDash val="lgDash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Основы философии</a:t>
            </a:r>
            <a:endParaRPr sz="1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1753;p38"/>
          <p:cNvSpPr/>
          <p:nvPr/>
        </p:nvSpPr>
        <p:spPr>
          <a:xfrm flipH="1">
            <a:off x="7216274" y="4190154"/>
            <a:ext cx="1539184" cy="348918"/>
          </a:xfrm>
          <a:prstGeom prst="roundRect">
            <a:avLst>
              <a:gd name="adj" fmla="val 6926"/>
            </a:avLst>
          </a:prstGeom>
          <a:noFill/>
          <a:ln>
            <a:solidFill>
              <a:srgbClr val="002060"/>
            </a:solidFill>
            <a:prstDash val="lgDash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История</a:t>
            </a:r>
            <a:endParaRPr sz="135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753;p38"/>
          <p:cNvSpPr/>
          <p:nvPr/>
        </p:nvSpPr>
        <p:spPr>
          <a:xfrm flipH="1">
            <a:off x="128530" y="4348172"/>
            <a:ext cx="4662130" cy="751101"/>
          </a:xfrm>
          <a:prstGeom prst="roundRect">
            <a:avLst>
              <a:gd name="adj" fmla="val 0"/>
            </a:avLst>
          </a:prstGeom>
          <a:solidFill>
            <a:schemeClr val="bg1">
              <a:alpha val="49803"/>
            </a:schemeClr>
          </a:solidFill>
          <a:ln>
            <a:solidFill>
              <a:srgbClr val="FF0000"/>
            </a:solidFill>
            <a:prstDash val="lgDash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Выбор дисциплины данного учебного элемента остается за  профессиональной образовательной организацией</a:t>
            </a:r>
            <a:endParaRPr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81000" y="44745"/>
            <a:ext cx="8368363" cy="4953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Планируемые образовательные результаты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813618"/>
              </p:ext>
            </p:extLst>
          </p:nvPr>
        </p:nvGraphicFramePr>
        <p:xfrm>
          <a:off x="380999" y="540128"/>
          <a:ext cx="5236030" cy="4495010"/>
        </p:xfrm>
        <a:graphic>
          <a:graphicData uri="http://schemas.openxmlformats.org/drawingml/2006/table">
            <a:tbl>
              <a:tblPr firstRow="1" firstCol="1" bandRow="1"/>
              <a:tblGrid>
                <a:gridCol w="218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ФГОС </a:t>
                      </a: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СПО </a:t>
                      </a:r>
                      <a:r>
                        <a:rPr lang="en-US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ТОП-50</a:t>
                      </a: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 </a:t>
                      </a:r>
                      <a:r>
                        <a:rPr lang="en-US" sz="13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актуализированные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548" marR="5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ФГОС </a:t>
                      </a: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 </a:t>
                      </a:r>
                      <a:r>
                        <a:rPr lang="en-US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3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(ППССЗ)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548" marR="5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ФГОС </a:t>
                      </a:r>
                      <a:r>
                        <a:rPr lang="ru-RU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СПО </a:t>
                      </a:r>
                      <a:r>
                        <a:rPr lang="en-US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</a:t>
                      </a: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(ППКРС)</a:t>
                      </a:r>
                      <a:endParaRPr lang="ru-RU" sz="13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548" marR="5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 03. Планировать и реализовывать собственное профессиональное и личностное развитие. </a:t>
                      </a:r>
                      <a:endParaRPr lang="ru-RU" sz="13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 05. Осуществлять устную и письменную коммуникацию на государственном языке с учётом особенностей социального и культурного контекста. </a:t>
                      </a:r>
                      <a:endParaRPr lang="ru-RU" sz="13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 06. Проявлять гражданско-патриотическую позицию, демонстрировать осознанное поведение на основе традиционных общечеловеческих ценностей.</a:t>
                      </a:r>
                      <a:endParaRPr lang="ru-RU" sz="13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4548" marR="5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 6. Работать в коллективе и команде, взаимодействовать с руководством, коллегами и социальными партнёрами.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 8. 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квалификации.</a:t>
                      </a:r>
                    </a:p>
                  </a:txBody>
                  <a:tcPr marL="54548" marR="5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</a:t>
                      </a:r>
                      <a:r>
                        <a:rPr lang="en-US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 Работать в команде, эффективно общаться с коллегами, руководством, клиентами.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54548" marR="5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01710" y="540128"/>
            <a:ext cx="3184635" cy="448907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умения: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объяснить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собственную позицию (отношение) к конкретным нравственным ситуациям в семье;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осознанно выбирать способы поведения в конкретных жизненных ситуациях в соответствии с освоенными базовыми семейными ценностями;</a:t>
            </a:r>
          </a:p>
          <a:p>
            <a:pPr algn="just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знания (понимание):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смысла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ключевых понятий (базовых семейных ценностей): семья, брак, любовь, дружба, личность, половые различия, нравственные законы, стадии развития семьи, адаптация к семейной жизни, нормы брака;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основ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морали и нравственности, их значения в выстраивании конструктивных межличностных отношений в семье и обществе;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взаимосвязи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внутренней и внешней жизни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0223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оклад 04.06-Ефимова С.А. [Режим совместимости]" id="{91CCA84D-C246-4382-BB93-65BA9C5BAE9E}" vid="{93F9F560-CF55-4F38-9364-501DDD533A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1165</Words>
  <Application>Microsoft Office PowerPoint</Application>
  <PresentationFormat>Экран (16:9)</PresentationFormat>
  <Paragraphs>124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Times New Roman</vt:lpstr>
      <vt:lpstr>Noto Sans Symbols</vt:lpstr>
      <vt:lpstr>Roboto</vt:lpstr>
      <vt:lpstr>Arial</vt:lpstr>
      <vt:lpstr>Calibri Light</vt:lpstr>
      <vt:lpstr>Calibri</vt:lpstr>
      <vt:lpstr>Default Theme</vt:lpstr>
      <vt:lpstr>Тема Office</vt:lpstr>
      <vt:lpstr>Презентация PowerPoint</vt:lpstr>
      <vt:lpstr>Презентация PowerPoint</vt:lpstr>
      <vt:lpstr>Потребность. Основание </vt:lpstr>
      <vt:lpstr>Презентация PowerPoint</vt:lpstr>
      <vt:lpstr>Результаты апробации курса «Нравственные основы семейной жизни» в образовательных организациях Самарской области. Результаты анкетирования</vt:lpstr>
      <vt:lpstr>Результаты апробации курса «Нравственные основы семейной жизни» в образовательных организациях Самарской области. Результаты анкетирования</vt:lpstr>
      <vt:lpstr>Презентация PowerPoint</vt:lpstr>
      <vt:lpstr>Учебный модуль «Нравственные основы семейной жизни»</vt:lpstr>
      <vt:lpstr>Презентация PowerPoint</vt:lpstr>
      <vt:lpstr>В содержательном плане учебный модуль  «Нравственные основы семейной жизни» дополняет и расширяет содержание учебных дисциплин за счет раскрытия традиционных для нашей культуры представлений о браке и семейном счастье, любви и дружбе, взаимоотношениях между полами, взрослыми и детьми; смысле человеческой жизни. </vt:lpstr>
      <vt:lpstr>Презентация PowerPoint</vt:lpstr>
      <vt:lpstr>Требования к квалификации педагогических кадров, обеспечивающих обучение по учебному элементу: наличие высшего  педагогического или психологического образования по направлению, родственному тематике реализуемой программы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High Tech</dc:creator>
  <cp:lastModifiedBy>Нисман Ольга Юрьевна</cp:lastModifiedBy>
  <cp:revision>79</cp:revision>
  <cp:lastPrinted>2021-06-02T15:45:17Z</cp:lastPrinted>
  <dcterms:created xsi:type="dcterms:W3CDTF">2015-09-08T18:46:55Z</dcterms:created>
  <dcterms:modified xsi:type="dcterms:W3CDTF">2021-06-09T06:40:34Z</dcterms:modified>
</cp:coreProperties>
</file>