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60" r:id="rId2"/>
    <p:sldId id="259" r:id="rId3"/>
    <p:sldId id="262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</p:sldIdLst>
  <p:sldSz cx="12192000" cy="6858000"/>
  <p:notesSz cx="6858000" cy="9144000"/>
  <p:embeddedFontLst>
    <p:embeddedFont>
      <p:font typeface="Century Gothic" panose="020B0502020202020204" pitchFamily="34" charset="0"/>
      <p:regular r:id="rId14"/>
      <p:bold r:id="rId15"/>
      <p:italic r:id="rId16"/>
      <p:boldItalic r:id="rId17"/>
    </p:embeddedFont>
    <p:embeddedFont>
      <p:font typeface="Microsoft YaHei" panose="020B0503020204020204" pitchFamily="34" charset="-122"/>
      <p:regular r:id="rId18"/>
      <p:bold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4AA0"/>
    <a:srgbClr val="223A7D"/>
    <a:srgbClr val="F6AE29"/>
    <a:srgbClr val="F8C568"/>
    <a:srgbClr val="EA7520"/>
    <a:srgbClr val="9DD09B"/>
    <a:srgbClr val="DE3C16"/>
    <a:srgbClr val="EBF0F9"/>
    <a:srgbClr val="F6F8FC"/>
    <a:srgbClr val="2F5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7331B-1AEE-446B-B6C8-95A5201EDB02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FE1D1-7EA5-4049-BFA6-F19A7D3EC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80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FE1D1-7EA5-4049-BFA6-F19A7D3ECE1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090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D44A432-E7BD-28F4-872B-5A48C9954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8A9E627-02E9-972E-C045-1E1DD3C3F6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001DD0B-1D9A-FC17-6525-49BA2672F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AA43-7B61-4283-A491-B19DB460EF67}" type="datetime1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8CED58C-74C2-3209-1909-4E98E205D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00B044C-9D6B-3E44-1AC7-E37AEF17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15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6E0602-6772-95B9-EFEE-005662597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BC71FD9-0B32-0CA2-54E5-671CA84D2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4C190EF-1C66-37C2-E0B3-C16342ADF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9E36-2F45-42A5-B450-8CC38C907095}" type="datetime1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CCF99FC-9D8D-116A-3DF1-5F2DB8F9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7956F36-9CD2-C50A-EA55-5349AF74F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550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72DC0C57-177C-A238-3990-5146EA975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5D5AD6F-E059-4E11-8342-C7E37E5E3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1280210-7660-BF0F-E3D8-D6CE7A001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01E30-200D-41AD-ACA9-D5ACA6900ADB}" type="datetime1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A7F9C78-DD55-B0C6-DA6A-F65BD72EF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B8949FA-56ED-3BEF-C644-987C7DCD4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760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A147B6-ECFA-EEB8-2A20-A95480470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30B5C34-9038-56F8-752C-7CEC1FB86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9152E2A-828C-41E3-4C0F-01BF36610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50019-8F58-48E4-9BB3-AE8E434A9552}" type="datetime1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83F0AB7-37F8-72A7-7952-CB35D4EB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68CB273-5F74-179D-1D77-AC37FB8DF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700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4C3715-72F0-A2B1-501D-2D129F6F9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49E6190-B0F3-65AD-051C-D07228138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C72071F-B341-DB06-BD7E-42DB7AB38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35C3-FE07-4AE0-81E9-7BE649DF6F0F}" type="datetime1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A618878-608F-F5F7-1B4B-5F281DA95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AA4AD1A-CCF6-E6A5-D176-4DDD1546E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246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69CF93-8DDA-C51D-603A-9A87011EC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96749D3-8F48-2AC1-5E3C-1A7008EE07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2E244AA-AC12-E7FC-1D73-0EF94B520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826E365-EA29-A128-8793-9EED35259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39B0-1B7A-488B-8B0D-B33EADD88788}" type="datetime1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7C2037C-4010-8FE5-AF3A-41928B0F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8FDA9B7-6B48-704F-8671-E05CD4E1D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919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DC91BA-7B48-CE4B-1F85-D755BE387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036A34A-0C4C-6222-9997-FF38CBB6D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E7FB491-74C9-5922-671F-9E6704682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20233D2-07D8-3456-020F-8D1AC35B01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A99FFF6-C79A-2A48-A2B0-5D19613DB2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A77E3E7-64D0-F7ED-3FDA-9B7D5FF23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EA73F-4B19-442B-8251-8D1365F2FB47}" type="datetime1">
              <a:rPr lang="ru-RU" smtClean="0"/>
              <a:t>23.11.2023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668B8AF-3959-2DC9-E1F8-B568204E7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7EBFADC-8DCA-A376-204F-11FAEE9C5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15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865B83-7BE0-CE20-AAE5-CE0A9C957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D9FB928-9472-B1F7-8A4C-DBFD7E80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881A-CE5C-471A-9BDA-9DADB4A6A98C}" type="datetime1">
              <a:rPr lang="ru-RU" smtClean="0"/>
              <a:t>23.11.2023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F0C7715-AD0F-723A-FB4C-E8FB159D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F099644-B59C-0F15-2026-DC1BED7F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469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EF142EBE-9378-C6FC-D089-C26D5CB6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F8C09-8AED-4FAA-B493-F439913D6084}" type="datetime1">
              <a:rPr lang="ru-RU" smtClean="0"/>
              <a:t>23.11.2023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4D4452B-AFF3-3A8D-C321-B5F6E74D6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BEC57ED-8D0F-B0C6-1EFA-46A70F8B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580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672E59-D5E7-7D34-4B8F-A2DE29F08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CF39E09-5388-4DE7-0456-26EFDF1C2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B517B4A-E81C-9682-4CA6-F84C71CFE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46E3755-D8A9-0B08-A8CC-6337DE448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30554-617D-4D55-90DA-F659937CED28}" type="datetime1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BFFDD07-67F2-D6F0-9BE1-2AF52A600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BE3C374-6C62-FBFA-1D53-B194F310C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868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9FA681-2637-C7E0-C3C2-648247104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B8F47472-547F-2BC4-F489-B4EE4A8CA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B2BD552-F043-F321-4C85-6456D924A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2478DBB-F7F2-2CF1-D656-5D9B4EEEC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21AC-7882-4A94-BCFA-43615A217C77}" type="datetime1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60189A5-E6D4-A308-633A-4A2D7D1D1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085ACCB-EBD7-6029-F52C-76614787B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88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C9702A-14C5-ED1C-0434-22A612C70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3E7BB0D-A740-86D9-5F13-1E9987DCE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E233FBC-E817-6ECC-2353-B65DD12915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09398-E00A-4933-B7C2-4DBAADD2787A}" type="datetime1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982B61F-6465-AA4F-B0BF-BBD8B2895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5452FB6-BCC6-A21C-6BB2-B14B115A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64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s://cposo.ru/professionalnoe-obrazovanie-dlya-lits-s-ovz-i-invalidov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.asurso.ru/course/view.php?id=32" TargetMode="External"/><Relationship Id="rId2" Type="http://schemas.openxmlformats.org/officeDocument/2006/relationships/hyperlink" Target="https://cposo.ru/professionalnoe-obrazovanie-dlya-lits-s-ovz-i-invalidov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t.me/+rq-ma7rD8uU2MjVi" TargetMode="External"/><Relationship Id="rId4" Type="http://schemas.openxmlformats.org/officeDocument/2006/relationships/hyperlink" Target="https://t.me/+umNAYGRS7yk3Njcy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462440D-5165-C7F4-AEEB-32DB2BDFD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9554" y="373293"/>
            <a:ext cx="1543462" cy="6782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D9B69A5-8F78-B814-46D9-21561A52D3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7790" y="326839"/>
            <a:ext cx="661777" cy="7247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69A1990-9AD6-931D-27A1-8AA0256F16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37005" y="338430"/>
            <a:ext cx="755111" cy="74466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41A8D3E6-9881-9C73-F1D2-6BD74334C87A}"/>
              </a:ext>
            </a:extLst>
          </p:cNvPr>
          <p:cNvSpPr txBox="1">
            <a:spLocks/>
          </p:cNvSpPr>
          <p:nvPr/>
        </p:nvSpPr>
        <p:spPr>
          <a:xfrm>
            <a:off x="201096" y="4900004"/>
            <a:ext cx="7029647" cy="9623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800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7A9D1C2-0C5C-7926-642F-EA7BB619F9D8}"/>
              </a:ext>
            </a:extLst>
          </p:cNvPr>
          <p:cNvSpPr txBox="1"/>
          <p:nvPr/>
        </p:nvSpPr>
        <p:spPr>
          <a:xfrm>
            <a:off x="824689" y="6054166"/>
            <a:ext cx="4095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Исполнители: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Семенова Наталья Григорьевна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0620E7C6-70B7-24CA-215B-C40F2DAFC9E6}"/>
              </a:ext>
            </a:extLst>
          </p:cNvPr>
          <p:cNvSpPr txBox="1"/>
          <p:nvPr/>
        </p:nvSpPr>
        <p:spPr>
          <a:xfrm>
            <a:off x="793717" y="1866284"/>
            <a:ext cx="10917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Центр профессионального образования Самарской области</a:t>
            </a:r>
            <a:endParaRPr lang="ru-RU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06D533D-2CB4-ABCA-5518-4F82372CCEA8}"/>
              </a:ext>
            </a:extLst>
          </p:cNvPr>
          <p:cNvSpPr txBox="1"/>
          <p:nvPr/>
        </p:nvSpPr>
        <p:spPr>
          <a:xfrm>
            <a:off x="824689" y="3629960"/>
            <a:ext cx="5427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Наименование инклюзивной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практики:</a:t>
            </a:r>
          </a:p>
          <a:p>
            <a:pPr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Организационная модель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инклюзивного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профессионального образования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в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Самарской области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just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6C23FA8-529B-CA18-E166-6FEA437D6783}"/>
              </a:ext>
            </a:extLst>
          </p:cNvPr>
          <p:cNvSpPr txBox="1"/>
          <p:nvPr/>
        </p:nvSpPr>
        <p:spPr>
          <a:xfrm>
            <a:off x="824689" y="4937291"/>
            <a:ext cx="4980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Номинация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конкурса:  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Социальное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партнерство 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в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области инклюзивного образования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48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0B9AA81-A969-0B84-B207-BD3606702226}"/>
              </a:ext>
            </a:extLst>
          </p:cNvPr>
          <p:cNvSpPr/>
          <p:nvPr/>
        </p:nvSpPr>
        <p:spPr>
          <a:xfrm flipH="1">
            <a:off x="0" y="0"/>
            <a:ext cx="1390650" cy="6858000"/>
          </a:xfrm>
          <a:prstGeom prst="rect">
            <a:avLst/>
          </a:prstGeom>
          <a:solidFill>
            <a:srgbClr val="EB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775" y="303493"/>
            <a:ext cx="8710979" cy="1031800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rgbClr val="223A7D"/>
                </a:solidFill>
                <a:latin typeface="Century Gothic" panose="020B0502020202020204" pitchFamily="34" charset="0"/>
              </a:rPr>
              <a:t>Подтверждение соблюдения правил заимствования</a:t>
            </a:r>
            <a:r>
              <a:rPr lang="ru-RU" sz="4400" b="1" dirty="0">
                <a:latin typeface="Century Gothic" panose="020B0502020202020204" pitchFamily="34" charset="0"/>
              </a:rPr>
              <a:t/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55E34AE-3BF8-28C7-30F8-0428080CA036}"/>
              </a:ext>
            </a:extLst>
          </p:cNvPr>
          <p:cNvSpPr txBox="1"/>
          <p:nvPr/>
        </p:nvSpPr>
        <p:spPr>
          <a:xfrm>
            <a:off x="1628775" y="1335293"/>
            <a:ext cx="83534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Организационная модель инклюзивного профессионального образования создана в Самарской области при поддержке Министерства образования и науки Самарской области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Модель размещена на официальных сайтах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 министерства образования и науки Самарской области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 Центра профессионального образования Самарской области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5" name="Номер слайда 24">
            <a:extLst>
              <a:ext uri="{FF2B5EF4-FFF2-40B4-BE49-F238E27FC236}">
                <a16:creationId xmlns="" xmlns:a16="http://schemas.microsoft.com/office/drawing/2014/main" id="{6B2B3C36-5BBF-8D51-A59A-C74A966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10</a:t>
            </a:fld>
            <a:endParaRPr lang="ru-R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 flipV="1">
            <a:off x="6057149" y="2730499"/>
            <a:ext cx="698398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7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4579" r="5180" b="11194"/>
          <a:stretch>
            <a:fillRect/>
          </a:stretch>
        </p:blipFill>
        <p:spPr bwMode="auto">
          <a:xfrm>
            <a:off x="1725678" y="4025690"/>
            <a:ext cx="4680823" cy="24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0397608" y="3760219"/>
            <a:ext cx="863418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31" name="Рисунок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8" t="14387" b="29943"/>
          <a:stretch/>
        </p:blipFill>
        <p:spPr bwMode="auto">
          <a:xfrm>
            <a:off x="9228326" y="2124222"/>
            <a:ext cx="2963674" cy="403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75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0B9AA81-A969-0B84-B207-BD3606702226}"/>
              </a:ext>
            </a:extLst>
          </p:cNvPr>
          <p:cNvSpPr/>
          <p:nvPr/>
        </p:nvSpPr>
        <p:spPr>
          <a:xfrm flipH="1">
            <a:off x="0" y="0"/>
            <a:ext cx="1390650" cy="6858000"/>
          </a:xfrm>
          <a:prstGeom prst="rect">
            <a:avLst/>
          </a:prstGeom>
          <a:solidFill>
            <a:srgbClr val="EB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975" y="669926"/>
            <a:ext cx="10868025" cy="1031800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rgbClr val="223A7D"/>
                </a:solidFill>
                <a:latin typeface="Century Gothic" panose="020B0502020202020204" pitchFamily="34" charset="0"/>
              </a:rPr>
              <a:t>Заключение</a:t>
            </a:r>
            <a:r>
              <a:rPr lang="ru-RU" sz="4400" b="1" dirty="0">
                <a:latin typeface="Century Gothic" panose="020B0502020202020204" pitchFamily="34" charset="0"/>
              </a:rPr>
              <a:t/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55E34AE-3BF8-28C7-30F8-0428080CA036}"/>
              </a:ext>
            </a:extLst>
          </p:cNvPr>
          <p:cNvSpPr txBox="1"/>
          <p:nvPr/>
        </p:nvSpPr>
        <p:spPr>
          <a:xfrm>
            <a:off x="1704975" y="1380252"/>
            <a:ext cx="92818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Информация о реализации организационной модели инклюзивного профессионального образования, о мероприятиях, проводимых для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обучающихся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с инвалидностью и ограниченными возможностями здоровья и их родителей, для специалистов, осуществляющих сопровождение обучающихся с инвалидностью и ограниченными возможностями здоровья, размещена на едином информационном ресурсе в области инклюзивного профессионального образования в Самарской области – на сайте Центра профессионального образования</a:t>
            </a:r>
          </a:p>
          <a:p>
            <a:endParaRPr lang="ru-RU" sz="2000" dirty="0" smtClean="0">
              <a:latin typeface="Century Gothic" panose="020B0502020202020204" pitchFamily="34" charset="0"/>
            </a:endParaRPr>
          </a:p>
          <a:p>
            <a:r>
              <a:rPr lang="ru-RU" sz="2000" dirty="0" smtClean="0">
                <a:latin typeface="Century Gothic" panose="020B0502020202020204" pitchFamily="34" charset="0"/>
              </a:rPr>
              <a:t>страница </a:t>
            </a:r>
            <a:r>
              <a:rPr lang="ru-RU" sz="2000" dirty="0">
                <a:latin typeface="Century Gothic" panose="020B0502020202020204" pitchFamily="34" charset="0"/>
              </a:rPr>
              <a:t>«Профессиональное образование для лиц с инвалидностью и ОВЗ» на сайте (</a:t>
            </a:r>
            <a:r>
              <a:rPr lang="ru-RU" sz="2000" u="sng" dirty="0">
                <a:latin typeface="Century Gothic" panose="020B0502020202020204" pitchFamily="34" charset="0"/>
                <a:hlinkClick r:id="rId2"/>
              </a:rPr>
              <a:t>https://cposo.ru/professionalnoe-obrazovanie-dlya-lits-s-ovz-i-invalidov</a:t>
            </a:r>
            <a:r>
              <a:rPr lang="ru-RU" sz="2000" dirty="0">
                <a:latin typeface="Century Gothic" panose="020B0502020202020204" pitchFamily="34" charset="0"/>
              </a:rPr>
              <a:t>),</a:t>
            </a:r>
          </a:p>
          <a:p>
            <a:endParaRPr lang="ru-RU" sz="2000" dirty="0">
              <a:latin typeface="Century Gothic" panose="020B0502020202020204" pitchFamily="34" charset="0"/>
            </a:endParaRPr>
          </a:p>
        </p:txBody>
      </p:sp>
      <p:sp>
        <p:nvSpPr>
          <p:cNvPr id="25" name="Номер слайда 24">
            <a:extLst>
              <a:ext uri="{FF2B5EF4-FFF2-40B4-BE49-F238E27FC236}">
                <a16:creationId xmlns="" xmlns:a16="http://schemas.microsoft.com/office/drawing/2014/main" id="{6B2B3C36-5BBF-8D51-A59A-C74A966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11</a:t>
            </a:fld>
            <a:endParaRPr lang="ru-RU"/>
          </a:p>
        </p:txBody>
      </p:sp>
      <p:pic>
        <p:nvPicPr>
          <p:cNvPr id="6" name="Picture 2" descr="http://qrcoder.ru/code/?https%3A%2F%2Fcposo.ru%2Fprofessionalnoe-obrazovanie-dlya-lits-s-ovz-i-invalidov&amp;4&amp;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76517" y="4260081"/>
            <a:ext cx="1420702" cy="1420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379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0B9AA81-A969-0B84-B207-BD3606702226}"/>
              </a:ext>
            </a:extLst>
          </p:cNvPr>
          <p:cNvSpPr/>
          <p:nvPr/>
        </p:nvSpPr>
        <p:spPr>
          <a:xfrm flipH="1">
            <a:off x="0" y="0"/>
            <a:ext cx="1390650" cy="6858000"/>
          </a:xfrm>
          <a:prstGeom prst="rect">
            <a:avLst/>
          </a:prstGeom>
          <a:solidFill>
            <a:srgbClr val="EB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975" y="187719"/>
            <a:ext cx="9648825" cy="1031800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rgbClr val="223A7D"/>
                </a:solidFill>
                <a:latin typeface="Century Gothic" panose="020B0502020202020204" pitchFamily="34" charset="0"/>
              </a:rPr>
              <a:t>Введение</a:t>
            </a:r>
            <a:r>
              <a:rPr lang="ru-RU" sz="4400" b="1" dirty="0">
                <a:latin typeface="Century Gothic" panose="020B0502020202020204" pitchFamily="34" charset="0"/>
              </a:rPr>
              <a:t/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995FE15-42C4-6A37-6376-44C13DE07DB8}"/>
              </a:ext>
            </a:extLst>
          </p:cNvPr>
          <p:cNvSpPr txBox="1"/>
          <p:nvPr/>
        </p:nvSpPr>
        <p:spPr>
          <a:xfrm>
            <a:off x="1704975" y="865576"/>
            <a:ext cx="636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Цели и задачи, на решение которых направлена инклюзивная программа</a:t>
            </a:r>
            <a:endParaRPr lang="ru-RU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3CD72FC-06E7-749D-1E54-D85F4AA670AD}"/>
              </a:ext>
            </a:extLst>
          </p:cNvPr>
          <p:cNvSpPr txBox="1"/>
          <p:nvPr/>
        </p:nvSpPr>
        <p:spPr>
          <a:xfrm>
            <a:off x="2352674" y="5571398"/>
            <a:ext cx="636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Целевая аудитория</a:t>
            </a:r>
            <a:endParaRPr lang="ru-RU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55E34AE-3BF8-28C7-30F8-0428080CA036}"/>
              </a:ext>
            </a:extLst>
          </p:cNvPr>
          <p:cNvSpPr txBox="1"/>
          <p:nvPr/>
        </p:nvSpPr>
        <p:spPr>
          <a:xfrm>
            <a:off x="2306024" y="1545485"/>
            <a:ext cx="94126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Century Gothic" panose="020B0502020202020204" pitchFamily="34" charset="0"/>
              </a:rPr>
              <a:t>Цель: </a:t>
            </a:r>
            <a:r>
              <a:rPr lang="ru-RU" dirty="0">
                <a:latin typeface="Century Gothic" panose="020B0502020202020204" pitchFamily="34" charset="0"/>
              </a:rPr>
              <a:t>создание в Самарской области целостной, эффективно действующей системы инклюзивного профессионального образования, обеспечивающей слаженную деятельность всех ее субъектов.</a:t>
            </a:r>
          </a:p>
          <a:p>
            <a:pPr algn="just"/>
            <a:r>
              <a:rPr lang="ru-RU" b="1" dirty="0">
                <a:latin typeface="Century Gothic" panose="020B0502020202020204" pitchFamily="34" charset="0"/>
              </a:rPr>
              <a:t>Задачи:</a:t>
            </a:r>
          </a:p>
          <a:p>
            <a:pPr lvl="0" algn="just"/>
            <a:r>
              <a:rPr lang="ru-RU" dirty="0" smtClean="0">
                <a:latin typeface="Century Gothic" panose="020B0502020202020204" pitchFamily="34" charset="0"/>
              </a:rPr>
              <a:t>1. Определение </a:t>
            </a:r>
            <a:r>
              <a:rPr lang="ru-RU" dirty="0">
                <a:latin typeface="Century Gothic" panose="020B0502020202020204" pitchFamily="34" charset="0"/>
              </a:rPr>
              <a:t>основных субъектов инклюзивного профессионального образования Самарской области.</a:t>
            </a:r>
          </a:p>
          <a:p>
            <a:pPr lvl="0" algn="just"/>
            <a:r>
              <a:rPr lang="ru-RU" dirty="0" smtClean="0">
                <a:latin typeface="Century Gothic" panose="020B0502020202020204" pitchFamily="34" charset="0"/>
              </a:rPr>
              <a:t>2. Определение </a:t>
            </a:r>
            <a:r>
              <a:rPr lang="ru-RU" dirty="0">
                <a:latin typeface="Century Gothic" panose="020B0502020202020204" pitchFamily="34" charset="0"/>
              </a:rPr>
              <a:t>направлений деятельности и основных функций субъектов инклюзивного профессионального образования Самарской области.</a:t>
            </a:r>
          </a:p>
          <a:p>
            <a:pPr lvl="0" algn="just"/>
            <a:r>
              <a:rPr lang="ru-RU" dirty="0" smtClean="0">
                <a:latin typeface="Century Gothic" panose="020B0502020202020204" pitchFamily="34" charset="0"/>
              </a:rPr>
              <a:t>3. Создание </a:t>
            </a:r>
            <a:r>
              <a:rPr lang="ru-RU" dirty="0">
                <a:latin typeface="Century Gothic" panose="020B0502020202020204" pitchFamily="34" charset="0"/>
              </a:rPr>
              <a:t>оптимальных условий для получения профессионального образования обучающимися с инвалидностью и ОВЗ в ПОО.</a:t>
            </a:r>
          </a:p>
          <a:p>
            <a:pPr lvl="0" algn="just"/>
            <a:r>
              <a:rPr lang="ru-RU" dirty="0" smtClean="0">
                <a:latin typeface="Century Gothic" panose="020B0502020202020204" pitchFamily="34" charset="0"/>
              </a:rPr>
              <a:t>4. Координация </a:t>
            </a:r>
            <a:r>
              <a:rPr lang="ru-RU" dirty="0">
                <a:latin typeface="Century Gothic" panose="020B0502020202020204" pitchFamily="34" charset="0"/>
              </a:rPr>
              <a:t>усилий субъектов инклюзивного профессионального образования Самарской области.</a:t>
            </a:r>
          </a:p>
          <a:p>
            <a:pPr lvl="0" algn="just"/>
            <a:r>
              <a:rPr lang="ru-RU" dirty="0" smtClean="0">
                <a:latin typeface="Century Gothic" panose="020B0502020202020204" pitchFamily="34" charset="0"/>
              </a:rPr>
              <a:t>5. Повышение </a:t>
            </a:r>
            <a:r>
              <a:rPr lang="ru-RU" dirty="0">
                <a:latin typeface="Century Gothic" panose="020B0502020202020204" pitchFamily="34" charset="0"/>
              </a:rPr>
              <a:t>инклюзивной культуры всех участников реализации организационной модели.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60EE64F-E65D-619E-E042-8F662E7A4B9A}"/>
              </a:ext>
            </a:extLst>
          </p:cNvPr>
          <p:cNvSpPr txBox="1"/>
          <p:nvPr/>
        </p:nvSpPr>
        <p:spPr>
          <a:xfrm>
            <a:off x="2328230" y="5979508"/>
            <a:ext cx="9368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обучающиеся с ОВЗ и инвалидностью образовательных организаций Самарской области и их родители.</a:t>
            </a:r>
          </a:p>
        </p:txBody>
      </p:sp>
      <p:sp>
        <p:nvSpPr>
          <p:cNvPr id="22" name="Равнобедренный треугольник 21">
            <a:extLst>
              <a:ext uri="{FF2B5EF4-FFF2-40B4-BE49-F238E27FC236}">
                <a16:creationId xmlns="" xmlns:a16="http://schemas.microsoft.com/office/drawing/2014/main" id="{7488F9B7-6B05-358A-D24C-31775162D657}"/>
              </a:ext>
            </a:extLst>
          </p:cNvPr>
          <p:cNvSpPr/>
          <p:nvPr/>
        </p:nvSpPr>
        <p:spPr>
          <a:xfrm rot="5400000">
            <a:off x="1994267" y="1720440"/>
            <a:ext cx="354937" cy="273050"/>
          </a:xfrm>
          <a:prstGeom prst="triangle">
            <a:avLst/>
          </a:prstGeom>
          <a:solidFill>
            <a:srgbClr val="2C4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>
            <a:extLst>
              <a:ext uri="{FF2B5EF4-FFF2-40B4-BE49-F238E27FC236}">
                <a16:creationId xmlns="" xmlns:a16="http://schemas.microsoft.com/office/drawing/2014/main" id="{31792A67-0AD2-3DD9-D7B3-B205D066407C}"/>
              </a:ext>
            </a:extLst>
          </p:cNvPr>
          <p:cNvSpPr/>
          <p:nvPr/>
        </p:nvSpPr>
        <p:spPr>
          <a:xfrm rot="5400000">
            <a:off x="1994267" y="2498828"/>
            <a:ext cx="354937" cy="273050"/>
          </a:xfrm>
          <a:prstGeom prst="triangle">
            <a:avLst/>
          </a:prstGeom>
          <a:solidFill>
            <a:srgbClr val="2C4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>
            <a:extLst>
              <a:ext uri="{FF2B5EF4-FFF2-40B4-BE49-F238E27FC236}">
                <a16:creationId xmlns="" xmlns:a16="http://schemas.microsoft.com/office/drawing/2014/main" id="{216F6713-6053-B2F9-12B8-C8A991968496}"/>
              </a:ext>
            </a:extLst>
          </p:cNvPr>
          <p:cNvSpPr/>
          <p:nvPr/>
        </p:nvSpPr>
        <p:spPr>
          <a:xfrm rot="5400000">
            <a:off x="1994266" y="5625260"/>
            <a:ext cx="354937" cy="273050"/>
          </a:xfrm>
          <a:prstGeom prst="triangle">
            <a:avLst/>
          </a:prstGeom>
          <a:solidFill>
            <a:srgbClr val="F6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Номер слайда 24">
            <a:extLst>
              <a:ext uri="{FF2B5EF4-FFF2-40B4-BE49-F238E27FC236}">
                <a16:creationId xmlns="" xmlns:a16="http://schemas.microsoft.com/office/drawing/2014/main" id="{6B2B3C36-5BBF-8D51-A59A-C74A966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95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0B9AA81-A969-0B84-B207-BD3606702226}"/>
              </a:ext>
            </a:extLst>
          </p:cNvPr>
          <p:cNvSpPr/>
          <p:nvPr/>
        </p:nvSpPr>
        <p:spPr>
          <a:xfrm flipH="1">
            <a:off x="0" y="0"/>
            <a:ext cx="1390650" cy="6858000"/>
          </a:xfrm>
          <a:prstGeom prst="rect">
            <a:avLst/>
          </a:prstGeom>
          <a:solidFill>
            <a:srgbClr val="EB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975" y="254578"/>
            <a:ext cx="9648825" cy="768276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rgbClr val="223A7D"/>
                </a:solidFill>
                <a:latin typeface="Century Gothic" panose="020B0502020202020204" pitchFamily="34" charset="0"/>
              </a:rPr>
              <a:t>Алгоритм реализации инклюзивной практики</a:t>
            </a:r>
            <a:r>
              <a:rPr lang="ru-RU" sz="4400" b="1" dirty="0">
                <a:latin typeface="Century Gothic" panose="020B0502020202020204" pitchFamily="34" charset="0"/>
              </a:rPr>
              <a:t/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2E34796-9883-97A4-32D1-AEEE5702EB6B}"/>
              </a:ext>
            </a:extLst>
          </p:cNvPr>
          <p:cNvSpPr txBox="1"/>
          <p:nvPr/>
        </p:nvSpPr>
        <p:spPr>
          <a:xfrm>
            <a:off x="1704975" y="1129351"/>
            <a:ext cx="100159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2019г. – 2020г. – </a:t>
            </a:r>
            <a:r>
              <a:rPr lang="ru-RU" sz="2000" dirty="0">
                <a:latin typeface="Century Gothic" panose="020B0502020202020204" pitchFamily="34" charset="0"/>
              </a:rPr>
              <a:t>разработка и утверждение организационной модели инклюзивного профессионального образования в Самарской области.</a:t>
            </a:r>
          </a:p>
          <a:p>
            <a:pPr algn="just"/>
            <a:r>
              <a:rPr lang="ru-RU" sz="2000" u="sng" dirty="0">
                <a:latin typeface="Century Gothic" panose="020B0502020202020204" pitchFamily="34" charset="0"/>
              </a:rPr>
              <a:t>Ожидаемые результаты: </a:t>
            </a:r>
            <a:r>
              <a:rPr lang="ru-RU" sz="2000" dirty="0">
                <a:latin typeface="Century Gothic" panose="020B0502020202020204" pitchFamily="34" charset="0"/>
              </a:rPr>
              <a:t>продуманы основные субъекты инклюзивного профессионального образования и их основные функции в соответствии с направлением деятельности; утверждена на региональном уровне Организационная модель.</a:t>
            </a:r>
          </a:p>
          <a:p>
            <a:pPr algn="just"/>
            <a:r>
              <a:rPr lang="ru-RU" sz="2000" b="1" dirty="0">
                <a:latin typeface="Century Gothic" panose="020B0502020202020204" pitchFamily="34" charset="0"/>
              </a:rPr>
              <a:t>2020 – 2021уч. год </a:t>
            </a:r>
            <a:r>
              <a:rPr lang="ru-RU" sz="2000" dirty="0">
                <a:latin typeface="Century Gothic" panose="020B0502020202020204" pitchFamily="34" charset="0"/>
              </a:rPr>
              <a:t>– первичная апробация Организационной модели в регионе.</a:t>
            </a:r>
          </a:p>
          <a:p>
            <a:pPr algn="just"/>
            <a:r>
              <a:rPr lang="ru-RU" sz="2000" u="sng" dirty="0">
                <a:latin typeface="Century Gothic" panose="020B0502020202020204" pitchFamily="34" charset="0"/>
              </a:rPr>
              <a:t>Ожидаемые результаты</a:t>
            </a:r>
            <a:r>
              <a:rPr lang="ru-RU" sz="2000" dirty="0">
                <a:latin typeface="Century Gothic" panose="020B0502020202020204" pitchFamily="34" charset="0"/>
              </a:rPr>
              <a:t>: уточнение и корректировка (при необходимости) механизмов реализации модели, корректировка функций субъектов инклюзивного профессионального образования.</a:t>
            </a:r>
          </a:p>
          <a:p>
            <a:pPr algn="just"/>
            <a:r>
              <a:rPr lang="ru-RU" sz="2000" b="1" dirty="0">
                <a:latin typeface="Century Gothic" panose="020B0502020202020204" pitchFamily="34" charset="0"/>
              </a:rPr>
              <a:t>2021– 2023 </a:t>
            </a:r>
            <a:r>
              <a:rPr lang="ru-RU" sz="2000" b="1" dirty="0" err="1">
                <a:latin typeface="Century Gothic" panose="020B0502020202020204" pitchFamily="34" charset="0"/>
              </a:rPr>
              <a:t>уч.год</a:t>
            </a:r>
            <a:r>
              <a:rPr lang="ru-RU" sz="2000" b="1" dirty="0">
                <a:latin typeface="Century Gothic" panose="020B050202020202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</a:rPr>
              <a:t>– внедрение Организационной модели, расширение субъектов – социальных партнеров – участвующих в реализации Организационной модели.</a:t>
            </a:r>
          </a:p>
          <a:p>
            <a:pPr algn="just"/>
            <a:r>
              <a:rPr lang="ru-RU" sz="2000" u="sng" dirty="0">
                <a:latin typeface="Century Gothic" panose="020B0502020202020204" pitchFamily="34" charset="0"/>
              </a:rPr>
              <a:t>Ожидаемые результаты</a:t>
            </a:r>
            <a:r>
              <a:rPr lang="ru-RU" sz="2000" dirty="0">
                <a:latin typeface="Century Gothic" panose="020B0502020202020204" pitchFamily="34" charset="0"/>
              </a:rPr>
              <a:t>: увеличение целевой аудитории инклюзивной практики; увеличение социальных партнеров, реализующих Организационную модель.</a:t>
            </a:r>
          </a:p>
          <a:p>
            <a:r>
              <a:rPr lang="ru-RU" sz="2000" b="1" dirty="0">
                <a:latin typeface="Century Gothic" panose="020B0502020202020204" pitchFamily="34" charset="0"/>
              </a:rPr>
              <a:t>2023 – 2024 уч. год </a:t>
            </a:r>
            <a:r>
              <a:rPr lang="ru-RU" sz="2000" dirty="0">
                <a:latin typeface="Century Gothic" panose="020B0502020202020204" pitchFamily="34" charset="0"/>
              </a:rPr>
              <a:t>– масштабирование инклюзивной практики.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="" xmlns:a16="http://schemas.microsoft.com/office/drawing/2014/main" id="{6B2B3C36-5BBF-8D51-A59A-C74A966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23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0B9AA81-A969-0B84-B207-BD3606702226}"/>
              </a:ext>
            </a:extLst>
          </p:cNvPr>
          <p:cNvSpPr/>
          <p:nvPr/>
        </p:nvSpPr>
        <p:spPr>
          <a:xfrm flipH="1">
            <a:off x="0" y="0"/>
            <a:ext cx="1390650" cy="6858000"/>
          </a:xfrm>
          <a:prstGeom prst="rect">
            <a:avLst/>
          </a:prstGeom>
          <a:solidFill>
            <a:srgbClr val="EB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975" y="240435"/>
            <a:ext cx="9648825" cy="1031800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rgbClr val="223A7D"/>
                </a:solidFill>
                <a:latin typeface="Century Gothic" panose="020B0502020202020204" pitchFamily="34" charset="0"/>
              </a:rPr>
              <a:t>Описание программных направлений</a:t>
            </a:r>
            <a:r>
              <a:rPr lang="ru-RU" sz="4400" b="1" dirty="0">
                <a:latin typeface="Century Gothic" panose="020B0502020202020204" pitchFamily="34" charset="0"/>
              </a:rPr>
              <a:t/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55E34AE-3BF8-28C7-30F8-0428080CA036}"/>
              </a:ext>
            </a:extLst>
          </p:cNvPr>
          <p:cNvSpPr txBox="1"/>
          <p:nvPr/>
        </p:nvSpPr>
        <p:spPr>
          <a:xfrm>
            <a:off x="1747837" y="1396926"/>
            <a:ext cx="960596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Социальное партнерство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 система институтов и механизмов согласования интересов участников производственного процесса: работников и работодателей, основанная на равном сотрудничестве</a:t>
            </a:r>
          </a:p>
          <a:p>
            <a:pPr algn="just"/>
            <a:endParaRPr lang="ru-RU" sz="2000" dirty="0" smtClean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algn="just"/>
            <a:endParaRPr lang="ru-RU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2000" b="1" dirty="0">
                <a:latin typeface="Century Gothic" panose="020B0502020202020204" pitchFamily="34" charset="0"/>
              </a:rPr>
              <a:t>Социальное партнерство в области инклюзивного </a:t>
            </a:r>
            <a:r>
              <a:rPr lang="ru-RU" sz="2000" b="1" dirty="0" smtClean="0">
                <a:latin typeface="Century Gothic" panose="020B0502020202020204" pitchFamily="34" charset="0"/>
              </a:rPr>
              <a:t>образования</a:t>
            </a:r>
            <a:r>
              <a:rPr lang="ru-RU" sz="2000" b="1" dirty="0">
                <a:latin typeface="Century Gothic" panose="020B0502020202020204" pitchFamily="34" charset="0"/>
              </a:rPr>
              <a:t> </a:t>
            </a:r>
            <a:r>
              <a:rPr lang="ru-RU" sz="2000" dirty="0" smtClean="0">
                <a:latin typeface="Century Gothic" panose="020B0502020202020204" pitchFamily="34" charset="0"/>
              </a:rPr>
              <a:t>-  построение </a:t>
            </a:r>
            <a:r>
              <a:rPr lang="ru-RU" sz="2000" dirty="0">
                <a:latin typeface="Century Gothic" panose="020B0502020202020204" pitchFamily="34" charset="0"/>
              </a:rPr>
              <a:t>цивилизованных общественных отношений, которые позволяют преодолевать существующие в обществе предрассудки и стереотипное поведение всех участников социального взаимодействия, осуществлять согласованность их действий для повышения эффективности инклюзивного образования, а также инклюзивной культуры всех участников образовательного процесса и социальных отношений в </a:t>
            </a:r>
            <a:r>
              <a:rPr lang="ru-RU" sz="2000" dirty="0" smtClean="0">
                <a:latin typeface="Century Gothic" panose="020B0502020202020204" pitchFamily="34" charset="0"/>
              </a:rPr>
              <a:t>целом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sp>
        <p:nvSpPr>
          <p:cNvPr id="25" name="Номер слайда 24">
            <a:extLst>
              <a:ext uri="{FF2B5EF4-FFF2-40B4-BE49-F238E27FC236}">
                <a16:creationId xmlns="" xmlns:a16="http://schemas.microsoft.com/office/drawing/2014/main" id="{6B2B3C36-5BBF-8D51-A59A-C74A966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26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0B9AA81-A969-0B84-B207-BD3606702226}"/>
              </a:ext>
            </a:extLst>
          </p:cNvPr>
          <p:cNvSpPr/>
          <p:nvPr/>
        </p:nvSpPr>
        <p:spPr>
          <a:xfrm flipH="1">
            <a:off x="0" y="0"/>
            <a:ext cx="1390650" cy="6858000"/>
          </a:xfrm>
          <a:prstGeom prst="rect">
            <a:avLst/>
          </a:prstGeom>
          <a:solidFill>
            <a:srgbClr val="EB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975" y="503672"/>
            <a:ext cx="10099098" cy="1031800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rgbClr val="223A7D"/>
                </a:solidFill>
                <a:latin typeface="Century Gothic" panose="020B0502020202020204" pitchFamily="34" charset="0"/>
              </a:rPr>
              <a:t>Ресурсы, которые необходимы для эффективной реализации  инклюзивной практики</a:t>
            </a:r>
            <a:r>
              <a:rPr lang="ru-RU" sz="4400" b="1" dirty="0">
                <a:latin typeface="Century Gothic" panose="020B0502020202020204" pitchFamily="34" charset="0"/>
              </a:rPr>
              <a:t/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55E34AE-3BF8-28C7-30F8-0428080CA036}"/>
              </a:ext>
            </a:extLst>
          </p:cNvPr>
          <p:cNvSpPr txBox="1"/>
          <p:nvPr/>
        </p:nvSpPr>
        <p:spPr>
          <a:xfrm>
            <a:off x="1704975" y="1671634"/>
            <a:ext cx="97514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Century Gothic" panose="020B0502020202020204" pitchFamily="34" charset="0"/>
              </a:rPr>
              <a:t>Управленческие ресурсы</a:t>
            </a:r>
            <a:r>
              <a:rPr lang="ru-RU" dirty="0">
                <a:latin typeface="Century Gothic" panose="020B0502020202020204" pitchFamily="34" charset="0"/>
              </a:rPr>
              <a:t>. </a:t>
            </a:r>
            <a:r>
              <a:rPr lang="ru-RU" dirty="0" smtClean="0">
                <a:latin typeface="Century Gothic" panose="020B0502020202020204" pitchFamily="34" charset="0"/>
              </a:rPr>
              <a:t>Централизованная координация </a:t>
            </a:r>
            <a:r>
              <a:rPr lang="ru-RU" dirty="0">
                <a:latin typeface="Century Gothic" panose="020B0502020202020204" pitchFamily="34" charset="0"/>
              </a:rPr>
              <a:t>деятельности базовой профессиональной образовательной организации, ресурсных учебно-методических центров и профессиональных образовательных организаций Самарской </a:t>
            </a:r>
            <a:r>
              <a:rPr lang="ru-RU" dirty="0" smtClean="0">
                <a:latin typeface="Century Gothic" panose="020B0502020202020204" pitchFamily="34" charset="0"/>
              </a:rPr>
              <a:t>области.</a:t>
            </a:r>
          </a:p>
          <a:p>
            <a:pPr algn="just"/>
            <a:r>
              <a:rPr lang="ru-RU" b="1" dirty="0" smtClean="0">
                <a:latin typeface="Century Gothic" panose="020B0502020202020204" pitchFamily="34" charset="0"/>
              </a:rPr>
              <a:t>Информационные </a:t>
            </a:r>
            <a:r>
              <a:rPr lang="ru-RU" b="1" dirty="0">
                <a:latin typeface="Century Gothic" panose="020B0502020202020204" pitchFamily="34" charset="0"/>
              </a:rPr>
              <a:t>ресурсы. </a:t>
            </a:r>
            <a:r>
              <a:rPr lang="ru-RU" dirty="0">
                <a:latin typeface="Century Gothic" panose="020B0502020202020204" pitchFamily="34" charset="0"/>
              </a:rPr>
              <a:t>Для оперативного информирования субъектов организационной модели</a:t>
            </a:r>
            <a:r>
              <a:rPr lang="ru-RU" dirty="0" smtClean="0">
                <a:latin typeface="Century Gothic" panose="020B0502020202020204" pitchFamily="34" charset="0"/>
              </a:rPr>
              <a:t>, их эффективного </a:t>
            </a:r>
            <a:r>
              <a:rPr lang="ru-RU" dirty="0">
                <a:latin typeface="Century Gothic" panose="020B0502020202020204" pitchFamily="34" charset="0"/>
              </a:rPr>
              <a:t>взаимодействия </a:t>
            </a:r>
            <a:r>
              <a:rPr lang="ru-RU" dirty="0" smtClean="0">
                <a:latin typeface="Century Gothic" panose="020B0502020202020204" pitchFamily="34" charset="0"/>
              </a:rPr>
              <a:t>с социальными партнерами, </a:t>
            </a:r>
            <a:r>
              <a:rPr lang="ru-RU" dirty="0">
                <a:latin typeface="Century Gothic" panose="020B0502020202020204" pitchFamily="34" charset="0"/>
              </a:rPr>
              <a:t>а также распространения уже накопленной нормативно-правовой, организационной, методической и </a:t>
            </a:r>
            <a:r>
              <a:rPr lang="ru-RU" dirty="0" smtClean="0">
                <a:latin typeface="Century Gothic" panose="020B0502020202020204" pitchFamily="34" charset="0"/>
              </a:rPr>
              <a:t>иной </a:t>
            </a:r>
            <a:r>
              <a:rPr lang="ru-RU" dirty="0">
                <a:latin typeface="Century Gothic" panose="020B0502020202020204" pitchFamily="34" charset="0"/>
              </a:rPr>
              <a:t>информации, были созданы информационные ресурсы</a:t>
            </a:r>
            <a:r>
              <a:rPr lang="ru-RU" dirty="0" smtClean="0">
                <a:latin typeface="Century Gothic" panose="020B0502020202020204" pitchFamily="34" charset="0"/>
              </a:rPr>
              <a:t>.</a:t>
            </a:r>
          </a:p>
          <a:p>
            <a:pPr algn="just"/>
            <a:r>
              <a:rPr lang="ru-RU" dirty="0" smtClean="0">
                <a:latin typeface="Century Gothic" panose="020B0502020202020204" pitchFamily="34" charset="0"/>
              </a:rPr>
              <a:t>- страница </a:t>
            </a:r>
            <a:r>
              <a:rPr lang="ru-RU" dirty="0">
                <a:latin typeface="Century Gothic" panose="020B0502020202020204" pitchFamily="34" charset="0"/>
              </a:rPr>
              <a:t>«Профессиональное образование для лиц с инвалидностью и ОВЗ</a:t>
            </a:r>
            <a:r>
              <a:rPr lang="ru-RU" dirty="0" smtClean="0">
                <a:latin typeface="Century Gothic" panose="020B0502020202020204" pitchFamily="34" charset="0"/>
              </a:rPr>
              <a:t>» на сайте (</a:t>
            </a:r>
            <a:r>
              <a:rPr lang="ru-RU" u="sng" dirty="0">
                <a:latin typeface="Century Gothic" panose="020B0502020202020204" pitchFamily="34" charset="0"/>
                <a:hlinkClick r:id="rId2"/>
              </a:rPr>
              <a:t>https://cposo.ru/professionalnoe-obrazovanie-dlya-lits-s-ovz-i-invalidov</a:t>
            </a:r>
            <a:r>
              <a:rPr lang="ru-RU" dirty="0" smtClean="0">
                <a:latin typeface="Century Gothic" panose="020B0502020202020204" pitchFamily="34" charset="0"/>
              </a:rPr>
              <a:t>),</a:t>
            </a:r>
          </a:p>
          <a:p>
            <a:pPr algn="just"/>
            <a:r>
              <a:rPr lang="ru-RU" dirty="0" smtClean="0">
                <a:latin typeface="Century Gothic" panose="020B0502020202020204" pitchFamily="34" charset="0"/>
              </a:rPr>
              <a:t>- электронно-методический кабинет </a:t>
            </a:r>
            <a:r>
              <a:rPr lang="ru-RU" dirty="0">
                <a:latin typeface="Century Gothic" panose="020B0502020202020204" pitchFamily="34" charset="0"/>
              </a:rPr>
              <a:t>для специалистов, обеспечивающих получение профессионального образования лицами с ОВЗ и инвалидностью (</a:t>
            </a:r>
            <a:r>
              <a:rPr lang="ru-RU" u="sng" dirty="0">
                <a:latin typeface="Century Gothic" panose="020B0502020202020204" pitchFamily="34" charset="0"/>
                <a:hlinkClick r:id="rId3"/>
              </a:rPr>
              <a:t>https://do.asurso.ru/course/view.php?id=32</a:t>
            </a:r>
            <a:r>
              <a:rPr lang="ru-RU" dirty="0">
                <a:latin typeface="Century Gothic" panose="020B0502020202020204" pitchFamily="34" charset="0"/>
              </a:rPr>
              <a:t> ) </a:t>
            </a:r>
            <a:endParaRPr lang="ru-RU" dirty="0" smtClean="0">
              <a:latin typeface="Century Gothic" panose="020B0502020202020204" pitchFamily="34" charset="0"/>
            </a:endParaRPr>
          </a:p>
          <a:p>
            <a:pPr algn="just"/>
            <a:r>
              <a:rPr lang="ru-RU" dirty="0" smtClean="0">
                <a:latin typeface="Century Gothic" panose="020B0502020202020204" pitchFamily="34" charset="0"/>
              </a:rPr>
              <a:t>- групп </a:t>
            </a:r>
            <a:r>
              <a:rPr lang="ru-RU" dirty="0">
                <a:latin typeface="Century Gothic" panose="020B0502020202020204" pitchFamily="34" charset="0"/>
              </a:rPr>
              <a:t>в </a:t>
            </a:r>
            <a:r>
              <a:rPr lang="ru-RU" dirty="0" err="1">
                <a:latin typeface="Century Gothic" panose="020B0502020202020204" pitchFamily="34" charset="0"/>
              </a:rPr>
              <a:t>Телеграм</a:t>
            </a:r>
            <a:r>
              <a:rPr lang="ru-RU" dirty="0">
                <a:latin typeface="Century Gothic" panose="020B0502020202020204" pitchFamily="34" charset="0"/>
              </a:rPr>
              <a:t> «Инклюзивное образование в Самарской области» - </a:t>
            </a:r>
            <a:r>
              <a:rPr lang="ru-RU" u="sng" dirty="0">
                <a:latin typeface="Century Gothic" panose="020B0502020202020204" pitchFamily="34" charset="0"/>
                <a:hlinkClick r:id="rId4"/>
              </a:rPr>
              <a:t>https://t.me/+umNAYGRS7yk3Njcy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endParaRPr lang="ru-RU" dirty="0" smtClean="0">
              <a:latin typeface="Century Gothic" panose="020B0502020202020204" pitchFamily="34" charset="0"/>
            </a:endParaRPr>
          </a:p>
          <a:p>
            <a:pPr algn="just"/>
            <a:r>
              <a:rPr lang="ru-RU" dirty="0" smtClean="0">
                <a:latin typeface="Century Gothic" panose="020B0502020202020204" pitchFamily="34" charset="0"/>
              </a:rPr>
              <a:t>- </a:t>
            </a:r>
            <a:r>
              <a:rPr lang="ru-RU" dirty="0" err="1" smtClean="0">
                <a:latin typeface="Century Gothic" panose="020B0502020202020204" pitchFamily="34" charset="0"/>
              </a:rPr>
              <a:t>Телеграм</a:t>
            </a:r>
            <a:r>
              <a:rPr lang="ru-RU" dirty="0" smtClean="0">
                <a:latin typeface="Century Gothic" panose="020B0502020202020204" pitchFamily="34" charset="0"/>
              </a:rPr>
              <a:t> канал </a:t>
            </a:r>
            <a:r>
              <a:rPr lang="ru-RU" dirty="0">
                <a:latin typeface="Century Gothic" panose="020B0502020202020204" pitchFamily="34" charset="0"/>
              </a:rPr>
              <a:t>«БПОО и РУМЦ Самарской области» </a:t>
            </a:r>
            <a:r>
              <a:rPr lang="ru-RU" dirty="0" smtClean="0">
                <a:latin typeface="Century Gothic" panose="020B0502020202020204" pitchFamily="34" charset="0"/>
              </a:rPr>
              <a:t>- </a:t>
            </a:r>
            <a:r>
              <a:rPr lang="ru-RU" u="sng" dirty="0" smtClean="0">
                <a:latin typeface="Century Gothic" panose="020B0502020202020204" pitchFamily="34" charset="0"/>
                <a:hlinkClick r:id="rId5"/>
              </a:rPr>
              <a:t>https</a:t>
            </a:r>
            <a:r>
              <a:rPr lang="ru-RU" u="sng" dirty="0">
                <a:latin typeface="Century Gothic" panose="020B0502020202020204" pitchFamily="34" charset="0"/>
                <a:hlinkClick r:id="rId5"/>
              </a:rPr>
              <a:t>://t.me/+rq-ma7rD8uU2MjVi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</a:p>
          <a:p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5" name="Номер слайда 24">
            <a:extLst>
              <a:ext uri="{FF2B5EF4-FFF2-40B4-BE49-F238E27FC236}">
                <a16:creationId xmlns="" xmlns:a16="http://schemas.microsoft.com/office/drawing/2014/main" id="{6B2B3C36-5BBF-8D51-A59A-C74A966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09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0B9AA81-A969-0B84-B207-BD3606702226}"/>
              </a:ext>
            </a:extLst>
          </p:cNvPr>
          <p:cNvSpPr/>
          <p:nvPr/>
        </p:nvSpPr>
        <p:spPr>
          <a:xfrm flipH="1">
            <a:off x="0" y="0"/>
            <a:ext cx="1390650" cy="6858000"/>
          </a:xfrm>
          <a:prstGeom prst="rect">
            <a:avLst/>
          </a:prstGeom>
          <a:solidFill>
            <a:srgbClr val="EB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1137947" y="125651"/>
            <a:ext cx="10922006" cy="6553749"/>
            <a:chOff x="739203" y="-174979"/>
            <a:chExt cx="10922006" cy="6553749"/>
          </a:xfrm>
        </p:grpSpPr>
        <p:sp>
          <p:nvSpPr>
            <p:cNvPr id="8" name="Rectangle 27"/>
            <p:cNvSpPr>
              <a:spLocks noChangeArrowheads="1"/>
            </p:cNvSpPr>
            <p:nvPr/>
          </p:nvSpPr>
          <p:spPr bwMode="gray">
            <a:xfrm>
              <a:off x="2965450" y="2359026"/>
              <a:ext cx="65434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>
                  <a:latin typeface="Century Gothic" panose="020B0502020202020204" pitchFamily="34" charset="0"/>
                </a:rPr>
                <a:t>TEXT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809342" y="1758372"/>
              <a:ext cx="3657313" cy="3012692"/>
            </a:xfrm>
            <a:prstGeom prst="roundRect">
              <a:avLst>
                <a:gd name="adj" fmla="val 15155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ru-RU" sz="1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Направления деятельности:</a:t>
              </a:r>
            </a:p>
            <a:p>
              <a:endParaRPr lang="ru-RU" sz="105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ru-RU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организационно-методическое    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ru-RU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информационное     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ru-RU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мониторинговые исследования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ru-RU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сопровождение конкурсов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ru-RU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консультационное     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ru-RU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изучение и трансляция опыта инклюзивных практик</a:t>
              </a:r>
            </a:p>
            <a:p>
              <a:pPr marL="285750" indent="-285750">
                <a:buFont typeface="Wingdings" panose="05000000000000000000" pitchFamily="2" charset="2"/>
                <a:buChar char="q"/>
              </a:pPr>
              <a:r>
                <a:rPr lang="ru-RU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повышение квалификации</a:t>
              </a:r>
            </a:p>
          </p:txBody>
        </p:sp>
        <p:sp>
          <p:nvSpPr>
            <p:cNvPr id="10" name="object 17"/>
            <p:cNvSpPr txBox="1">
              <a:spLocks/>
            </p:cNvSpPr>
            <p:nvPr/>
          </p:nvSpPr>
          <p:spPr>
            <a:xfrm>
              <a:off x="739203" y="-174979"/>
              <a:ext cx="9282599" cy="7472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wrap="square" lIns="0" tIns="8467" rIns="0" bIns="0" rtlCol="0">
              <a:spAutoFit/>
            </a:bodyPr>
            <a:lstStyle>
              <a:lvl1pPr>
                <a:defRPr sz="4134" b="0" i="0">
                  <a:solidFill>
                    <a:srgbClr val="6A1F5F"/>
                  </a:solidFill>
                  <a:latin typeface="Microsoft Sans Serif"/>
                  <a:ea typeface="+mj-ea"/>
                  <a:cs typeface="Microsoft Sans Serif"/>
                </a:defRPr>
              </a:lvl1pPr>
            </a:lstStyle>
            <a:p>
              <a:pPr marL="8467">
                <a:spcBef>
                  <a:spcPts val="67"/>
                </a:spcBef>
              </a:pPr>
              <a:r>
                <a:rPr lang="ru-RU" sz="2400" b="1" dirty="0">
                  <a:solidFill>
                    <a:srgbClr val="2C4AA0"/>
                  </a:solidFill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Субъекты </a:t>
              </a:r>
              <a:r>
                <a:rPr lang="ru-RU" sz="2400" b="1" dirty="0" smtClean="0">
                  <a:solidFill>
                    <a:srgbClr val="2C4AA0"/>
                  </a:solidFill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организационной модели </a:t>
              </a:r>
              <a:r>
                <a:rPr lang="ru-RU" sz="2400" b="1" smtClean="0">
                  <a:solidFill>
                    <a:srgbClr val="2C4AA0"/>
                  </a:solidFill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инклюзивного профессионального </a:t>
              </a:r>
              <a:r>
                <a:rPr lang="ru-RU" sz="2400" b="1" dirty="0" smtClean="0">
                  <a:solidFill>
                    <a:srgbClr val="2C4AA0"/>
                  </a:solidFill>
                  <a:latin typeface="Century Gothic" panose="020B0502020202020204" pitchFamily="34" charset="0"/>
                  <a:ea typeface="+mn-ea"/>
                  <a:cs typeface="Arial" panose="020B0604020202020204" pitchFamily="34" charset="0"/>
                </a:rPr>
                <a:t>образования в Самарской области</a:t>
              </a:r>
              <a:endParaRPr lang="ru-RU" sz="2000" b="1" dirty="0">
                <a:solidFill>
                  <a:srgbClr val="2C4AA0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39203" y="940891"/>
              <a:ext cx="3973514" cy="4600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Министерство образования и науки </a:t>
              </a:r>
            </a:p>
            <a:p>
              <a:pPr algn="ctr"/>
              <a:r>
                <a:rPr lang="ru-RU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Самарской области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154602" y="911204"/>
              <a:ext cx="5486014" cy="49417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ТУ министерства образования и науки </a:t>
              </a:r>
            </a:p>
            <a:p>
              <a:pPr algn="ctr"/>
              <a:r>
                <a:rPr lang="ru-RU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Самарской области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809342" y="1624406"/>
              <a:ext cx="3657313" cy="46888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ЦПО Самарской </a:t>
              </a:r>
              <a:r>
                <a:rPr lang="ru-RU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области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154602" y="1454285"/>
              <a:ext cx="5484617" cy="3182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Региональный центр трудовых ресурсов</a:t>
              </a:r>
              <a:endParaRPr lang="ru-RU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186500" y="2347624"/>
              <a:ext cx="5474709" cy="33491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4 РУМЦ</a:t>
              </a:r>
              <a:endParaRPr lang="ru-RU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154603" y="3264409"/>
              <a:ext cx="5474708" cy="2881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 БПОО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6154602" y="3823756"/>
              <a:ext cx="5474709" cy="2881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УМО</a:t>
              </a:r>
            </a:p>
          </p:txBody>
        </p:sp>
        <p:sp>
          <p:nvSpPr>
            <p:cNvPr id="19" name="Пятиугольник 18"/>
            <p:cNvSpPr/>
            <p:nvPr/>
          </p:nvSpPr>
          <p:spPr>
            <a:xfrm>
              <a:off x="5014676" y="2343987"/>
              <a:ext cx="492331" cy="1140614"/>
            </a:xfrm>
            <a:prstGeom prst="homePlate">
              <a:avLst>
                <a:gd name="adj" fmla="val 10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151155" y="1905869"/>
              <a:ext cx="5478156" cy="2881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ПОО Самарской области</a:t>
              </a:r>
              <a:endParaRPr lang="ru-RU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6154602" y="2871999"/>
              <a:ext cx="5474710" cy="2966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>
                <a:buClr>
                  <a:srgbClr val="E1B40C"/>
                </a:buClr>
              </a:pPr>
              <a:r>
                <a:rPr lang="ru-RU" altLang="zh-CN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ГАПОУ «СГК»; ГАПОУ «ТСПК»; ГБПОУ «ТСЭК»; ГБПОУ «ТК им. </a:t>
              </a:r>
              <a:r>
                <a:rPr lang="ru-RU" altLang="zh-CN" sz="1600" dirty="0" err="1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Н.Д.Кузнецова</a:t>
              </a:r>
              <a:r>
                <a:rPr lang="ru-RU" altLang="zh-CN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»</a:t>
              </a:r>
              <a:endParaRPr lang="zh-CN" altLang="zh-CN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6154602" y="3559038"/>
              <a:ext cx="5475874" cy="2881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>
                <a:buClr>
                  <a:srgbClr val="E1B40C"/>
                </a:buClr>
              </a:pPr>
              <a:r>
                <a:rPr lang="ru-RU" altLang="zh-CN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ГАПОУ «ТСПК»</a:t>
              </a:r>
              <a:endParaRPr lang="zh-CN" altLang="zh-CN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154602" y="4198761"/>
              <a:ext cx="5474709" cy="5087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fontAlgn="base">
                <a:buClr>
                  <a:srgbClr val="E1B40C"/>
                </a:buClr>
              </a:pPr>
              <a:r>
                <a:rPr lang="ru-RU" altLang="zh-CN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УМО педагогических работников, </a:t>
              </a:r>
              <a:r>
                <a:rPr lang="ru-RU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реализующих образовательные программы СПО и ПО для инвалидов и обучающихся с ОВЗ </a:t>
              </a:r>
              <a:endParaRPr lang="zh-CN" altLang="zh-CN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Прямая соединительная линия 23"/>
            <p:cNvCxnSpPr/>
            <p:nvPr/>
          </p:nvCxnSpPr>
          <p:spPr>
            <a:xfrm>
              <a:off x="945093" y="4973553"/>
              <a:ext cx="1069552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Прямоугольник 25"/>
            <p:cNvSpPr/>
            <p:nvPr/>
          </p:nvSpPr>
          <p:spPr>
            <a:xfrm>
              <a:off x="809342" y="5241485"/>
              <a:ext cx="3657313" cy="4018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Организации высшего образования</a:t>
              </a:r>
            </a:p>
          </p:txBody>
        </p:sp>
        <p:sp>
          <p:nvSpPr>
            <p:cNvPr id="27" name="AutoShape 58"/>
            <p:cNvSpPr>
              <a:spLocks noChangeArrowheads="1"/>
            </p:cNvSpPr>
            <p:nvPr/>
          </p:nvSpPr>
          <p:spPr bwMode="auto">
            <a:xfrm>
              <a:off x="765228" y="5845872"/>
              <a:ext cx="3693156" cy="532898"/>
            </a:xfrm>
            <a:prstGeom prst="roundRect">
              <a:avLst>
                <a:gd name="adj" fmla="val 5630"/>
              </a:avLst>
            </a:prstGeom>
            <a:solidFill>
              <a:schemeClr val="bg1">
                <a:lumMod val="95000"/>
              </a:schemeClr>
            </a:solidFill>
            <a:ln w="6350" algn="ctr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rgbClr val="E1B40C"/>
                </a:buClr>
                <a:defRPr/>
              </a:pPr>
              <a:r>
                <a:rPr lang="ru-RU" altLang="zh-CN" sz="1600" kern="0" dirty="0">
                  <a:latin typeface="Century Gothic" panose="020B0502020202020204" pitchFamily="34" charset="0"/>
                  <a:ea typeface="微软雅黑" pitchFamily="34" charset="-122"/>
                  <a:cs typeface="Arial" panose="020B0604020202020204" pitchFamily="34" charset="0"/>
                </a:rPr>
                <a:t>Общеобразовательные</a:t>
              </a:r>
            </a:p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Clr>
                  <a:srgbClr val="E1B40C"/>
                </a:buClr>
                <a:defRPr/>
              </a:pPr>
              <a:r>
                <a:rPr lang="ru-RU" altLang="zh-CN" sz="1600" kern="0" dirty="0">
                  <a:latin typeface="Century Gothic" panose="020B0502020202020204" pitchFamily="34" charset="0"/>
                  <a:ea typeface="微软雅黑" pitchFamily="34" charset="-122"/>
                  <a:cs typeface="Arial" panose="020B0604020202020204" pitchFamily="34" charset="0"/>
                </a:rPr>
                <a:t>организации</a:t>
              </a:r>
              <a:endParaRPr lang="zh-CN" altLang="en-US" sz="16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4795820" y="5879792"/>
              <a:ext cx="4528868" cy="4018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ЦПМПК</a:t>
              </a:r>
            </a:p>
          </p:txBody>
        </p:sp>
        <p:sp>
          <p:nvSpPr>
            <p:cNvPr id="29" name="AutoShape 58"/>
            <p:cNvSpPr>
              <a:spLocks noChangeArrowheads="1"/>
            </p:cNvSpPr>
            <p:nvPr/>
          </p:nvSpPr>
          <p:spPr bwMode="auto">
            <a:xfrm>
              <a:off x="4795820" y="5231886"/>
              <a:ext cx="4841705" cy="532898"/>
            </a:xfrm>
            <a:prstGeom prst="roundRect">
              <a:avLst>
                <a:gd name="adj" fmla="val 5630"/>
              </a:avLst>
            </a:prstGeom>
            <a:solidFill>
              <a:schemeClr val="bg1">
                <a:lumMod val="95000"/>
              </a:schemeClr>
            </a:solidFill>
            <a:ln w="6350" algn="ctr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vl="0" algn="ctr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ru-RU" altLang="zh-CN" sz="1600" kern="0" dirty="0">
                  <a:latin typeface="Century Gothic" panose="020B0502020202020204" pitchFamily="34" charset="0"/>
                  <a:ea typeface="微软雅黑" pitchFamily="34" charset="-122"/>
                  <a:cs typeface="Arial" panose="020B0604020202020204" pitchFamily="34" charset="0"/>
                </a:rPr>
                <a:t>Министерство социально-демографического </a:t>
              </a:r>
            </a:p>
            <a:p>
              <a:pPr lvl="0" algn="ctr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ru-RU" altLang="zh-CN" sz="1600" kern="0" dirty="0">
                  <a:latin typeface="Century Gothic" panose="020B0502020202020204" pitchFamily="34" charset="0"/>
                  <a:ea typeface="微软雅黑" pitchFamily="34" charset="-122"/>
                  <a:cs typeface="Arial" panose="020B0604020202020204" pitchFamily="34" charset="0"/>
                </a:rPr>
                <a:t>развития Самарской области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9841999" y="5222159"/>
              <a:ext cx="1617658" cy="5328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Организации </a:t>
              </a:r>
            </a:p>
            <a:p>
              <a:pPr algn="ctr"/>
              <a:r>
                <a:rPr lang="ru-RU" sz="1600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инвалидов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808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0B9AA81-A969-0B84-B207-BD3606702226}"/>
              </a:ext>
            </a:extLst>
          </p:cNvPr>
          <p:cNvSpPr/>
          <p:nvPr/>
        </p:nvSpPr>
        <p:spPr>
          <a:xfrm flipH="1">
            <a:off x="0" y="0"/>
            <a:ext cx="1390650" cy="6858000"/>
          </a:xfrm>
          <a:prstGeom prst="rect">
            <a:avLst/>
          </a:prstGeom>
          <a:solidFill>
            <a:srgbClr val="EB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867" y="226191"/>
            <a:ext cx="9648825" cy="1031800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rgbClr val="223A7D"/>
                </a:solidFill>
                <a:latin typeface="Century Gothic" panose="020B0502020202020204" pitchFamily="34" charset="0"/>
              </a:rPr>
              <a:t>Ожидаемые результаты реализации инклюзивной практики и методы их контроля</a:t>
            </a:r>
            <a:r>
              <a:rPr lang="ru-RU" sz="4400" b="1" dirty="0">
                <a:latin typeface="Century Gothic" panose="020B0502020202020204" pitchFamily="34" charset="0"/>
              </a:rPr>
              <a:t/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55E34AE-3BF8-28C7-30F8-0428080CA036}"/>
              </a:ext>
            </a:extLst>
          </p:cNvPr>
          <p:cNvSpPr txBox="1"/>
          <p:nvPr/>
        </p:nvSpPr>
        <p:spPr>
          <a:xfrm>
            <a:off x="2482128" y="1645562"/>
            <a:ext cx="83534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23A7D"/>
                </a:solidFill>
                <a:latin typeface="Century Gothic" panose="020B0502020202020204" pitchFamily="34" charset="0"/>
              </a:rPr>
              <a:t>Ожидаемые результаты</a:t>
            </a:r>
          </a:p>
          <a:p>
            <a:endParaRPr lang="ru-RU" dirty="0" smtClean="0">
              <a:latin typeface="Century Gothic" panose="020B0502020202020204" pitchFamily="34" charset="0"/>
            </a:endParaRPr>
          </a:p>
          <a:p>
            <a:pPr algn="just"/>
            <a:r>
              <a:rPr lang="ru-RU" dirty="0" smtClean="0">
                <a:latin typeface="Century Gothic" panose="020B0502020202020204" pitchFamily="34" charset="0"/>
              </a:rPr>
              <a:t>Повышение эффективности системы инклюзивного профессионального образования в Самарской области</a:t>
            </a:r>
          </a:p>
          <a:p>
            <a:pPr algn="just"/>
            <a:endParaRPr lang="ru-RU" dirty="0" smtClean="0">
              <a:latin typeface="Century Gothic" panose="020B0502020202020204" pitchFamily="34" charset="0"/>
            </a:endParaRPr>
          </a:p>
          <a:p>
            <a:pPr algn="just"/>
            <a:r>
              <a:rPr lang="ru-RU" dirty="0" smtClean="0">
                <a:latin typeface="Century Gothic" panose="020B0502020202020204" pitchFamily="34" charset="0"/>
              </a:rPr>
              <a:t>Увеличение количества социальных партнеров</a:t>
            </a:r>
          </a:p>
          <a:p>
            <a:pPr algn="just"/>
            <a:endParaRPr lang="ru-RU" dirty="0" smtClean="0">
              <a:latin typeface="Century Gothic" panose="020B0502020202020204" pitchFamily="34" charset="0"/>
            </a:endParaRPr>
          </a:p>
          <a:p>
            <a:pPr algn="just"/>
            <a:r>
              <a:rPr lang="ru-RU" b="1" dirty="0" smtClean="0">
                <a:solidFill>
                  <a:srgbClr val="223A7D"/>
                </a:solidFill>
                <a:latin typeface="Century Gothic" panose="020B0502020202020204" pitchFamily="34" charset="0"/>
              </a:rPr>
              <a:t>Методы контроля </a:t>
            </a:r>
          </a:p>
          <a:p>
            <a:pPr algn="just"/>
            <a:endParaRPr lang="ru-RU" dirty="0">
              <a:latin typeface="Century Gothic" panose="020B0502020202020204" pitchFamily="34" charset="0"/>
            </a:endParaRPr>
          </a:p>
          <a:p>
            <a:pPr algn="just"/>
            <a:r>
              <a:rPr lang="ru-RU" dirty="0">
                <a:latin typeface="Century Gothic" panose="020B0502020202020204" pitchFamily="34" charset="0"/>
              </a:rPr>
              <a:t>Контроль за реализацией инклюзивной практики осуществляется централизованно региональным координатором деятельности БПОО, РУМЦ и ПОО Самарской области – ЦПО Самарской области. </a:t>
            </a:r>
            <a:endParaRPr lang="ru-RU" dirty="0" smtClean="0">
              <a:latin typeface="Century Gothic" panose="020B0502020202020204" pitchFamily="34" charset="0"/>
            </a:endParaRPr>
          </a:p>
          <a:p>
            <a:pPr algn="just"/>
            <a:endParaRPr lang="ru-RU" dirty="0">
              <a:latin typeface="Century Gothic" panose="020B0502020202020204" pitchFamily="34" charset="0"/>
            </a:endParaRPr>
          </a:p>
          <a:p>
            <a:pPr algn="just"/>
            <a:r>
              <a:rPr lang="ru-RU" dirty="0">
                <a:latin typeface="Century Gothic" panose="020B0502020202020204" pitchFamily="34" charset="0"/>
              </a:rPr>
              <a:t>Общий контроль в регионе за реализацией инклюзивной практики осуществляет Министерство образования и науки Самарской </a:t>
            </a:r>
            <a:r>
              <a:rPr lang="ru-RU" dirty="0" smtClean="0">
                <a:latin typeface="Century Gothic" panose="020B0502020202020204" pitchFamily="34" charset="0"/>
              </a:rPr>
              <a:t>области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5" name="Номер слайда 24">
            <a:extLst>
              <a:ext uri="{FF2B5EF4-FFF2-40B4-BE49-F238E27FC236}">
                <a16:creationId xmlns="" xmlns:a16="http://schemas.microsoft.com/office/drawing/2014/main" id="{6B2B3C36-5BBF-8D51-A59A-C74A966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7</a:t>
            </a:fld>
            <a:endParaRPr lang="ru-RU"/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="" xmlns:a16="http://schemas.microsoft.com/office/drawing/2014/main" id="{7488F9B7-6B05-358A-D24C-31775162D657}"/>
              </a:ext>
            </a:extLst>
          </p:cNvPr>
          <p:cNvSpPr/>
          <p:nvPr/>
        </p:nvSpPr>
        <p:spPr>
          <a:xfrm rot="5400000">
            <a:off x="2081200" y="2305036"/>
            <a:ext cx="354937" cy="273050"/>
          </a:xfrm>
          <a:prstGeom prst="triangle">
            <a:avLst/>
          </a:prstGeom>
          <a:solidFill>
            <a:srgbClr val="2C4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>
            <a:extLst>
              <a:ext uri="{FF2B5EF4-FFF2-40B4-BE49-F238E27FC236}">
                <a16:creationId xmlns="" xmlns:a16="http://schemas.microsoft.com/office/drawing/2014/main" id="{216F6713-6053-B2F9-12B8-C8A991968496}"/>
              </a:ext>
            </a:extLst>
          </p:cNvPr>
          <p:cNvSpPr/>
          <p:nvPr/>
        </p:nvSpPr>
        <p:spPr>
          <a:xfrm rot="5400000">
            <a:off x="2081199" y="4228441"/>
            <a:ext cx="354937" cy="273050"/>
          </a:xfrm>
          <a:prstGeom prst="triangle">
            <a:avLst/>
          </a:prstGeom>
          <a:solidFill>
            <a:srgbClr val="F6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="" xmlns:a16="http://schemas.microsoft.com/office/drawing/2014/main" id="{7488F9B7-6B05-358A-D24C-31775162D657}"/>
              </a:ext>
            </a:extLst>
          </p:cNvPr>
          <p:cNvSpPr/>
          <p:nvPr/>
        </p:nvSpPr>
        <p:spPr>
          <a:xfrm rot="5400000">
            <a:off x="2081199" y="3044871"/>
            <a:ext cx="354937" cy="273050"/>
          </a:xfrm>
          <a:prstGeom prst="triangle">
            <a:avLst/>
          </a:prstGeom>
          <a:solidFill>
            <a:srgbClr val="2C4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="" xmlns:a16="http://schemas.microsoft.com/office/drawing/2014/main" id="{216F6713-6053-B2F9-12B8-C8A991968496}"/>
              </a:ext>
            </a:extLst>
          </p:cNvPr>
          <p:cNvSpPr/>
          <p:nvPr/>
        </p:nvSpPr>
        <p:spPr>
          <a:xfrm rot="5400000">
            <a:off x="1994636" y="5412011"/>
            <a:ext cx="354937" cy="273050"/>
          </a:xfrm>
          <a:prstGeom prst="triangle">
            <a:avLst/>
          </a:prstGeom>
          <a:solidFill>
            <a:srgbClr val="F6A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9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0B9AA81-A969-0B84-B207-BD3606702226}"/>
              </a:ext>
            </a:extLst>
          </p:cNvPr>
          <p:cNvSpPr/>
          <p:nvPr/>
        </p:nvSpPr>
        <p:spPr>
          <a:xfrm flipH="1">
            <a:off x="0" y="0"/>
            <a:ext cx="1390650" cy="6858000"/>
          </a:xfrm>
          <a:prstGeom prst="rect">
            <a:avLst/>
          </a:prstGeom>
          <a:solidFill>
            <a:srgbClr val="EB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975" y="279088"/>
            <a:ext cx="9648825" cy="1031800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rgbClr val="223A7D"/>
                </a:solidFill>
                <a:latin typeface="Century Gothic" panose="020B0502020202020204" pitchFamily="34" charset="0"/>
              </a:rPr>
              <a:t>Сведения о практической апробации инклюзивной практики </a:t>
            </a:r>
            <a:r>
              <a:rPr lang="ru-RU" sz="4400" b="1" dirty="0">
                <a:latin typeface="Century Gothic" panose="020B0502020202020204" pitchFamily="34" charset="0"/>
              </a:rPr>
              <a:t/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55E34AE-3BF8-28C7-30F8-0428080CA036}"/>
              </a:ext>
            </a:extLst>
          </p:cNvPr>
          <p:cNvSpPr txBox="1"/>
          <p:nvPr/>
        </p:nvSpPr>
        <p:spPr>
          <a:xfrm>
            <a:off x="1704975" y="1607365"/>
            <a:ext cx="835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Апробация практики  - с 2020 г. – по настоящее время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5" name="Номер слайда 24">
            <a:extLst>
              <a:ext uri="{FF2B5EF4-FFF2-40B4-BE49-F238E27FC236}">
                <a16:creationId xmlns="" xmlns:a16="http://schemas.microsoft.com/office/drawing/2014/main" id="{6B2B3C36-5BBF-8D51-A59A-C74A966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8</a:t>
            </a:fld>
            <a:endParaRPr lang="ru-RU"/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="" xmlns:a16="http://schemas.microsoft.com/office/drawing/2014/main" id="{7488F9B7-6B05-358A-D24C-31775162D657}"/>
              </a:ext>
            </a:extLst>
          </p:cNvPr>
          <p:cNvSpPr/>
          <p:nvPr/>
        </p:nvSpPr>
        <p:spPr>
          <a:xfrm rot="10800000">
            <a:off x="4385142" y="2161362"/>
            <a:ext cx="504707" cy="408149"/>
          </a:xfrm>
          <a:prstGeom prst="triangle">
            <a:avLst/>
          </a:prstGeom>
          <a:solidFill>
            <a:srgbClr val="2C4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55E34AE-3BF8-28C7-30F8-0428080CA036}"/>
              </a:ext>
            </a:extLst>
          </p:cNvPr>
          <p:cNvSpPr txBox="1"/>
          <p:nvPr/>
        </p:nvSpPr>
        <p:spPr>
          <a:xfrm>
            <a:off x="1704975" y="2771134"/>
            <a:ext cx="93944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Century Gothic" panose="020B0502020202020204" pitchFamily="34" charset="0"/>
              </a:rPr>
              <a:t>Комплекс проводимых мероприятий </a:t>
            </a:r>
            <a:r>
              <a:rPr lang="ru-RU" dirty="0" smtClean="0">
                <a:latin typeface="Century Gothic" panose="020B0502020202020204" pitchFamily="34" charset="0"/>
              </a:rPr>
              <a:t>позволил: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активизировать </a:t>
            </a:r>
            <a:r>
              <a:rPr lang="ru-RU" dirty="0">
                <a:latin typeface="Century Gothic" panose="020B0502020202020204" pitchFamily="34" charset="0"/>
              </a:rPr>
              <a:t>деятельность специалистов </a:t>
            </a:r>
            <a:r>
              <a:rPr lang="ru-RU" dirty="0" smtClean="0">
                <a:latin typeface="Century Gothic" panose="020B0502020202020204" pitchFamily="34" charset="0"/>
              </a:rPr>
              <a:t>ПОО</a:t>
            </a:r>
            <a:r>
              <a:rPr lang="ru-RU" dirty="0">
                <a:latin typeface="Century Gothic" panose="020B0502020202020204" pitchFamily="34" charset="0"/>
              </a:rPr>
              <a:t>;</a:t>
            </a:r>
            <a:endParaRPr lang="ru-RU" dirty="0" smtClean="0">
              <a:latin typeface="Century Gothic" panose="020B0502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привлекать </a:t>
            </a:r>
            <a:r>
              <a:rPr lang="ru-RU" dirty="0">
                <a:latin typeface="Century Gothic" panose="020B0502020202020204" pitchFamily="34" charset="0"/>
              </a:rPr>
              <a:t>представителей общественных организаций и заинтересованных лиц к её </a:t>
            </a:r>
            <a:r>
              <a:rPr lang="ru-RU" dirty="0" smtClean="0">
                <a:latin typeface="Century Gothic" panose="020B0502020202020204" pitchFamily="34" charset="0"/>
              </a:rPr>
              <a:t>реализации;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Century Gothic" panose="020B0502020202020204" pitchFamily="34" charset="0"/>
              </a:rPr>
              <a:t>принимать оперативные управленческие решения </a:t>
            </a:r>
            <a:r>
              <a:rPr lang="ru-RU" dirty="0">
                <a:latin typeface="Century Gothic" panose="020B0502020202020204" pitchFamily="34" charset="0"/>
              </a:rPr>
              <a:t>в зависимости от изменяющихся внешних факторов, влияющих на всех субъектов и участников организационной модели.</a:t>
            </a:r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="" xmlns:a16="http://schemas.microsoft.com/office/drawing/2014/main" id="{7488F9B7-6B05-358A-D24C-31775162D657}"/>
              </a:ext>
            </a:extLst>
          </p:cNvPr>
          <p:cNvSpPr/>
          <p:nvPr/>
        </p:nvSpPr>
        <p:spPr>
          <a:xfrm rot="10800000">
            <a:off x="4385142" y="5004081"/>
            <a:ext cx="504707" cy="408149"/>
          </a:xfrm>
          <a:prstGeom prst="triangle">
            <a:avLst/>
          </a:prstGeom>
          <a:solidFill>
            <a:srgbClr val="2C4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55E34AE-3BF8-28C7-30F8-0428080CA036}"/>
              </a:ext>
            </a:extLst>
          </p:cNvPr>
          <p:cNvSpPr txBox="1"/>
          <p:nvPr/>
        </p:nvSpPr>
        <p:spPr>
          <a:xfrm>
            <a:off x="1628775" y="5687201"/>
            <a:ext cx="8353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 расширение сфер применения инклюзивной практики</a:t>
            </a:r>
          </a:p>
          <a:p>
            <a:pPr algn="just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 привлечение новых социальных партнеров</a:t>
            </a:r>
          </a:p>
          <a:p>
            <a:pPr algn="just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 масштабирование в другие регионы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3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0B9AA81-A969-0B84-B207-BD3606702226}"/>
              </a:ext>
            </a:extLst>
          </p:cNvPr>
          <p:cNvSpPr/>
          <p:nvPr/>
        </p:nvSpPr>
        <p:spPr>
          <a:xfrm flipH="1">
            <a:off x="0" y="0"/>
            <a:ext cx="1390650" cy="6858000"/>
          </a:xfrm>
          <a:prstGeom prst="rect">
            <a:avLst/>
          </a:prstGeom>
          <a:solidFill>
            <a:srgbClr val="EB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315204"/>
            <a:ext cx="10868025" cy="1031800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rgbClr val="223A7D"/>
                </a:solidFill>
                <a:latin typeface="Century Gothic" panose="020B0502020202020204" pitchFamily="34" charset="0"/>
              </a:rPr>
              <a:t>Результаты, подтверждающие эффективность реализации инклюзивной практики</a:t>
            </a:r>
            <a:r>
              <a:rPr lang="ru-RU" sz="4400" b="1" dirty="0">
                <a:latin typeface="Century Gothic" panose="020B0502020202020204" pitchFamily="34" charset="0"/>
              </a:rPr>
              <a:t/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55E34AE-3BF8-28C7-30F8-0428080CA036}"/>
              </a:ext>
            </a:extLst>
          </p:cNvPr>
          <p:cNvSpPr txBox="1"/>
          <p:nvPr/>
        </p:nvSpPr>
        <p:spPr>
          <a:xfrm>
            <a:off x="1390650" y="1347004"/>
            <a:ext cx="495554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Century Gothic" panose="020B0502020202020204" pitchFamily="34" charset="0"/>
              </a:rPr>
              <a:t>- Эффективность </a:t>
            </a:r>
            <a:r>
              <a:rPr lang="ru-RU" dirty="0">
                <a:latin typeface="Century Gothic" panose="020B0502020202020204" pitchFamily="34" charset="0"/>
              </a:rPr>
              <a:t>деятельности БПОО и РУМЦ. Этот критерий оценивается нами по результатам федерального мониторинга эффективности деятельности БПОО и РУМЦ. </a:t>
            </a:r>
            <a:endParaRPr lang="ru-RU" dirty="0" smtClean="0">
              <a:latin typeface="Century Gothic" panose="020B0502020202020204" pitchFamily="34" charset="0"/>
            </a:endParaRPr>
          </a:p>
          <a:p>
            <a:pPr algn="just"/>
            <a:endParaRPr lang="ru-RU" dirty="0" smtClean="0">
              <a:latin typeface="Century Gothic" panose="020B0502020202020204" pitchFamily="34" charset="0"/>
            </a:endParaRPr>
          </a:p>
          <a:p>
            <a:pPr algn="just"/>
            <a:endParaRPr lang="ru-RU" dirty="0">
              <a:latin typeface="Century Gothic" panose="020B0502020202020204" pitchFamily="34" charset="0"/>
            </a:endParaRPr>
          </a:p>
          <a:p>
            <a:pPr algn="just"/>
            <a:r>
              <a:rPr lang="ru-RU" dirty="0" smtClean="0">
                <a:latin typeface="Century Gothic" panose="020B0502020202020204" pitchFamily="34" charset="0"/>
              </a:rPr>
              <a:t>- Увеличение </a:t>
            </a:r>
            <a:r>
              <a:rPr lang="ru-RU" dirty="0">
                <a:latin typeface="Century Gothic" panose="020B0502020202020204" pitchFamily="34" charset="0"/>
              </a:rPr>
              <a:t>количества социальных партнеров – субъектов организационной </a:t>
            </a:r>
            <a:r>
              <a:rPr lang="ru-RU" dirty="0" smtClean="0">
                <a:latin typeface="Century Gothic" panose="020B0502020202020204" pitchFamily="34" charset="0"/>
              </a:rPr>
              <a:t>модели</a:t>
            </a:r>
          </a:p>
          <a:p>
            <a:pPr algn="just"/>
            <a:endParaRPr lang="ru-RU" dirty="0" smtClean="0">
              <a:latin typeface="Century Gothic" panose="020B0502020202020204" pitchFamily="34" charset="0"/>
            </a:endParaRPr>
          </a:p>
          <a:p>
            <a:pPr algn="just"/>
            <a:endParaRPr lang="ru-RU" dirty="0">
              <a:latin typeface="Century Gothic" panose="020B0502020202020204" pitchFamily="34" charset="0"/>
            </a:endParaRPr>
          </a:p>
          <a:p>
            <a:pPr algn="just"/>
            <a:r>
              <a:rPr lang="ru-RU" dirty="0" smtClean="0">
                <a:latin typeface="Century Gothic" panose="020B0502020202020204" pitchFamily="34" charset="0"/>
              </a:rPr>
              <a:t>- Доля </a:t>
            </a:r>
            <a:r>
              <a:rPr lang="ru-RU" dirty="0">
                <a:latin typeface="Century Gothic" panose="020B0502020202020204" pitchFamily="34" charset="0"/>
              </a:rPr>
              <a:t>студентов из числа инвалидов и лиц с ОВЗ, обучавшихся по образовательным программам среднего профессионального образования, выбывших по причине академической </a:t>
            </a:r>
            <a:r>
              <a:rPr lang="ru-RU" dirty="0" smtClean="0">
                <a:latin typeface="Century Gothic" panose="020B0502020202020204" pitchFamily="34" charset="0"/>
              </a:rPr>
              <a:t>неуспеваемости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25" name="Номер слайда 24">
            <a:extLst>
              <a:ext uri="{FF2B5EF4-FFF2-40B4-BE49-F238E27FC236}">
                <a16:creationId xmlns="" xmlns:a16="http://schemas.microsoft.com/office/drawing/2014/main" id="{6B2B3C36-5BBF-8D51-A59A-C74A966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592" y="1128648"/>
            <a:ext cx="4644187" cy="166601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360276"/>
              </p:ext>
            </p:extLst>
          </p:nvPr>
        </p:nvGraphicFramePr>
        <p:xfrm>
          <a:off x="6947592" y="3002302"/>
          <a:ext cx="5051225" cy="1673155"/>
        </p:xfrm>
        <a:graphic>
          <a:graphicData uri="http://schemas.openxmlformats.org/drawingml/2006/table">
            <a:tbl>
              <a:tblPr firstRow="1" firstCol="1" bandRow="1"/>
              <a:tblGrid>
                <a:gridCol w="2245132"/>
                <a:gridCol w="713196"/>
                <a:gridCol w="729188"/>
                <a:gridCol w="729188"/>
                <a:gridCol w="634521"/>
              </a:tblGrid>
              <a:tr h="4463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52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5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5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5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6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(ожидаемые результаты)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2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Достигнутые результаты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502892"/>
              </p:ext>
            </p:extLst>
          </p:nvPr>
        </p:nvGraphicFramePr>
        <p:xfrm>
          <a:off x="6920380" y="4839287"/>
          <a:ext cx="5078437" cy="1826587"/>
        </p:xfrm>
        <a:graphic>
          <a:graphicData uri="http://schemas.openxmlformats.org/drawingml/2006/table">
            <a:tbl>
              <a:tblPr firstRow="1" firstCol="1" bandRow="1"/>
              <a:tblGrid>
                <a:gridCol w="2170262"/>
                <a:gridCol w="719035"/>
                <a:gridCol w="729904"/>
                <a:gridCol w="729332"/>
                <a:gridCol w="729904"/>
              </a:tblGrid>
              <a:tr h="5997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Плановые показатели 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(ожидаемые результаты)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7%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7%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7%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7%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Достигнутые результаты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6%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6%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4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963</Words>
  <Application>Microsoft Office PowerPoint</Application>
  <PresentationFormat>Широкоэкранный</PresentationFormat>
  <Paragraphs>156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Century Gothic</vt:lpstr>
      <vt:lpstr>Times New Roman</vt:lpstr>
      <vt:lpstr>Arial</vt:lpstr>
      <vt:lpstr>Microsoft YaHei</vt:lpstr>
      <vt:lpstr>Calibri Light</vt:lpstr>
      <vt:lpstr>Wingdings</vt:lpstr>
      <vt:lpstr>等线</vt:lpstr>
      <vt:lpstr>Calibri</vt:lpstr>
      <vt:lpstr>Тема Office</vt:lpstr>
      <vt:lpstr>Презентация PowerPoint</vt:lpstr>
      <vt:lpstr>Введение </vt:lpstr>
      <vt:lpstr>Алгоритм реализации инклюзивной практики </vt:lpstr>
      <vt:lpstr>Описание программных направлений </vt:lpstr>
      <vt:lpstr>Ресурсы, которые необходимы для эффективной реализации  инклюзивной практики </vt:lpstr>
      <vt:lpstr>Презентация PowerPoint</vt:lpstr>
      <vt:lpstr>Ожидаемые результаты реализации инклюзивной практики и методы их контроля </vt:lpstr>
      <vt:lpstr>Сведения о практической апробации инклюзивной практики  </vt:lpstr>
      <vt:lpstr>Результаты, подтверждающие эффективность реализации инклюзивной практики </vt:lpstr>
      <vt:lpstr>Подтверждение соблюдения правил заимствования </vt:lpstr>
      <vt:lpstr>Заключение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Наталья Григорьевна Семенова</cp:lastModifiedBy>
  <cp:revision>23</cp:revision>
  <dcterms:created xsi:type="dcterms:W3CDTF">2022-09-16T07:45:51Z</dcterms:created>
  <dcterms:modified xsi:type="dcterms:W3CDTF">2023-11-23T06:11:40Z</dcterms:modified>
</cp:coreProperties>
</file>