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60" r:id="rId2"/>
    <p:sldId id="259" r:id="rId3"/>
    <p:sldId id="262" r:id="rId4"/>
    <p:sldId id="277" r:id="rId5"/>
    <p:sldId id="279" r:id="rId6"/>
    <p:sldId id="278" r:id="rId7"/>
    <p:sldId id="274" r:id="rId8"/>
    <p:sldId id="265" r:id="rId9"/>
    <p:sldId id="267" r:id="rId10"/>
    <p:sldId id="276" r:id="rId11"/>
    <p:sldId id="268" r:id="rId12"/>
    <p:sldId id="269" r:id="rId13"/>
    <p:sldId id="270" r:id="rId14"/>
    <p:sldId id="271" r:id="rId15"/>
  </p:sldIdLst>
  <p:sldSz cx="12192000" cy="6858000"/>
  <p:notesSz cx="6858000" cy="9144000"/>
  <p:embeddedFontLst>
    <p:embeddedFont>
      <p:font typeface="Century Gothic" pitchFamily="34" charset="0"/>
      <p:regular r:id="rId17"/>
      <p:bold r:id="rId18"/>
      <p:italic r:id="rId19"/>
      <p:boldItalic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A7520"/>
    <a:srgbClr val="C05D12"/>
    <a:srgbClr val="000000"/>
    <a:srgbClr val="479347"/>
    <a:srgbClr val="D58C09"/>
    <a:srgbClr val="F6AE29"/>
    <a:srgbClr val="223A7D"/>
    <a:srgbClr val="2C4AA0"/>
    <a:srgbClr val="F8C568"/>
    <a:srgbClr val="9DD0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0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7331B-1AEE-446B-B6C8-95A5201EDB02}" type="datetimeFigureOut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FE1D1-7EA5-4049-BFA6-F19A7D3ECE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80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7FE1D1-7EA5-4049-BFA6-F19A7D3ECE1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609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44A432-E7BD-28F4-872B-5A48C9954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8A9E627-02E9-972E-C045-1E1DD3C3F6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001DD0B-1D9A-FC17-6525-49BA2672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AA43-7B61-4283-A491-B19DB460EF67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8CED58C-74C2-3209-1909-4E98E205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00B044C-9D6B-3E44-1AC7-E37AEF17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1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6E0602-6772-95B9-EFEE-005662597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BC71FD9-0B32-0CA2-54E5-671CA84D2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C190EF-1C66-37C2-E0B3-C16342AD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9E36-2F45-42A5-B450-8CC38C907095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CCF99FC-9D8D-116A-3DF1-5F2DB8F9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956F36-9CD2-C50A-EA55-5349AF74F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255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72DC0C57-177C-A238-3990-5146EA975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D5AD6F-E059-4E11-8342-C7E37E5E3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1280210-7660-BF0F-E3D8-D6CE7A001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01E30-200D-41AD-ACA9-D5ACA6900ADB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A7F9C78-DD55-B0C6-DA6A-F65BD72EF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8949FA-56ED-3BEF-C644-987C7DCD4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176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A147B6-ECFA-EEB8-2A20-A95480470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30B5C34-9038-56F8-752C-7CEC1FB86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152E2A-828C-41E3-4C0F-01BF36610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0019-8F58-48E4-9BB3-AE8E434A9552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3F0AB7-37F8-72A7-7952-CB35D4EB4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68CB273-5F74-179D-1D77-AC37FB8D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0700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44C3715-72F0-A2B1-501D-2D129F6F9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49E6190-B0F3-65AD-051C-D0722813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C72071F-B341-DB06-BD7E-42DB7AB3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935C3-FE07-4AE0-81E9-7BE649DF6F0F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A618878-608F-F5F7-1B4B-5F281DA9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AA4AD1A-CCF6-E6A5-D176-4DDD1546E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24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69CF93-8DDA-C51D-603A-9A87011EC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6749D3-8F48-2AC1-5E3C-1A7008EE0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2E244AA-AC12-E7FC-1D73-0EF94B520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26E365-EA29-A128-8793-9EED3525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A39B0-1B7A-488B-8B0D-B33EADD88788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C2037C-4010-8FE5-AF3A-41928B0F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8FDA9B7-6B48-704F-8671-E05CD4E1D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391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DC91BA-7B48-CE4B-1F85-D755BE387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036A34A-0C4C-6222-9997-FF38CBB6D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7FB491-74C9-5922-671F-9E6704682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20233D2-07D8-3456-020F-8D1AC35B01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A99FFF6-C79A-2A48-A2B0-5D19613DB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A77E3E7-64D0-F7ED-3FDA-9B7D5FF2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EA73F-4B19-442B-8251-8D1365F2FB47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8668B8AF-3959-2DC9-E1F8-B568204E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7EBFADC-8DCA-A376-204F-11FAEE9C5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15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865B83-7BE0-CE20-AAE5-CE0A9C95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D9FB928-9472-B1F7-8A4C-DBFD7E806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C881A-CE5C-471A-9BDA-9DADB4A6A98C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F0C7715-AD0F-723A-FB4C-E8FB159D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F099644-B59C-0F15-2026-DC1BED7F1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046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F142EBE-9378-C6FC-D089-C26D5CB63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F8C09-8AED-4FAA-B493-F439913D6084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4D4452B-AFF3-3A8D-C321-B5F6E74D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BEC57ED-8D0F-B0C6-1EFA-46A70F8BD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2580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672E59-D5E7-7D34-4B8F-A2DE29F0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F39E09-5388-4DE7-0456-26EFDF1C2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B517B4A-E81C-9682-4CA6-F84C71CFE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6E3755-D8A9-0B08-A8CC-6337DE448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30554-617D-4D55-90DA-F659937CED28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FFDD07-67F2-D6F0-9BE1-2AF52A60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E3C374-6C62-FBFA-1D53-B194F310C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868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9FA681-2637-C7E0-C3C2-648247104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8F47472-547F-2BC4-F489-B4EE4A8CA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B2BD552-F043-F321-4C85-6456D924A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2478DBB-F7F2-2CF1-D656-5D9B4EEE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B21AC-7882-4A94-BCFA-43615A217C77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60189A5-E6D4-A308-633A-4A2D7D1D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085ACCB-EBD7-6029-F52C-76614787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886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C9702A-14C5-ED1C-0434-22A612C70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E7BB0D-A740-86D9-5F13-1E9987DCE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E233FBC-E817-6ECC-2353-B65DD1291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9398-E00A-4933-B7C2-4DBAADD2787A}" type="datetime1">
              <a:rPr lang="ru-RU" smtClean="0"/>
              <a:pPr/>
              <a:t>22.11.2023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82B61F-6465-AA4F-B0BF-BBD8B2895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52FB6-BCC6-A21C-6BB2-B14B115AB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DE86A-2E30-4AEA-8AD9-BB305C8FD2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864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62440D-5165-C7F4-AEEB-32DB2BDFD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289554" y="373293"/>
            <a:ext cx="1543462" cy="678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D9B69A5-8F78-B814-46D9-21561A52D3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77790" y="326839"/>
            <a:ext cx="661777" cy="7247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9A1990-9AD6-931D-27A1-8AA0256F16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037005" y="338430"/>
            <a:ext cx="755111" cy="74466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41A8D3E6-9881-9C73-F1D2-6BD74334C87A}"/>
              </a:ext>
            </a:extLst>
          </p:cNvPr>
          <p:cNvSpPr txBox="1">
            <a:spLocks/>
          </p:cNvSpPr>
          <p:nvPr/>
        </p:nvSpPr>
        <p:spPr>
          <a:xfrm>
            <a:off x="181640" y="4549809"/>
            <a:ext cx="7029647" cy="962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7A9D1C2-0C5C-7926-642F-EA7BB619F9D8}"/>
              </a:ext>
            </a:extLst>
          </p:cNvPr>
          <p:cNvSpPr txBox="1"/>
          <p:nvPr/>
        </p:nvSpPr>
        <p:spPr>
          <a:xfrm>
            <a:off x="333038" y="5688449"/>
            <a:ext cx="162841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C05D12"/>
                </a:solidFill>
                <a:latin typeface="Century Gothic" panose="020B0502020202020204" pitchFamily="34" charset="0"/>
              </a:rPr>
              <a:t>Исполнители:</a:t>
            </a:r>
          </a:p>
          <a:p>
            <a:r>
              <a:rPr lang="ru-RU" sz="1400" b="1" dirty="0" err="1" smtClean="0">
                <a:solidFill>
                  <a:srgbClr val="C05D12"/>
                </a:solidFill>
                <a:latin typeface="Century Gothic" panose="020B0502020202020204" pitchFamily="34" charset="0"/>
              </a:rPr>
              <a:t>Исаевская</a:t>
            </a:r>
            <a:r>
              <a:rPr lang="ru-RU" sz="1400" b="1" dirty="0" smtClean="0">
                <a:solidFill>
                  <a:srgbClr val="C05D12"/>
                </a:solidFill>
                <a:latin typeface="Century Gothic" panose="020B0502020202020204" pitchFamily="34" charset="0"/>
              </a:rPr>
              <a:t> Е.В.</a:t>
            </a:r>
          </a:p>
          <a:p>
            <a:r>
              <a:rPr lang="ru-RU" sz="1400" b="1" dirty="0" err="1" smtClean="0">
                <a:solidFill>
                  <a:srgbClr val="C05D12"/>
                </a:solidFill>
                <a:latin typeface="Century Gothic" panose="020B0502020202020204" pitchFamily="34" charset="0"/>
              </a:rPr>
              <a:t>Полуднева</a:t>
            </a:r>
            <a:r>
              <a:rPr lang="ru-RU" sz="1400" b="1" dirty="0" smtClean="0">
                <a:solidFill>
                  <a:srgbClr val="C05D12"/>
                </a:solidFill>
                <a:latin typeface="Century Gothic" panose="020B0502020202020204" pitchFamily="34" charset="0"/>
              </a:rPr>
              <a:t> И.Е.</a:t>
            </a:r>
          </a:p>
          <a:p>
            <a:r>
              <a:rPr lang="ru-RU" sz="1400" b="1" dirty="0" err="1" smtClean="0">
                <a:solidFill>
                  <a:srgbClr val="C05D12"/>
                </a:solidFill>
                <a:latin typeface="Century Gothic" panose="020B0502020202020204" pitchFamily="34" charset="0"/>
              </a:rPr>
              <a:t>Мячина</a:t>
            </a:r>
            <a:r>
              <a:rPr lang="ru-RU" sz="1400" b="1" dirty="0" smtClean="0">
                <a:solidFill>
                  <a:srgbClr val="C05D12"/>
                </a:solidFill>
                <a:latin typeface="Century Gothic" panose="020B0502020202020204" pitchFamily="34" charset="0"/>
              </a:rPr>
              <a:t> И.В.</a:t>
            </a:r>
            <a:endParaRPr lang="ru-RU" sz="1400" b="1" dirty="0">
              <a:solidFill>
                <a:srgbClr val="C05D12"/>
              </a:solidFill>
              <a:latin typeface="Century Gothic" panose="020B0502020202020204" pitchFamily="34" charset="0"/>
            </a:endParaRPr>
          </a:p>
          <a:p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620E7C6-70B7-24CA-215B-C40F2DAFC9E6}"/>
              </a:ext>
            </a:extLst>
          </p:cNvPr>
          <p:cNvSpPr txBox="1"/>
          <p:nvPr/>
        </p:nvSpPr>
        <p:spPr>
          <a:xfrm>
            <a:off x="831190" y="1850366"/>
            <a:ext cx="10871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Кинель-Черкасский</a:t>
            </a:r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филиал ГБПОУ «Тольяттинский </a:t>
            </a:r>
            <a:r>
              <a:rPr lang="ru-RU" sz="440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медколледж</a:t>
            </a:r>
            <a:r>
              <a:rPr lang="ru-RU" sz="4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»</a:t>
            </a:r>
            <a:endParaRPr lang="ru-RU" sz="4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06D533D-2CB4-ABCA-5518-4F82372CCEA8}"/>
              </a:ext>
            </a:extLst>
          </p:cNvPr>
          <p:cNvSpPr txBox="1"/>
          <p:nvPr/>
        </p:nvSpPr>
        <p:spPr>
          <a:xfrm>
            <a:off x="0" y="3712868"/>
            <a:ext cx="7770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Молодежный Экологический Волонтерский Инклюзивный Лагерь – территория Добра, Дружбы, Доверия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	(МЭВИЛ – 3Д)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C23FA8-529B-CA18-E166-6FEA437D6783}"/>
              </a:ext>
            </a:extLst>
          </p:cNvPr>
          <p:cNvSpPr txBox="1"/>
          <p:nvPr/>
        </p:nvSpPr>
        <p:spPr>
          <a:xfrm>
            <a:off x="167667" y="4709808"/>
            <a:ext cx="5931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79347"/>
                </a:solidFill>
                <a:latin typeface="Century Gothic" pitchFamily="34" charset="0"/>
              </a:rPr>
              <a:t>Практика организации и проведения инклюзивных праздников и событий</a:t>
            </a:r>
          </a:p>
          <a:p>
            <a:r>
              <a:rPr lang="ru-RU" b="1" dirty="0" smtClean="0">
                <a:solidFill>
                  <a:srgbClr val="479347"/>
                </a:solidFill>
                <a:latin typeface="Century Gothic" pitchFamily="34" charset="0"/>
              </a:rPr>
              <a:t> с участием лиц с инвалидностью</a:t>
            </a:r>
            <a:endParaRPr lang="ru-RU" b="1" dirty="0">
              <a:solidFill>
                <a:srgbClr val="479347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4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s://kchmedcoll.ru/sites/default/files/news/coix-eujsp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549" y="4054265"/>
            <a:ext cx="3738313" cy="280373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Ожидаемые результаты реализации инклюзивной практики и методы их контроля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1747837" y="1792030"/>
            <a:ext cx="83534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Вторая группа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люди без ОВЗ в условиях подготовки инклюзивного лагеря приобретают для себя новый опыт общения с людьми с ограниченными возможностями, осознавая трудности, с которыми сталкиваются инвалиды. Они учатся принимать различия, это воспитывает у них чуткость и интерес к инклюзивному взаимодействию. Так формируется значительная социальная ответственность. 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Третья группа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– волонтеры, которые получают реальные возможности круглосуточного общения с людьми, имеющими ограниченные возможности, что обеспечивает улучшение личностных качеств, дает возможности роста профессионализма. 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0" name="object 27">
            <a:extLst>
              <a:ext uri="{FF2B5EF4-FFF2-40B4-BE49-F238E27FC236}">
                <a16:creationId xmlns="" xmlns:a16="http://schemas.microsoft.com/office/drawing/2014/main" id="{8B81C169-B29E-4609-8DB2-C13BD067BADB}"/>
              </a:ext>
            </a:extLst>
          </p:cNvPr>
          <p:cNvSpPr/>
          <p:nvPr/>
        </p:nvSpPr>
        <p:spPr>
          <a:xfrm>
            <a:off x="38913" y="384243"/>
            <a:ext cx="1303506" cy="967903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54508" y="285064"/>
                </a:moveTo>
                <a:lnTo>
                  <a:pt x="24574" y="285064"/>
                </a:lnTo>
                <a:lnTo>
                  <a:pt x="24574" y="327952"/>
                </a:lnTo>
                <a:lnTo>
                  <a:pt x="54508" y="327952"/>
                </a:lnTo>
                <a:lnTo>
                  <a:pt x="54508" y="285064"/>
                </a:lnTo>
                <a:close/>
              </a:path>
              <a:path w="360045" h="360044">
                <a:moveTo>
                  <a:pt x="110413" y="266598"/>
                </a:moveTo>
                <a:lnTo>
                  <a:pt x="80467" y="266598"/>
                </a:lnTo>
                <a:lnTo>
                  <a:pt x="80467" y="327952"/>
                </a:lnTo>
                <a:lnTo>
                  <a:pt x="110413" y="327952"/>
                </a:lnTo>
                <a:lnTo>
                  <a:pt x="110413" y="266598"/>
                </a:lnTo>
                <a:close/>
              </a:path>
              <a:path w="360045" h="360044">
                <a:moveTo>
                  <a:pt x="166331" y="240525"/>
                </a:moveTo>
                <a:lnTo>
                  <a:pt x="136385" y="240525"/>
                </a:lnTo>
                <a:lnTo>
                  <a:pt x="136385" y="327939"/>
                </a:lnTo>
                <a:lnTo>
                  <a:pt x="166331" y="327939"/>
                </a:lnTo>
                <a:lnTo>
                  <a:pt x="166331" y="240525"/>
                </a:lnTo>
                <a:close/>
              </a:path>
              <a:path w="360045" h="360044">
                <a:moveTo>
                  <a:pt x="222250" y="200355"/>
                </a:moveTo>
                <a:lnTo>
                  <a:pt x="192303" y="200355"/>
                </a:lnTo>
                <a:lnTo>
                  <a:pt x="192303" y="327939"/>
                </a:lnTo>
                <a:lnTo>
                  <a:pt x="222250" y="327939"/>
                </a:lnTo>
                <a:lnTo>
                  <a:pt x="222250" y="200355"/>
                </a:lnTo>
                <a:close/>
              </a:path>
              <a:path w="360045" h="360044">
                <a:moveTo>
                  <a:pt x="278155" y="177279"/>
                </a:moveTo>
                <a:lnTo>
                  <a:pt x="248208" y="177279"/>
                </a:lnTo>
                <a:lnTo>
                  <a:pt x="248208" y="327952"/>
                </a:lnTo>
                <a:lnTo>
                  <a:pt x="278155" y="327952"/>
                </a:lnTo>
                <a:lnTo>
                  <a:pt x="278155" y="177279"/>
                </a:lnTo>
                <a:close/>
              </a:path>
              <a:path w="360045" h="360044">
                <a:moveTo>
                  <a:pt x="315468" y="102628"/>
                </a:moveTo>
                <a:lnTo>
                  <a:pt x="289509" y="0"/>
                </a:lnTo>
                <a:lnTo>
                  <a:pt x="177698" y="61899"/>
                </a:lnTo>
                <a:lnTo>
                  <a:pt x="218630" y="76568"/>
                </a:lnTo>
                <a:lnTo>
                  <a:pt x="154571" y="166890"/>
                </a:lnTo>
                <a:lnTo>
                  <a:pt x="82740" y="229006"/>
                </a:lnTo>
                <a:lnTo>
                  <a:pt x="24193" y="264871"/>
                </a:lnTo>
                <a:lnTo>
                  <a:pt x="0" y="276390"/>
                </a:lnTo>
                <a:lnTo>
                  <a:pt x="135547" y="222224"/>
                </a:lnTo>
                <a:lnTo>
                  <a:pt x="219633" y="160794"/>
                </a:lnTo>
                <a:lnTo>
                  <a:pt x="262521" y="110464"/>
                </a:lnTo>
                <a:lnTo>
                  <a:pt x="274535" y="89598"/>
                </a:lnTo>
                <a:lnTo>
                  <a:pt x="315468" y="102628"/>
                </a:lnTo>
                <a:close/>
              </a:path>
              <a:path w="360045" h="360044">
                <a:moveTo>
                  <a:pt x="334035" y="153111"/>
                </a:moveTo>
                <a:lnTo>
                  <a:pt x="304101" y="153111"/>
                </a:lnTo>
                <a:lnTo>
                  <a:pt x="304101" y="327952"/>
                </a:lnTo>
                <a:lnTo>
                  <a:pt x="334035" y="327952"/>
                </a:lnTo>
                <a:lnTo>
                  <a:pt x="334035" y="153111"/>
                </a:lnTo>
                <a:close/>
              </a:path>
              <a:path w="360045" h="360044">
                <a:moveTo>
                  <a:pt x="359994" y="337185"/>
                </a:moveTo>
                <a:lnTo>
                  <a:pt x="5461" y="337185"/>
                </a:lnTo>
                <a:lnTo>
                  <a:pt x="5461" y="359994"/>
                </a:lnTo>
                <a:lnTo>
                  <a:pt x="359994" y="359994"/>
                </a:lnTo>
                <a:lnTo>
                  <a:pt x="359994" y="337185"/>
                </a:lnTo>
                <a:close/>
              </a:path>
            </a:pathLst>
          </a:custGeom>
          <a:solidFill>
            <a:srgbClr val="9BC58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867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Сведения о практической апробации инклюзивной практики 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1293776" y="1449421"/>
            <a:ext cx="703309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Инклюзивная практика проведения Молодежного экологического волонтерского инклюзивного лагеря была представлена для участия во Всероссийском конкурсе методических разработок по реализации профессионального образования и профессионального обучения инвалидов и лиц с ОВЗ. Организаторы конкурса: Министерство образования Самарской области; ГБУ ДПО СО Центр профессионального образования; ГБПОУ СО «Тольяттинский социально-экономический колледж». Инклюзивная практика была удостоена Диплома первой степени в номинации «Методические разработки учебных и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внеучебных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мероприятий, направленных на развитие общих компетенций обучающихся из числа инвалидов и лиц с ОВЗ». </a:t>
            </a:r>
          </a:p>
          <a:p>
            <a:pPr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Практика была заявлена на участие в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Пилотном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проекте «Солидарные сообщества» Фонда Тимченко который полностью реализовывался на малых территориях. Результатом участия стала не только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грантовая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поддержка, но и право на проведение стажировки участников конкурса по теме организации молодежных экологических волонтерских инклюзивных лагерей в других регионах Российской Федерации. </a:t>
            </a:r>
          </a:p>
        </p:txBody>
      </p:sp>
      <p:pic>
        <p:nvPicPr>
          <p:cNvPr id="8" name="Picture 6" descr="https://kchmedcoll.ru/sites/default/files/news/_i-17jwdx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8481" y="1525876"/>
            <a:ext cx="3787515" cy="505002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/>
          <a:srcRect l="73025" t="39082" r="14801" b="38986"/>
          <a:stretch>
            <a:fillRect/>
          </a:stretch>
        </p:blipFill>
        <p:spPr bwMode="auto">
          <a:xfrm>
            <a:off x="136187" y="1916349"/>
            <a:ext cx="1156900" cy="117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5" name="Picture 8" descr="значок вектора календарный год 2022 иконка года Иллюстрация вектора -  иллюстрации насчитывающей календар, средства: 228851705"/>
          <p:cNvPicPr>
            <a:picLocks noChangeAspect="1" noChangeArrowheads="1"/>
          </p:cNvPicPr>
          <p:nvPr/>
        </p:nvPicPr>
        <p:blipFill>
          <a:blip r:embed="rId4" cstate="print"/>
          <a:srcRect l="20310" t="14848" r="16441" b="21425"/>
          <a:stretch>
            <a:fillRect/>
          </a:stretch>
        </p:blipFill>
        <p:spPr bwMode="auto">
          <a:xfrm>
            <a:off x="204281" y="4854109"/>
            <a:ext cx="1060315" cy="112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xmlns="" val="263103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Результаты, подтверждающие эффективность реализации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just"/>
            <a:fld id="{DA1DE86A-2E30-4AEA-8AD9-BB305C8FD236}" type="slidenum">
              <a:rPr lang="ru-RU" smtClean="0"/>
              <a:pPr algn="just"/>
              <a:t>12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33080" y="1867711"/>
            <a:ext cx="89397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Результаты анкетирования показывают динамику изменения отношение к обучающимся с инвалидностью у остальных участников и волонтеров.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Кроме того, к позитивным результатам мероприятия можно отнести и такие явления как: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привлечение внимания общества к совместной общественно-полезной деятельности инвалидов людей без ОВЗ;</a:t>
            </a:r>
          </a:p>
          <a:p>
            <a:pPr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возможность реализовали свои общечеловеческие качества, такие как: милосердие, ответственность за ближнего, терпимость, заботу и т.д.;</a:t>
            </a:r>
          </a:p>
          <a:p>
            <a:pPr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развитие творческого потенциала, в единстве с оздоровительной составляющей жизни лагеря.</a:t>
            </a:r>
          </a:p>
          <a:p>
            <a:pPr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1600" b="1" i="1" dirty="0" smtClean="0">
                <a:solidFill>
                  <a:srgbClr val="D58C09"/>
                </a:solidFill>
                <a:latin typeface="Century Gothic" panose="020B0502020202020204" pitchFamily="34" charset="0"/>
              </a:rPr>
              <a:t>Благоустройство и создание доступной зоны отдыха для жителей муниципального района является результатом двухнедельного палаточного молодежного экологического волонтерского инклюзивного лагеря.</a:t>
            </a:r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31792A67-0AD2-3DD9-D7B3-B205D066407C}"/>
              </a:ext>
            </a:extLst>
          </p:cNvPr>
          <p:cNvSpPr/>
          <p:nvPr/>
        </p:nvSpPr>
        <p:spPr>
          <a:xfrm rot="5400000">
            <a:off x="1819170" y="2907559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xmlns="" id="{31792A67-0AD2-3DD9-D7B3-B205D066407C}"/>
              </a:ext>
            </a:extLst>
          </p:cNvPr>
          <p:cNvSpPr/>
          <p:nvPr/>
        </p:nvSpPr>
        <p:spPr>
          <a:xfrm rot="5400000">
            <a:off x="1806199" y="3633900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31792A67-0AD2-3DD9-D7B3-B205D066407C}"/>
              </a:ext>
            </a:extLst>
          </p:cNvPr>
          <p:cNvSpPr/>
          <p:nvPr/>
        </p:nvSpPr>
        <p:spPr>
          <a:xfrm rot="5400000">
            <a:off x="1820017" y="4362636"/>
            <a:ext cx="340272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Подтверждение соблюдения правил заимствования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18" y="1391055"/>
            <a:ext cx="9659566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477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108680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Заключение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56426" y="1481330"/>
            <a:ext cx="986384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Как  показала практика, палаточный лагерь имеет определенные преимущества перед другими формами и средствами социально-реабилитационный работы. Прежде всего, они заключаются в том, что обстановка лагеря сильно отличается от привычной «домашней обстановки». Это выражается в том, что при совместном проживание людей возникает «зона доверия». Кроме того, активное общение с природой, способствует укреплению здоровья и повышению уровня экологической культуры, приобщает к здоровому и безопасному образу жизни в естественных условиях социальной и природной среды. А спортивные и творческие занятия дают возможность восстановить свои физические и душевные силы.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При формировании программы учитываются индивидуальные запросы участников, создаются все условия для общения с каждым членом команды, у каждого есть возможность проявить свой творческий потенциал. </a:t>
            </a:r>
          </a:p>
        </p:txBody>
      </p:sp>
      <p:pic>
        <p:nvPicPr>
          <p:cNvPr id="6" name="Picture 2" descr="https://kchmedcoll.ru/sites/default/files/news/qwhx8j192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439" y="4270442"/>
            <a:ext cx="1787457" cy="238327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8" name="Picture 2" descr="https://kchmedcoll.ru/sites/default/files/news/tsf6t6a965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8402" y="4289898"/>
            <a:ext cx="3048001" cy="228600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" name="Picture 6" descr="https://kchmedcoll.ru/sites/default/files/news/m5eja96kdd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2516" y="4326430"/>
            <a:ext cx="3090079" cy="231756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1" name="Picture 4" descr="https://kchmedcoll.ru/sites/default/files/news/zcsdvwiao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19671" y="4280170"/>
            <a:ext cx="1765571" cy="2354094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03379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136187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651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Введение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995FE15-42C4-6A37-6376-44C13DE07DB8}"/>
              </a:ext>
            </a:extLst>
          </p:cNvPr>
          <p:cNvSpPr txBox="1"/>
          <p:nvPr/>
        </p:nvSpPr>
        <p:spPr>
          <a:xfrm>
            <a:off x="1722384" y="963795"/>
            <a:ext cx="6362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Цели и задачи, на решение которых направлена инклюзивная программа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3CD72FC-06E7-749D-1E54-D85F4AA670AD}"/>
              </a:ext>
            </a:extLst>
          </p:cNvPr>
          <p:cNvSpPr txBox="1"/>
          <p:nvPr/>
        </p:nvSpPr>
        <p:spPr>
          <a:xfrm>
            <a:off x="-136188" y="5142443"/>
            <a:ext cx="184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EA7520"/>
                </a:solidFill>
                <a:latin typeface="Century Gothic" panose="020B0502020202020204" pitchFamily="34" charset="0"/>
              </a:rPr>
              <a:t>Целевая аудитория</a:t>
            </a:r>
            <a:endParaRPr lang="ru-RU" sz="2000" dirty="0">
              <a:solidFill>
                <a:srgbClr val="EA752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2788597" y="2064495"/>
            <a:ext cx="8353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Использование инклюзивного взаимодействия, как инструмента реабилитации и повышения социальной и деловой активности людей с инвалидностью и без инвалидности, в условиях активного общения с природой, а также физического труда, совмещенного с активным отдыхом.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xmlns="" id="{7488F9B7-6B05-358A-D24C-31775162D657}"/>
              </a:ext>
            </a:extLst>
          </p:cNvPr>
          <p:cNvSpPr/>
          <p:nvPr/>
        </p:nvSpPr>
        <p:spPr>
          <a:xfrm rot="5400000">
            <a:off x="1792672" y="2440631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xmlns="" id="{31792A67-0AD2-3DD9-D7B3-B205D066407C}"/>
              </a:ext>
            </a:extLst>
          </p:cNvPr>
          <p:cNvSpPr/>
          <p:nvPr/>
        </p:nvSpPr>
        <p:spPr>
          <a:xfrm rot="5400000">
            <a:off x="1994267" y="2440631"/>
            <a:ext cx="354937" cy="273050"/>
          </a:xfrm>
          <a:prstGeom prst="triangle">
            <a:avLst/>
          </a:prstGeom>
          <a:solidFill>
            <a:srgbClr val="2C4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10800000">
            <a:off x="3988437" y="4225398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2253432" y="1668505"/>
            <a:ext cx="9410031" cy="2222559"/>
          </a:xfrm>
          <a:prstGeom prst="downArrow">
            <a:avLst>
              <a:gd name="adj1" fmla="val 100000"/>
              <a:gd name="adj2" fmla="val 24243"/>
            </a:avLst>
          </a:prstGeom>
          <a:solidFill>
            <a:schemeClr val="accent1">
              <a:lumMod val="60000"/>
              <a:lumOff val="40000"/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52663" y="4511944"/>
            <a:ext cx="3458818" cy="214685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Люди с инвалидностью, представляющие собой группу людей с различными нарушениями из разных социальных групп (молодежь села, обучающиеся филиала, жители 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Кинель-Черкасского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 района и др.)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118698" y="4494180"/>
            <a:ext cx="3025302" cy="214452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Волонтеры, в том числе волонтеры, прошедшие обучение по программе подготовки волонтеров к профессиональному конкурсу «</a:t>
            </a:r>
            <a:r>
              <a:rPr lang="ru-RU" sz="1600" dirty="0" err="1" smtClean="0">
                <a:solidFill>
                  <a:schemeClr val="tx1"/>
                </a:solidFill>
                <a:latin typeface="Century Gothic" pitchFamily="34" charset="0"/>
              </a:rPr>
              <a:t>Абилимпикс</a:t>
            </a:r>
            <a:r>
              <a:rPr lang="ru-RU" sz="1600" dirty="0" smtClean="0">
                <a:solidFill>
                  <a:schemeClr val="tx1"/>
                </a:solidFill>
                <a:latin typeface="Century Gothic" pitchFamily="34" charset="0"/>
              </a:rPr>
              <a:t>».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231549" y="4484452"/>
            <a:ext cx="2587557" cy="2110902"/>
          </a:xfrm>
          <a:prstGeom prst="roundRect">
            <a:avLst/>
          </a:prstGeom>
          <a:solidFill>
            <a:schemeClr val="accent4">
              <a:lumMod val="60000"/>
              <a:lumOff val="4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Люди без инвалидности: обучающиеся филиала, жители села и др.</a:t>
            </a:r>
            <a:endParaRPr lang="ru-RU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28" name="Равнобедренный треугольник 27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10800000">
            <a:off x="10483271" y="4231883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10800000">
            <a:off x="7483909" y="4218913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Равнобедренный треугольник 29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922931" y="5282472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2104514" y="5308411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2295825" y="5305169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Принцип 100% эффективности реализации задач: разделения цели на зада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527" y="1624519"/>
            <a:ext cx="1460365" cy="1460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479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i="1" dirty="0" smtClean="0">
                <a:solidFill>
                  <a:srgbClr val="EA7520"/>
                </a:solidFill>
                <a:latin typeface="Century Gothic" panose="020B0502020202020204" pitchFamily="34" charset="0"/>
              </a:rPr>
              <a:t>Первый этап</a:t>
            </a:r>
            <a:endParaRPr lang="ru-RU" sz="3600" dirty="0">
              <a:solidFill>
                <a:srgbClr val="EA752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28650"/>
            <a:ext cx="9648825" cy="76827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Алгоритм реализации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31395" y="3676524"/>
            <a:ext cx="818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34118" y="3822440"/>
            <a:ext cx="818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98060" y="1245140"/>
            <a:ext cx="9931940" cy="2461098"/>
          </a:xfrm>
          <a:prstGeom prst="roundRect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Century Gothic" pitchFamily="34" charset="0"/>
              </a:rPr>
              <a:t>Организационный</a:t>
            </a: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 начинается за два месяца до планируемой даты проведения мероприятия. Этот этап состоит из следующих действий: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Определение места проведения 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 Формирование рабочей группы и разработка Плана подготовки проведения . Рабочая группа/организационный комитет формируется из обучающихся, включая обучающихся с ограниченными возможностями здоровья по зрению, и работников филиала с учетом их способностей выполнения функциональных задач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Планирование финансовых затрат, составление сметы расходов</a:t>
            </a:r>
          </a:p>
        </p:txBody>
      </p:sp>
      <p:pic>
        <p:nvPicPr>
          <p:cNvPr id="14338" name="Picture 2" descr="https://kchmedcoll.ru/sites/default/files/styles/200-200/public/photos/IMG-99d44f5478a4810bc41e4663c5b639bf-V.jpg?itok=EVQRsRf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552" y="3871606"/>
            <a:ext cx="2830818" cy="2830818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42" name="Picture 6" descr="https://kchmedcoll.ru/sites/default/files/styles/200-200/public/photos/IMG-ae712ff6870c8bc24f66f84cf6dbcb89-V.jpg?itok=k1BDgU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8962" y="3861950"/>
            <a:ext cx="2811224" cy="281122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44" name="Picture 8" descr="https://kchmedcoll.ru/sites/default/files/photos/IMG-37adb649eccab08f082508e405751c7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35830" y="3842515"/>
            <a:ext cx="2154608" cy="287281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48" name="Picture 12" descr="https://kchmedcoll.ru/sites/default/files/photos/IMG-0e7c41a5192f036da2a95d028537dc4a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88331" y="3868457"/>
            <a:ext cx="2037877" cy="271716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350" name="Picture 14" descr="Компьютерные иконки Рабочий процесс Пол Символ Блок-схема Задачи,  Планирование, разное, угол, текст png | PNGW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3737" y="327164"/>
            <a:ext cx="961349" cy="963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85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i="1" dirty="0" smtClean="0">
                <a:solidFill>
                  <a:srgbClr val="EA7520"/>
                </a:solidFill>
                <a:latin typeface="Century Gothic" panose="020B0502020202020204" pitchFamily="34" charset="0"/>
              </a:rPr>
              <a:t>Второй этап</a:t>
            </a:r>
            <a:endParaRPr lang="ru-RU" sz="3600" dirty="0">
              <a:solidFill>
                <a:srgbClr val="EA752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28650"/>
            <a:ext cx="9648825" cy="76827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Алгоритм реализации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31395" y="3676524"/>
            <a:ext cx="818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34118" y="3822440"/>
            <a:ext cx="818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34247" y="1352144"/>
            <a:ext cx="9815209" cy="943584"/>
          </a:xfrm>
          <a:prstGeom prst="roundRect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Century Gothic" pitchFamily="34" charset="0"/>
              </a:rPr>
              <a:t>Основной этап</a:t>
            </a:r>
            <a:r>
              <a:rPr lang="ru-RU" b="1" dirty="0" smtClean="0">
                <a:solidFill>
                  <a:schemeClr val="tx1"/>
                </a:solidFill>
                <a:latin typeface="Century Gothic" pitchFamily="34" charset="0"/>
              </a:rPr>
              <a:t>. </a:t>
            </a:r>
            <a:r>
              <a:rPr lang="ru-RU" dirty="0" smtClean="0">
                <a:solidFill>
                  <a:schemeClr val="tx1"/>
                </a:solidFill>
                <a:latin typeface="Century Gothic" pitchFamily="34" charset="0"/>
              </a:rPr>
              <a:t>Проведение лагеря с использованием различных форм организации деятельности участников</a:t>
            </a:r>
          </a:p>
        </p:txBody>
      </p:sp>
      <p:pic>
        <p:nvPicPr>
          <p:cNvPr id="15" name="Рисунок 14" descr="https://kchmedcoll.ru/sites/default/files/photos/fTSY5er-0UE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649372" y="2344430"/>
            <a:ext cx="2142259" cy="285007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6" name="Рисунок 15" descr="https://kchmedcoll.ru/sites/default/files/photos/ALvGGcV6F6E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881337" y="2368053"/>
            <a:ext cx="4893012" cy="261250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7" name="Рисунок 16" descr="https://kchmedcoll.ru/sites/default/files/photos/weqFY_-PTLk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994" r="-1" b="20136"/>
          <a:stretch/>
        </p:blipFill>
        <p:spPr bwMode="auto">
          <a:xfrm>
            <a:off x="9021866" y="2390288"/>
            <a:ext cx="2533510" cy="27194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  <p:pic>
        <p:nvPicPr>
          <p:cNvPr id="18" name="Рисунок 17" descr="https://kchmedcoll.ru/sites/default/files/photos/bIRwYHkJauY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79833" y="4539280"/>
            <a:ext cx="3267265" cy="231872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0" name="Picture 2" descr="https://kchmedcoll.ru/sites/default/files/news/hsANYvw1od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7643" y="4688803"/>
            <a:ext cx="2889250" cy="216919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2" name="Picture 4" descr="https://kchmedcoll.ru/sites/default/files/photos/hke85zbH1W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5396" y="4856779"/>
            <a:ext cx="2665514" cy="2001221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4" name="Picture 6" descr="https://kchmedcoll.ru/sites/default/files/photos/nA2_80cpjf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48398" y="5077838"/>
            <a:ext cx="2371077" cy="17801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6" name="Picture 8" descr="Технологии не всегда заменяют человеческий труд - Аналитический  интернет-журнал Власть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3352" y="398834"/>
            <a:ext cx="1209065" cy="928562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585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Почему нужно соблюдать режим дня и как этому научиться?"/>
          <p:cNvPicPr>
            <a:picLocks noChangeAspect="1" noChangeArrowheads="1"/>
          </p:cNvPicPr>
          <p:nvPr/>
        </p:nvPicPr>
        <p:blipFill>
          <a:blip r:embed="rId2" cstate="print"/>
          <a:srcRect l="7128" t="20213" r="28723" b="7455"/>
          <a:stretch>
            <a:fillRect/>
          </a:stretch>
        </p:blipFill>
        <p:spPr bwMode="auto">
          <a:xfrm>
            <a:off x="7861164" y="3414409"/>
            <a:ext cx="3666111" cy="214008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3651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Описание программных направлений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1747837" y="1191955"/>
            <a:ext cx="835342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58C09"/>
                </a:solidFill>
                <a:latin typeface="Century Gothic" pitchFamily="34" charset="0"/>
              </a:rPr>
              <a:t>ПРОГРАММА</a:t>
            </a:r>
          </a:p>
          <a:p>
            <a:pPr algn="ctr"/>
            <a:r>
              <a:rPr lang="ru-RU" sz="1600" b="1" dirty="0" smtClean="0">
                <a:solidFill>
                  <a:srgbClr val="D58C09"/>
                </a:solidFill>
                <a:latin typeface="Century Gothic" pitchFamily="34" charset="0"/>
              </a:rPr>
              <a:t>молодежного экологического волонтерского инклюзивного лагеря </a:t>
            </a:r>
          </a:p>
          <a:p>
            <a:pPr algn="ctr"/>
            <a:r>
              <a:rPr lang="ru-RU" sz="1600" b="1" dirty="0" smtClean="0">
                <a:solidFill>
                  <a:srgbClr val="D58C09"/>
                </a:solidFill>
                <a:latin typeface="Century Gothic" pitchFamily="34" charset="0"/>
              </a:rPr>
              <a:t>МЭВИЛ-3Д -2018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 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День первый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11:00-13:00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-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установка палаточного лагеря, заезд участников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13:00-14:30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кулинарный инклюзивный поединок (обед)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15:00-17:00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инклюзивный субботник для участников лагеря и гостей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17:30- 19:30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инклюзивный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фишинг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+ </a:t>
            </a:r>
            <a:r>
              <a:rPr lang="ru-RU" sz="1600" i="1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инклюзивный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фитнес на открытом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воздухе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20:00-20:30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ужин для жителей палаточного лагеря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21:30-22:00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вечерний круг: рефлексия, игра «Крокодил»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 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День второй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07:00- 08:00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-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подъем, зарядка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08:00-09:00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инклюзивный кулинар (завтрак)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09:30-12:00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уборка территории: инклюзивный субботник для участников лагеря и гостей, создание инклюзивной скульптуры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12:00 -13:00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обед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13:00-15:30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спортивный туризм: мастер-класс + соревнования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Century Gothic" pitchFamily="34" charset="0"/>
              </a:rPr>
              <a:t>16:00-18:00 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- финальный вечерний круг, закрытие лагеря, отъезд участников</a:t>
            </a:r>
          </a:p>
          <a:p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1750" name="AutoShape 6" descr="1 Календ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1 Календ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1 Календ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1 Календар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60" name="Picture 16" descr="Есть чистый лист календаря (Мила Садовая) / Стих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739" y="2416119"/>
            <a:ext cx="892445" cy="96086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7" name="Picture 16" descr="Есть чистый лист календаря (Мила Садовая) / Стихи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041" y="4679422"/>
            <a:ext cx="892445" cy="96086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8" name="TextBox 17"/>
          <p:cNvSpPr txBox="1"/>
          <p:nvPr/>
        </p:nvSpPr>
        <p:spPr>
          <a:xfrm>
            <a:off x="632299" y="2723745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99873" y="5035685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622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3600" b="1" i="1" dirty="0" smtClean="0">
                <a:solidFill>
                  <a:srgbClr val="EA7520"/>
                </a:solidFill>
                <a:latin typeface="Century Gothic" panose="020B0502020202020204" pitchFamily="34" charset="0"/>
              </a:rPr>
              <a:t>Третий этап</a:t>
            </a:r>
            <a:endParaRPr lang="ru-RU" sz="3600" dirty="0">
              <a:solidFill>
                <a:srgbClr val="EA7520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28650"/>
            <a:ext cx="9648825" cy="76827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Алгоритм реализации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331395" y="3676524"/>
            <a:ext cx="818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34118" y="3822440"/>
            <a:ext cx="81809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82886" y="1488331"/>
            <a:ext cx="9659566" cy="943584"/>
          </a:xfrm>
          <a:prstGeom prst="roundRect">
            <a:avLst/>
          </a:prstGeom>
          <a:solidFill>
            <a:schemeClr val="tx2">
              <a:lumMod val="40000"/>
              <a:lumOff val="60000"/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Аналитический этап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Обработка результатов, анкет, соотнесение их с поставленными целями, оформление отчетной документации, проведение встречи с участниками рабочей группы/оргкомитетом</a:t>
            </a:r>
            <a:endParaRPr lang="ru-RU" dirty="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3" name="Picture 4" descr="https://kchmedcoll.ru/sites/default/files/photos/IMG-75d1e46b2b701dd908b1868166d8e907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3386" y="2772383"/>
            <a:ext cx="2441712" cy="325561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6" name="Picture 2" descr="https://kchmedcoll.ru/sites/default/files/styles/200-200/public/photos/IMG-2ebe5c53e650ca0e2d2a0e3e17a80d78-V.jpg?itok=8AFHcc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077" y="2762655"/>
            <a:ext cx="3103191" cy="310319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4" name="Рисунок 13" descr="https://kchmedcoll.ru/sites/default/files/news/9ntff8Jjb1U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520673" y="2738082"/>
            <a:ext cx="4321769" cy="338061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A6F09359-D177-4BBE-8F3E-2B1E78855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" y="393899"/>
            <a:ext cx="1272820" cy="76369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52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566154" y="1851775"/>
            <a:ext cx="101264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D58C09"/>
                </a:solidFill>
                <a:latin typeface="Century Gothic" pitchFamily="34" charset="0"/>
              </a:rPr>
              <a:t>Туристическое и бытовое снаряжение для проживания:</a:t>
            </a:r>
          </a:p>
          <a:p>
            <a:pPr algn="just"/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непромокаемые (или устанавливаться под тентом), ветроустойчивые палатки, имеющие защиту от насекомых (защитная сетка на двери и окнах). Все палатки должны иметь закрывающийся вход, а также место для хранения обуви;</a:t>
            </a:r>
          </a:p>
          <a:p>
            <a:pPr algn="just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спальные мешки, укомплектованные индивидуальными съемными вкладышами;</a:t>
            </a:r>
          </a:p>
          <a:p>
            <a:pPr algn="just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туристические коврики;</a:t>
            </a:r>
          </a:p>
          <a:p>
            <a:pPr algn="just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туалеты в палаточных лагерях располагаются на расстоянии не менее 25 метров от жилой зоны и пищеблока и не менее 50 метров от места купания;</a:t>
            </a:r>
          </a:p>
          <a:p>
            <a:pPr algn="just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экологическое энергоснабжение для компьютеров и телефонов (мобильное зарядное устройство на 50 </a:t>
            </a:r>
            <a:r>
              <a:rPr lang="ru-RU" sz="1600" i="1" dirty="0" err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амп</a:t>
            </a:r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. часов);</a:t>
            </a:r>
          </a:p>
          <a:p>
            <a:pPr algn="just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столы, стулья, посуда для приготовления и приема пищи, дрова;</a:t>
            </a:r>
          </a:p>
          <a:p>
            <a:pPr algn="just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перчатки, мешки для сбора мусора, веники, грабли, лопаты, тачки, пилы и др. инвентарь для уборки территории;</a:t>
            </a:r>
          </a:p>
          <a:p>
            <a:pPr algn="just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канцелярские товары, сувенирная и печатная продукция (раздаточные материалы, фирменные кепки, баннер, флажки и оградительная лента с символикой лагеря), призы и награды (благодарственные письма); </a:t>
            </a:r>
          </a:p>
          <a:p>
            <a:pPr algn="just"/>
            <a:r>
              <a:rPr lang="ru-RU" sz="1600" i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аппаратура для ведения видео и фотосъемки.</a:t>
            </a:r>
          </a:p>
        </p:txBody>
      </p:sp>
      <p:pic>
        <p:nvPicPr>
          <p:cNvPr id="11266" name="Picture 2" descr="Концепция значка интеллектуальных ресурсов линейная Интеллектуальные ресурсы  выравнивают знак вектора, символ, иллюстрацию Иллюстрация вектора -  иллюстрации насчитывающей энергия, интеллектуально: 117094432"/>
          <p:cNvPicPr>
            <a:picLocks noChangeAspect="1" noChangeArrowheads="1"/>
          </p:cNvPicPr>
          <p:nvPr/>
        </p:nvPicPr>
        <p:blipFill>
          <a:blip r:embed="rId2" cstate="print"/>
          <a:srcRect l="18939" t="12887" r="10632" b="18193"/>
          <a:stretch>
            <a:fillRect/>
          </a:stretch>
        </p:blipFill>
        <p:spPr bwMode="auto">
          <a:xfrm>
            <a:off x="116733" y="243190"/>
            <a:ext cx="1270528" cy="131323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81422" y="4575595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78181" y="5321384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65210" y="6067171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91151" y="4935521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97635" y="4134610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84664" y="3644984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71694" y="3165085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68448" y="2432267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60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Ресурсы, которые необходимы для эффективной реализации  инклюзивной практики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98060" y="1588491"/>
            <a:ext cx="97568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i="1" dirty="0" smtClean="0"/>
              <a:t> </a:t>
            </a:r>
            <a:r>
              <a:rPr lang="ru-RU" sz="1600" b="1" dirty="0" smtClean="0">
                <a:solidFill>
                  <a:srgbClr val="D58C09"/>
                </a:solidFill>
                <a:latin typeface="Century Gothic" pitchFamily="34" charset="0"/>
              </a:rPr>
              <a:t>Информационное обеспечение:</a:t>
            </a:r>
          </a:p>
          <a:p>
            <a:pPr algn="just"/>
            <a:endParaRPr lang="ru-RU" sz="1600" b="1" i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установка баннера с названием и логотипами партнеров;</a:t>
            </a:r>
          </a:p>
          <a:p>
            <a:pPr algn="just">
              <a:buFontTx/>
              <a:buChar char="-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ограждение лагеря специальной лентой и флажками с символикой лагеря;</a:t>
            </a:r>
          </a:p>
          <a:p>
            <a:pPr algn="just">
              <a:buFontTx/>
              <a:buChar char="-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-    ежедневное размещение информации (фото, видео, посты) о подготовке и проведении лагеря;</a:t>
            </a:r>
          </a:p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объявления, размещенные на сайте организатора и социальных сетях с приглашением к   участию в лагере (публикуются минимум за месяц).</a:t>
            </a:r>
          </a:p>
          <a:p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2" descr="Концепция значка интеллектуальных ресурсов линейная Интеллектуальные ресурсы  выравнивают знак вектора, символ, иллюстрацию Иллюстрация вектора -  иллюстрации насчитывающей энергия, интеллектуально: 117094432"/>
          <p:cNvPicPr>
            <a:picLocks noChangeAspect="1" noChangeArrowheads="1"/>
          </p:cNvPicPr>
          <p:nvPr/>
        </p:nvPicPr>
        <p:blipFill>
          <a:blip r:embed="rId2" cstate="print"/>
          <a:srcRect l="18939" t="12887" r="10632" b="18193"/>
          <a:stretch>
            <a:fillRect/>
          </a:stretch>
        </p:blipFill>
        <p:spPr bwMode="auto">
          <a:xfrm>
            <a:off x="116733" y="243191"/>
            <a:ext cx="1254867" cy="129704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45754" y="3654710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52239" y="3116447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39269" y="2656004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>
            <a:extLst>
              <a:ext uri="{FF2B5EF4-FFF2-40B4-BE49-F238E27FC236}">
                <a16:creationId xmlns:a16="http://schemas.microsoft.com/office/drawing/2014/main" xmlns="" id="{216F6713-6053-B2F9-12B8-C8A991968496}"/>
              </a:ext>
            </a:extLst>
          </p:cNvPr>
          <p:cNvSpPr/>
          <p:nvPr/>
        </p:nvSpPr>
        <p:spPr>
          <a:xfrm rot="5400000">
            <a:off x="1345754" y="2156651"/>
            <a:ext cx="354937" cy="273050"/>
          </a:xfrm>
          <a:prstGeom prst="triangle">
            <a:avLst/>
          </a:prstGeom>
          <a:solidFill>
            <a:srgbClr val="F6AE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5923" y="4319830"/>
            <a:ext cx="9914321" cy="207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0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0B9AA81-A969-0B84-B207-BD3606702226}"/>
              </a:ext>
            </a:extLst>
          </p:cNvPr>
          <p:cNvSpPr/>
          <p:nvPr/>
        </p:nvSpPr>
        <p:spPr>
          <a:xfrm flipH="1">
            <a:off x="0" y="0"/>
            <a:ext cx="1390650" cy="6858000"/>
          </a:xfrm>
          <a:prstGeom prst="rect">
            <a:avLst/>
          </a:prstGeom>
          <a:solidFill>
            <a:srgbClr val="EBF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6801DB-EFD5-6C4E-B32D-274E6DB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4975" y="669926"/>
            <a:ext cx="9648825" cy="103180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>
                <a:solidFill>
                  <a:srgbClr val="223A7D"/>
                </a:solidFill>
                <a:latin typeface="Century Gothic" panose="020B0502020202020204" pitchFamily="34" charset="0"/>
              </a:rPr>
              <a:t>Ожидаемые результаты реализации инклюзивной практики и методы их контроля</a:t>
            </a:r>
            <a:r>
              <a:rPr lang="ru-RU" sz="4400" b="1" dirty="0">
                <a:latin typeface="Century Gothic" panose="020B0502020202020204" pitchFamily="34" charset="0"/>
              </a:rPr>
              <a:t/>
            </a:r>
            <a:br>
              <a:rPr lang="ru-RU" sz="4400" b="1" dirty="0"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55E34AE-3BF8-28C7-30F8-0428080CA036}"/>
              </a:ext>
            </a:extLst>
          </p:cNvPr>
          <p:cNvSpPr txBox="1"/>
          <p:nvPr/>
        </p:nvSpPr>
        <p:spPr>
          <a:xfrm>
            <a:off x="1786748" y="1548839"/>
            <a:ext cx="8353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Результаты, получаемые при проведении молодежного экологического волонтерского инклюзивного лагеря можно распределить по трем группам участников:</a:t>
            </a:r>
          </a:p>
          <a:p>
            <a:pPr algn="just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Первая группа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– обучающиеся с инвалидностью и ОВЗ. Вовлеченные в общую жизнь, обучающиеся с ОВЗ активно участвуют в жизни коллектива и приобретают новые навыки общения. В ходе подготовки и двухдневного совместного проживания они становятся более заинтересованными и эмоционально увлеченными. Обучающиеся с ОВЗ ощущают себя частью коллектива, где царит атмосфера сотворчества, сотрудничества, взаимовыручки, проявления творческой деятельности и утверждения достоинств личности.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xmlns="" id="{6B2B3C36-5BBF-8D51-A59A-C74A9663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DE86A-2E30-4AEA-8AD9-BB305C8FD236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object 27">
            <a:extLst>
              <a:ext uri="{FF2B5EF4-FFF2-40B4-BE49-F238E27FC236}">
                <a16:creationId xmlns="" xmlns:a16="http://schemas.microsoft.com/office/drawing/2014/main" id="{8B81C169-B29E-4609-8DB2-C13BD067BADB}"/>
              </a:ext>
            </a:extLst>
          </p:cNvPr>
          <p:cNvSpPr/>
          <p:nvPr/>
        </p:nvSpPr>
        <p:spPr>
          <a:xfrm>
            <a:off x="38913" y="384243"/>
            <a:ext cx="1303506" cy="967903"/>
          </a:xfrm>
          <a:custGeom>
            <a:avLst/>
            <a:gdLst/>
            <a:ahLst/>
            <a:cxnLst/>
            <a:rect l="l" t="t" r="r" b="b"/>
            <a:pathLst>
              <a:path w="360045" h="360044">
                <a:moveTo>
                  <a:pt x="54508" y="285064"/>
                </a:moveTo>
                <a:lnTo>
                  <a:pt x="24574" y="285064"/>
                </a:lnTo>
                <a:lnTo>
                  <a:pt x="24574" y="327952"/>
                </a:lnTo>
                <a:lnTo>
                  <a:pt x="54508" y="327952"/>
                </a:lnTo>
                <a:lnTo>
                  <a:pt x="54508" y="285064"/>
                </a:lnTo>
                <a:close/>
              </a:path>
              <a:path w="360045" h="360044">
                <a:moveTo>
                  <a:pt x="110413" y="266598"/>
                </a:moveTo>
                <a:lnTo>
                  <a:pt x="80467" y="266598"/>
                </a:lnTo>
                <a:lnTo>
                  <a:pt x="80467" y="327952"/>
                </a:lnTo>
                <a:lnTo>
                  <a:pt x="110413" y="327952"/>
                </a:lnTo>
                <a:lnTo>
                  <a:pt x="110413" y="266598"/>
                </a:lnTo>
                <a:close/>
              </a:path>
              <a:path w="360045" h="360044">
                <a:moveTo>
                  <a:pt x="166331" y="240525"/>
                </a:moveTo>
                <a:lnTo>
                  <a:pt x="136385" y="240525"/>
                </a:lnTo>
                <a:lnTo>
                  <a:pt x="136385" y="327939"/>
                </a:lnTo>
                <a:lnTo>
                  <a:pt x="166331" y="327939"/>
                </a:lnTo>
                <a:lnTo>
                  <a:pt x="166331" y="240525"/>
                </a:lnTo>
                <a:close/>
              </a:path>
              <a:path w="360045" h="360044">
                <a:moveTo>
                  <a:pt x="222250" y="200355"/>
                </a:moveTo>
                <a:lnTo>
                  <a:pt x="192303" y="200355"/>
                </a:lnTo>
                <a:lnTo>
                  <a:pt x="192303" y="327939"/>
                </a:lnTo>
                <a:lnTo>
                  <a:pt x="222250" y="327939"/>
                </a:lnTo>
                <a:lnTo>
                  <a:pt x="222250" y="200355"/>
                </a:lnTo>
                <a:close/>
              </a:path>
              <a:path w="360045" h="360044">
                <a:moveTo>
                  <a:pt x="278155" y="177279"/>
                </a:moveTo>
                <a:lnTo>
                  <a:pt x="248208" y="177279"/>
                </a:lnTo>
                <a:lnTo>
                  <a:pt x="248208" y="327952"/>
                </a:lnTo>
                <a:lnTo>
                  <a:pt x="278155" y="327952"/>
                </a:lnTo>
                <a:lnTo>
                  <a:pt x="278155" y="177279"/>
                </a:lnTo>
                <a:close/>
              </a:path>
              <a:path w="360045" h="360044">
                <a:moveTo>
                  <a:pt x="315468" y="102628"/>
                </a:moveTo>
                <a:lnTo>
                  <a:pt x="289509" y="0"/>
                </a:lnTo>
                <a:lnTo>
                  <a:pt x="177698" y="61899"/>
                </a:lnTo>
                <a:lnTo>
                  <a:pt x="218630" y="76568"/>
                </a:lnTo>
                <a:lnTo>
                  <a:pt x="154571" y="166890"/>
                </a:lnTo>
                <a:lnTo>
                  <a:pt x="82740" y="229006"/>
                </a:lnTo>
                <a:lnTo>
                  <a:pt x="24193" y="264871"/>
                </a:lnTo>
                <a:lnTo>
                  <a:pt x="0" y="276390"/>
                </a:lnTo>
                <a:lnTo>
                  <a:pt x="135547" y="222224"/>
                </a:lnTo>
                <a:lnTo>
                  <a:pt x="219633" y="160794"/>
                </a:lnTo>
                <a:lnTo>
                  <a:pt x="262521" y="110464"/>
                </a:lnTo>
                <a:lnTo>
                  <a:pt x="274535" y="89598"/>
                </a:lnTo>
                <a:lnTo>
                  <a:pt x="315468" y="102628"/>
                </a:lnTo>
                <a:close/>
              </a:path>
              <a:path w="360045" h="360044">
                <a:moveTo>
                  <a:pt x="334035" y="153111"/>
                </a:moveTo>
                <a:lnTo>
                  <a:pt x="304101" y="153111"/>
                </a:lnTo>
                <a:lnTo>
                  <a:pt x="304101" y="327952"/>
                </a:lnTo>
                <a:lnTo>
                  <a:pt x="334035" y="327952"/>
                </a:lnTo>
                <a:lnTo>
                  <a:pt x="334035" y="153111"/>
                </a:lnTo>
                <a:close/>
              </a:path>
              <a:path w="360045" h="360044">
                <a:moveTo>
                  <a:pt x="359994" y="337185"/>
                </a:moveTo>
                <a:lnTo>
                  <a:pt x="5461" y="337185"/>
                </a:lnTo>
                <a:lnTo>
                  <a:pt x="5461" y="359994"/>
                </a:lnTo>
                <a:lnTo>
                  <a:pt x="359994" y="359994"/>
                </a:lnTo>
                <a:lnTo>
                  <a:pt x="359994" y="337185"/>
                </a:lnTo>
                <a:close/>
              </a:path>
            </a:pathLst>
          </a:custGeom>
          <a:solidFill>
            <a:srgbClr val="9BC58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10" descr="https://kchmedcoll.ru/sites/default/files/news/nry5a7ex09y.jpg"/>
          <p:cNvPicPr>
            <a:picLocks noChangeAspect="1" noChangeArrowheads="1"/>
          </p:cNvPicPr>
          <p:nvPr/>
        </p:nvPicPr>
        <p:blipFill>
          <a:blip r:embed="rId2" cstate="print"/>
          <a:srcRect l="2233" t="6772"/>
          <a:stretch>
            <a:fillRect/>
          </a:stretch>
        </p:blipFill>
        <p:spPr bwMode="auto">
          <a:xfrm>
            <a:off x="4143983" y="4081800"/>
            <a:ext cx="3881831" cy="277620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318679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1119</Words>
  <Application>Microsoft Office PowerPoint</Application>
  <PresentationFormat>Произвольный</PresentationFormat>
  <Paragraphs>110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Calibri</vt:lpstr>
      <vt:lpstr>Calibri Light</vt:lpstr>
      <vt:lpstr>Тема Office</vt:lpstr>
      <vt:lpstr>Слайд 1</vt:lpstr>
      <vt:lpstr>Введение </vt:lpstr>
      <vt:lpstr>Алгоритм реализации инклюзивной практики </vt:lpstr>
      <vt:lpstr>Алгоритм реализации инклюзивной практики </vt:lpstr>
      <vt:lpstr>Описание программных направлений </vt:lpstr>
      <vt:lpstr>Алгоритм реализации инклюзивной практики </vt:lpstr>
      <vt:lpstr>Ресурсы, которые необходимы для эффективной реализации  инклюзивной практики </vt:lpstr>
      <vt:lpstr>Ресурсы, которые необходимы для эффективной реализации  инклюзивной практики </vt:lpstr>
      <vt:lpstr>Ожидаемые результаты реализации инклюзивной практики и методы их контроля </vt:lpstr>
      <vt:lpstr>Ожидаемые результаты реализации инклюзивной практики и методы их контроля </vt:lpstr>
      <vt:lpstr>Сведения о практической апробации инклюзивной практики  </vt:lpstr>
      <vt:lpstr>Результаты, подтверждающие эффективность реализации инклюзивной практики </vt:lpstr>
      <vt:lpstr>Подтверждение соблюдения правил заимствования </vt:lpstr>
      <vt:lpstr>Заключение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56</cp:revision>
  <dcterms:created xsi:type="dcterms:W3CDTF">2022-09-16T07:45:51Z</dcterms:created>
  <dcterms:modified xsi:type="dcterms:W3CDTF">2023-11-22T11:55:22Z</dcterms:modified>
</cp:coreProperties>
</file>