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2" r:id="rId4"/>
    <p:sldId id="264" r:id="rId5"/>
    <p:sldId id="274" r:id="rId6"/>
    <p:sldId id="275" r:id="rId7"/>
    <p:sldId id="265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E29"/>
    <a:srgbClr val="223A7D"/>
    <a:srgbClr val="2C4AA0"/>
    <a:srgbClr val="F8C568"/>
    <a:srgbClr val="EA7520"/>
    <a:srgbClr val="9DD09B"/>
    <a:srgbClr val="DE3C16"/>
    <a:srgbClr val="EBF0F9"/>
    <a:srgbClr val="F6F8FC"/>
    <a:srgbClr val="2F5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0"/>
  </p:normalViewPr>
  <p:slideViewPr>
    <p:cSldViewPr snapToGrid="0">
      <p:cViewPr varScale="1">
        <p:scale>
          <a:sx n="61" d="100"/>
          <a:sy n="61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331B-1AEE-446B-B6C8-95A5201EDB02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E1D1-7EA5-4049-BFA6-F19A7D3E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0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FE1D1-7EA5-4049-BFA6-F19A7D3ECE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9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4A432-E7BD-28F4-872B-5A48C9954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A9E627-02E9-972E-C045-1E1DD3C3F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DD0B-1D9A-FC17-6525-49BA2672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AA43-7B61-4283-A491-B19DB460EF67}" type="datetime1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ED58C-74C2-3209-1909-4E98E205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B044C-9D6B-3E44-1AC7-E37AEF1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0602-6772-95B9-EFEE-0056625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71FD9-0B32-0CA2-54E5-671CA84D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190EF-1C66-37C2-E0B3-C16342AD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E36-2F45-42A5-B450-8CC38C907095}" type="datetime1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F99FC-9D8D-116A-3DF1-5F2DB8F9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56F36-9CD2-C50A-EA55-5349AF74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DC0C57-177C-A238-3990-5146EA975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5AD6F-E059-4E11-8342-C7E37E5E3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80210-7660-BF0F-E3D8-D6CE7A00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E30-200D-41AD-ACA9-D5ACA6900ADB}" type="datetime1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F9C78-DD55-B0C6-DA6A-F65BD72E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949FA-56ED-3BEF-C644-987C7DC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147B6-ECFA-EEB8-2A20-A9548047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B5C34-9038-56F8-752C-7CEC1FB8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52E2A-828C-41E3-4C0F-01BF3661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0019-8F58-48E4-9BB3-AE8E434A9552}" type="datetime1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F0AB7-37F8-72A7-7952-CB35D4EB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CB273-5F74-179D-1D77-AC37FB8D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3715-72F0-A2B1-501D-2D129F6F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E6190-B0F3-65AD-051C-D0722813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2071F-B341-DB06-BD7E-42DB7AB3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35C3-FE07-4AE0-81E9-7BE649DF6F0F}" type="datetime1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18878-608F-F5F7-1B4B-5F281DA9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4AD1A-CCF6-E6A5-D176-4DDD154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9CF93-8DDA-C51D-603A-9A87011E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749D3-8F48-2AC1-5E3C-1A7008EE0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244AA-AC12-E7FC-1D73-0EF94B520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6E365-EA29-A128-8793-9EED3525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39B0-1B7A-488B-8B0D-B33EADD88788}" type="datetime1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2037C-4010-8FE5-AF3A-41928B0F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DA9B7-6B48-704F-8671-E05CD4E1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C91BA-7B48-CE4B-1F85-D755BE38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6A34A-0C4C-6222-9997-FF38CBB6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FB491-74C9-5922-671F-9E6704682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233D2-07D8-3456-020F-8D1AC35B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9FFF6-C79A-2A48-A2B0-5D19613DB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77E3E7-64D0-F7ED-3FDA-9B7D5FF2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A73F-4B19-442B-8251-8D1365F2FB47}" type="datetime1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68B8AF-3959-2DC9-E1F8-B568204E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BFADC-8DCA-A376-204F-11FAEE9C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142EBE-9378-C6FC-D089-C26D5CB6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8C09-8AED-4FAA-B493-F439913D6084}" type="datetime1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D4452B-AFF3-3A8D-C321-B5F6E74D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C57ED-8D0F-B0C6-1EFA-46A70F8B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2E59-D5E7-7D34-4B8F-A2DE29F0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39E09-5388-4DE7-0456-26EFDF1C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517B4A-E81C-9682-4CA6-F84C71CFE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E3755-D8A9-0B08-A8CC-6337DE44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554-617D-4D55-90DA-F659937CED28}" type="datetime1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FFDD07-67F2-D6F0-9BE1-2AF52A6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3C374-6C62-FBFA-1D53-B194F310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FA681-2637-C7E0-C3C2-64824710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F47472-547F-2BC4-F489-B4EE4A8CA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2BD552-F043-F321-4C85-6456D924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78DBB-F7F2-2CF1-D656-5D9B4EEE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21AC-7882-4A94-BCFA-43615A217C77}" type="datetime1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189A5-E6D4-A308-633A-4A2D7D1D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85ACCB-EBD7-6029-F52C-76614787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8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9702A-14C5-ED1C-0434-22A612C7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7BB0D-A740-86D9-5F13-1E9987DC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33FBC-E817-6ECC-2353-B65DD1291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9398-E00A-4933-B7C2-4DBAADD2787A}" type="datetime1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2B61F-6465-AA4F-B0BF-BBD8B2895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52FB6-BCC6-A21C-6BB2-B14B115AB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1economic.ru/lib/111100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2440D-5165-C7F4-AEEB-32DB2BDFD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9554" y="373293"/>
            <a:ext cx="1543462" cy="678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9B69A5-8F78-B814-46D9-21561A52D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7790" y="326839"/>
            <a:ext cx="661777" cy="724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9A1990-9AD6-931D-27A1-8AA0256F16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37005" y="338430"/>
            <a:ext cx="755111" cy="74466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1A8D3E6-9881-9C73-F1D2-6BD74334C87A}"/>
              </a:ext>
            </a:extLst>
          </p:cNvPr>
          <p:cNvSpPr txBox="1">
            <a:spLocks/>
          </p:cNvSpPr>
          <p:nvPr/>
        </p:nvSpPr>
        <p:spPr>
          <a:xfrm>
            <a:off x="201096" y="4900004"/>
            <a:ext cx="7029647" cy="962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9D1C2-0C5C-7926-642F-EA7BB619F9D8}"/>
              </a:ext>
            </a:extLst>
          </p:cNvPr>
          <p:cNvSpPr txBox="1"/>
          <p:nvPr/>
        </p:nvSpPr>
        <p:spPr>
          <a:xfrm>
            <a:off x="877790" y="5623693"/>
            <a:ext cx="19143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sz="1400" b="1" dirty="0" smtClean="0">
                <a:latin typeface="Century Gothic" panose="020B0502020202020204" pitchFamily="34" charset="0"/>
              </a:rPr>
              <a:t>Богатырева К.В.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b="1" dirty="0" smtClean="0">
                <a:latin typeface="Century Gothic" panose="020B0502020202020204" pitchFamily="34" charset="0"/>
              </a:rPr>
              <a:t>Костина Н.С.</a:t>
            </a:r>
          </a:p>
          <a:p>
            <a:r>
              <a:rPr lang="ru-RU" sz="1400" b="1" dirty="0" smtClean="0">
                <a:latin typeface="Century Gothic" panose="020B0502020202020204" pitchFamily="34" charset="0"/>
              </a:rPr>
              <a:t>Ярославская Е.В.</a:t>
            </a:r>
            <a:endParaRPr lang="ru-RU" sz="1400" b="1" dirty="0">
              <a:latin typeface="Century Gothic" panose="020B0502020202020204" pitchFamily="34" charset="0"/>
            </a:endParaRPr>
          </a:p>
          <a:p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20E7C6-70B7-24CA-215B-C40F2DAFC9E6}"/>
              </a:ext>
            </a:extLst>
          </p:cNvPr>
          <p:cNvSpPr txBox="1"/>
          <p:nvPr/>
        </p:nvSpPr>
        <p:spPr>
          <a:xfrm>
            <a:off x="326694" y="1419613"/>
            <a:ext cx="10961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ГБПОУ СО «Самарский многопрофильный колледж им. Бартенева В.В»</a:t>
            </a:r>
            <a:endParaRPr lang="ru-RU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D533D-2CB4-ABCA-5518-4F82372CCEA8}"/>
              </a:ext>
            </a:extLst>
          </p:cNvPr>
          <p:cNvSpPr txBox="1"/>
          <p:nvPr/>
        </p:nvSpPr>
        <p:spPr>
          <a:xfrm>
            <a:off x="342701" y="3738330"/>
            <a:ext cx="542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Практика содействия трудоустройства выпускников с ОВЗ и инвалидностью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23FA8-529B-CA18-E166-6FEA437D6783}"/>
              </a:ext>
            </a:extLst>
          </p:cNvPr>
          <p:cNvSpPr txBox="1"/>
          <p:nvPr/>
        </p:nvSpPr>
        <p:spPr>
          <a:xfrm>
            <a:off x="342701" y="4581191"/>
            <a:ext cx="5710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Содействие трудоустройству и закреплению на </a:t>
            </a:r>
            <a:r>
              <a:rPr lang="ru-RU" b="1" dirty="0" smtClean="0">
                <a:latin typeface="Century Gothic" panose="020B0502020202020204" pitchFamily="34" charset="0"/>
              </a:rPr>
              <a:t>рабочем </a:t>
            </a:r>
            <a:r>
              <a:rPr lang="ru-RU" b="1" dirty="0">
                <a:latin typeface="Century Gothic" panose="020B0502020202020204" pitchFamily="34" charset="0"/>
              </a:rPr>
              <a:t>месте выпускников </a:t>
            </a:r>
            <a:r>
              <a:rPr lang="ru-RU" b="1" dirty="0" smtClean="0">
                <a:latin typeface="Century Gothic" panose="020B0502020202020204" pitchFamily="34" charset="0"/>
              </a:rPr>
              <a:t>с инвалидностью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инклюзивной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8353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Комплекс мер, апробированный нашей профессиональной организацией по содействию трудоустройству лиц с ОВЗ и инвалидностью, завершивших обучение по основным образовательным программам профессиональной подготовки в 2023 году, предусматривающих дуальное обучение, дал положительные результаты. Так как один студент был трудоустроен еще на этапе прохождения производственной практики. </a:t>
            </a:r>
          </a:p>
          <a:p>
            <a:pPr indent="45720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Исходя из этого, мы переходим к следующему этапу реализации данной инклюзивной практики – масштабирование.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Подтверждение соблюдения правил заимствования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8353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Список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используемых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источников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1. Инновационный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проект ГБПОУ СО «Самарский многопрофильный колледж им. Бартенева В.В» на тему: Студия ландшафтного дизайна, флористики и цветоводства для лиц с ОВЗ с интеллектуальными нарушениями (легкая степень умственной отсталости).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2. Антонова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Г.В., Кураева Л.Н., Бондарчук А.Г. Проблемы трудоустройства выпускников с инвалидностью в реалиях современного рынка труда [Электронный ресурс].  URL: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2"/>
              </a:rPr>
              <a:t>1economic.ru/lib/111100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5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04975" y="1350595"/>
            <a:ext cx="83534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Комплекс мер, апробированный нашей профессиональной организацией по содействию трудоустройству лиц с ОВЗ и инвалидностью, завершивших обучение по основным образовательным программам профессиональной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подготовки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предусматривающий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дуальное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обучение, дает</a:t>
            </a:r>
            <a:r>
              <a:rPr lang="ru-RU" dirty="0" smtClean="0">
                <a:latin typeface="Century Gothic" panose="020B0502020202020204" pitchFamily="34" charset="0"/>
              </a:rPr>
              <a:t> работодателям возможность </a:t>
            </a:r>
            <a:r>
              <a:rPr lang="ru-RU" dirty="0">
                <a:latin typeface="Century Gothic" panose="020B0502020202020204" pitchFamily="34" charset="0"/>
              </a:rPr>
              <a:t>еще до завершения обучения познакомиться с будущими выпускниками и их профессиональными </a:t>
            </a:r>
            <a:r>
              <a:rPr lang="ru-RU" dirty="0" smtClean="0">
                <a:latin typeface="Century Gothic" panose="020B0502020202020204" pitchFamily="34" charset="0"/>
              </a:rPr>
              <a:t>навыками.  А выпускники</a:t>
            </a:r>
            <a:r>
              <a:rPr lang="ru-RU" dirty="0">
                <a:latin typeface="Century Gothic" panose="020B0502020202020204" pitchFamily="34" charset="0"/>
              </a:rPr>
              <a:t>, в свою очередь, </a:t>
            </a:r>
            <a:r>
              <a:rPr lang="ru-RU" dirty="0" smtClean="0">
                <a:latin typeface="Century Gothic" panose="020B0502020202020204" pitchFamily="34" charset="0"/>
              </a:rPr>
              <a:t>продемонстрировать </a:t>
            </a:r>
            <a:r>
              <a:rPr lang="ru-RU" dirty="0">
                <a:latin typeface="Century Gothic" panose="020B0502020202020204" pitchFamily="34" charset="0"/>
              </a:rPr>
              <a:t>свои профессиональные навыки, позволяя будущим работодателям увидеть на практике, что профессиональные достижения не определяются наличием или отсутствием у человека ограничений по здоровью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pPr indent="457200"/>
            <a:r>
              <a:rPr lang="ru-RU" dirty="0">
                <a:latin typeface="Century Gothic" panose="020B0502020202020204" pitchFamily="34" charset="0"/>
              </a:rPr>
              <a:t>Результаты представленной практики могут способствовать разработке оперативных комплексных мер, направленных на поддержку занятости выпускников-инвалидов, их адаптации и закреплению на рабочем месте.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95" y="1037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1687295" y="570412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инклюзивная программа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1819275" y="4736596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2357089" y="1330433"/>
            <a:ext cx="835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Цель инклюзивной практики – создание условий для трудоустройства лиц с ОВЗ и инвалидностью, прошедших профессиональную подготовку на базе колледжа.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2339881" y="2182051"/>
            <a:ext cx="9852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Организовать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образовательный процесс практического обучения профессиональной подготовки посредством заключения договоров дуального обучения с предприятиями-партнерами;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Сформировать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реестр вакансий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предприятий-партнеров;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Расширять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возможности для трудоустройства лиц, прошедших практическое обучение на базе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предприятий-партнеров;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Способствовать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повышению у работодателей положительного профессионального образа выпускника, имеющего инвалидность через определение студентов на производственную практику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предприятия-партнеры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2438400" y="5215588"/>
            <a:ext cx="835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студенты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 ОВЗ и инвалидностью, обучающиеся по программам профессиональной подготовки, имеющие слабую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мотивированность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к межличностным контактам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7488F9B7-6B05-358A-D24C-31775162D657}"/>
              </a:ext>
            </a:extLst>
          </p:cNvPr>
          <p:cNvSpPr/>
          <p:nvPr/>
        </p:nvSpPr>
        <p:spPr>
          <a:xfrm rot="5400000">
            <a:off x="1785786" y="1377179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2086485" y="1382982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1994267" y="5256532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28650"/>
            <a:ext cx="9648825" cy="76827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Алгоритм реализации инклюзивной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704975" y="1655823"/>
            <a:ext cx="10487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Проект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рассчитан на три года, с сентября 2021 г. по июнь 2024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года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</a:rPr>
              <a:t>1 этап </a:t>
            </a:r>
            <a:r>
              <a:rPr lang="ru-RU" dirty="0">
                <a:latin typeface="Century Gothic" panose="020B0502020202020204" pitchFamily="34" charset="0"/>
              </a:rPr>
              <a:t>– с сентября 2021 г. по июнь 2022 </a:t>
            </a:r>
            <a:r>
              <a:rPr lang="ru-RU" dirty="0" smtClean="0">
                <a:latin typeface="Century Gothic" panose="020B0502020202020204" pitchFamily="34" charset="0"/>
              </a:rPr>
              <a:t>г. - </a:t>
            </a:r>
            <a:r>
              <a:rPr lang="ru-RU" b="1" dirty="0" smtClean="0">
                <a:latin typeface="Century Gothic" panose="020B0502020202020204" pitchFamily="34" charset="0"/>
              </a:rPr>
              <a:t>Выявление </a:t>
            </a:r>
            <a:r>
              <a:rPr lang="ru-RU" b="1" dirty="0">
                <a:latin typeface="Century Gothic" panose="020B0502020202020204" pitchFamily="34" charset="0"/>
              </a:rPr>
              <a:t>проблемы и поиск </a:t>
            </a:r>
            <a:r>
              <a:rPr lang="ru-RU" b="1" dirty="0" smtClean="0">
                <a:latin typeface="Century Gothic" panose="020B0502020202020204" pitchFamily="34" charset="0"/>
              </a:rPr>
              <a:t>решений</a:t>
            </a:r>
            <a:r>
              <a:rPr lang="ru-RU" dirty="0" smtClean="0">
                <a:latin typeface="Century Gothic" panose="020B0502020202020204" pitchFamily="34" charset="0"/>
              </a:rPr>
              <a:t>;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</a:rPr>
              <a:t>2 </a:t>
            </a:r>
            <a:r>
              <a:rPr lang="ru-RU" b="1" dirty="0">
                <a:latin typeface="Century Gothic" panose="020B0502020202020204" pitchFamily="34" charset="0"/>
              </a:rPr>
              <a:t>этап </a:t>
            </a:r>
            <a:r>
              <a:rPr lang="ru-RU" dirty="0">
                <a:latin typeface="Century Gothic" panose="020B0502020202020204" pitchFamily="34" charset="0"/>
              </a:rPr>
              <a:t>- с сентября 2022 г. по июнь 2023 г</a:t>
            </a:r>
            <a:r>
              <a:rPr lang="ru-RU" dirty="0" smtClean="0">
                <a:latin typeface="Century Gothic" panose="020B0502020202020204" pitchFamily="34" charset="0"/>
              </a:rPr>
              <a:t>. </a:t>
            </a:r>
            <a:r>
              <a:rPr lang="ru-RU" dirty="0">
                <a:latin typeface="Century Gothic" panose="020B0502020202020204" pitchFamily="34" charset="0"/>
              </a:rPr>
              <a:t>- </a:t>
            </a:r>
            <a:r>
              <a:rPr lang="ru-RU" b="1" dirty="0">
                <a:latin typeface="Century Gothic" panose="020B0502020202020204" pitchFamily="34" charset="0"/>
              </a:rPr>
              <a:t>Апробация принятых </a:t>
            </a:r>
            <a:r>
              <a:rPr lang="ru-RU" b="1" dirty="0" smtClean="0">
                <a:latin typeface="Century Gothic" panose="020B0502020202020204" pitchFamily="34" charset="0"/>
              </a:rPr>
              <a:t>решений</a:t>
            </a:r>
            <a:r>
              <a:rPr lang="ru-RU" dirty="0" smtClean="0">
                <a:latin typeface="Century Gothic" panose="020B0502020202020204" pitchFamily="34" charset="0"/>
              </a:rPr>
              <a:t>;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</a:rPr>
              <a:t>3 </a:t>
            </a:r>
            <a:r>
              <a:rPr lang="ru-RU" b="1" dirty="0">
                <a:latin typeface="Century Gothic" panose="020B0502020202020204" pitchFamily="34" charset="0"/>
              </a:rPr>
              <a:t>этап </a:t>
            </a:r>
            <a:r>
              <a:rPr lang="ru-RU" dirty="0">
                <a:latin typeface="Century Gothic" panose="020B0502020202020204" pitchFamily="34" charset="0"/>
              </a:rPr>
              <a:t>-  с сентября 2023 г. по июнь 2024 </a:t>
            </a:r>
            <a:r>
              <a:rPr lang="ru-RU" dirty="0" smtClean="0">
                <a:latin typeface="Century Gothic" panose="020B0502020202020204" pitchFamily="34" charset="0"/>
              </a:rPr>
              <a:t>г. </a:t>
            </a:r>
            <a:r>
              <a:rPr lang="ru-RU" dirty="0">
                <a:latin typeface="Century Gothic" panose="020B0502020202020204" pitchFamily="34" charset="0"/>
              </a:rPr>
              <a:t>- </a:t>
            </a:r>
            <a:r>
              <a:rPr lang="ru-RU" b="1" dirty="0">
                <a:latin typeface="Century Gothic" panose="020B0502020202020204" pitchFamily="34" charset="0"/>
              </a:rPr>
              <a:t>Осуществление масштабирования </a:t>
            </a:r>
            <a:r>
              <a:rPr lang="ru-RU" b="1" dirty="0" smtClean="0">
                <a:latin typeface="Century Gothic" panose="020B0502020202020204" pitchFamily="34" charset="0"/>
              </a:rPr>
              <a:t>практики</a:t>
            </a:r>
            <a:r>
              <a:rPr lang="ru-RU" dirty="0" smtClean="0">
                <a:latin typeface="Century Gothic" panose="020B0502020202020204" pitchFamily="34" charset="0"/>
              </a:rPr>
              <a:t>.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3651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191955"/>
            <a:ext cx="8353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1 этап </a:t>
            </a:r>
            <a:r>
              <a:rPr lang="ru-RU" dirty="0">
                <a:latin typeface="Century Gothic" panose="020B0502020202020204" pitchFamily="34" charset="0"/>
              </a:rPr>
              <a:t>– с сентября 2021 г. по июнь 2022 г. - </a:t>
            </a:r>
            <a:r>
              <a:rPr lang="ru-RU" b="1" dirty="0">
                <a:latin typeface="Century Gothic" panose="020B0502020202020204" pitchFamily="34" charset="0"/>
              </a:rPr>
              <a:t>Выявление проблемы и поиск </a:t>
            </a:r>
            <a:r>
              <a:rPr lang="ru-RU" b="1" dirty="0" smtClean="0">
                <a:latin typeface="Century Gothic" panose="020B0502020202020204" pitchFamily="34" charset="0"/>
              </a:rPr>
              <a:t>решений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entury Gothic" panose="020B0502020202020204" pitchFamily="34" charset="0"/>
              </a:rPr>
              <a:t>Анализ </a:t>
            </a:r>
            <a:r>
              <a:rPr lang="ru-RU" dirty="0">
                <a:latin typeface="Century Gothic" panose="020B0502020202020204" pitchFamily="34" charset="0"/>
              </a:rPr>
              <a:t>причин затруднений трудоустройства выпускников с ОВЗ и инвалидностью;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Мозговой штурм по поиску решений выявленных проблем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u="sng" dirty="0" smtClean="0">
                <a:latin typeface="Century Gothic" panose="020B0502020202020204" pitchFamily="34" charset="0"/>
              </a:rPr>
              <a:t>Как </a:t>
            </a:r>
            <a:r>
              <a:rPr lang="ru-RU" u="sng" dirty="0">
                <a:latin typeface="Century Gothic" panose="020B0502020202020204" pitchFamily="34" charset="0"/>
              </a:rPr>
              <a:t>результат: </a:t>
            </a:r>
            <a:endParaRPr lang="ru-RU" u="sng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entury Gothic" panose="020B0502020202020204" pitchFamily="34" charset="0"/>
              </a:rPr>
              <a:t>Осознание </a:t>
            </a:r>
            <a:r>
              <a:rPr lang="ru-RU" dirty="0">
                <a:latin typeface="Century Gothic" panose="020B0502020202020204" pitchFamily="34" charset="0"/>
              </a:rPr>
              <a:t>основных причин затруднений трудоустройства выпускников с ОВЗ и инвалидностью;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Перечень задач для реализации инклюзивной практики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3651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191955"/>
            <a:ext cx="83534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2 </a:t>
            </a:r>
            <a:r>
              <a:rPr lang="ru-RU" b="1" dirty="0">
                <a:latin typeface="Century Gothic" panose="020B0502020202020204" pitchFamily="34" charset="0"/>
              </a:rPr>
              <a:t>этап </a:t>
            </a:r>
            <a:r>
              <a:rPr lang="ru-RU" dirty="0">
                <a:latin typeface="Century Gothic" panose="020B0502020202020204" pitchFamily="34" charset="0"/>
              </a:rPr>
              <a:t>- с сентября 2022 г. по июнь 2023 г. - </a:t>
            </a:r>
            <a:r>
              <a:rPr lang="ru-RU" b="1" dirty="0">
                <a:latin typeface="Century Gothic" panose="020B0502020202020204" pitchFamily="34" charset="0"/>
              </a:rPr>
              <a:t>Апробация принятых решений</a:t>
            </a:r>
            <a:r>
              <a:rPr lang="ru-RU" dirty="0">
                <a:latin typeface="Century Gothic" panose="020B0502020202020204" pitchFamily="34" charset="0"/>
              </a:rPr>
              <a:t>;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entury Gothic" panose="020B0502020202020204" pitchFamily="34" charset="0"/>
              </a:rPr>
              <a:t>Поиск </a:t>
            </a:r>
            <a:r>
              <a:rPr lang="ru-RU" dirty="0">
                <a:latin typeface="Century Gothic" panose="020B0502020202020204" pitchFamily="34" charset="0"/>
              </a:rPr>
              <a:t>предприятий-партнеров. Проведение переговоров с руководителями предприятий.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entury Gothic" panose="020B0502020202020204" pitchFamily="34" charset="0"/>
              </a:rPr>
              <a:t>Заключение </a:t>
            </a:r>
            <a:r>
              <a:rPr lang="ru-RU" dirty="0">
                <a:latin typeface="Century Gothic" panose="020B0502020202020204" pitchFamily="34" charset="0"/>
              </a:rPr>
              <a:t>Договора о практической подготовке обучающегося в рамках дуального обучения.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Направление студентов на производственную практику в соответствии с Договорами.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Осуществление корректировки по мере необходимости.</a:t>
            </a:r>
          </a:p>
          <a:p>
            <a:endParaRPr lang="ru-RU" u="sng" dirty="0" smtClean="0">
              <a:latin typeface="Century Gothic" panose="020B0502020202020204" pitchFamily="34" charset="0"/>
            </a:endParaRPr>
          </a:p>
          <a:p>
            <a:r>
              <a:rPr lang="ru-RU" u="sng" dirty="0" smtClean="0">
                <a:latin typeface="Century Gothic" panose="020B0502020202020204" pitchFamily="34" charset="0"/>
              </a:rPr>
              <a:t>Как </a:t>
            </a:r>
            <a:r>
              <a:rPr lang="ru-RU" u="sng" dirty="0">
                <a:latin typeface="Century Gothic" panose="020B0502020202020204" pitchFamily="34" charset="0"/>
              </a:rPr>
              <a:t>результат: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Реестр вакансий предприятий-партнеров;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Реестр Договоров дуального обучения;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2601913" algn="l"/>
              </a:tabLst>
            </a:pPr>
            <a:r>
              <a:rPr lang="ru-RU" dirty="0">
                <a:latin typeface="Century Gothic" panose="020B0502020202020204" pitchFamily="34" charset="0"/>
              </a:rPr>
              <a:t>Трудоустройство выпускников с ОВЗ и инвалидностью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3651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191955"/>
            <a:ext cx="8353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3 этап </a:t>
            </a:r>
            <a:r>
              <a:rPr lang="ru-RU" dirty="0">
                <a:latin typeface="Century Gothic" panose="020B0502020202020204" pitchFamily="34" charset="0"/>
              </a:rPr>
              <a:t>-  с сентября 2023 г. по июнь 2024 г. - </a:t>
            </a:r>
            <a:r>
              <a:rPr lang="ru-RU" b="1" dirty="0">
                <a:latin typeface="Century Gothic" panose="020B0502020202020204" pitchFamily="34" charset="0"/>
              </a:rPr>
              <a:t>Осуществление масштабирования практики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Расширение списка предприятий-партнеров;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Увеличение количества Договоров дуального обучения;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Увеличение количества трудоустроенных выпускников с ОВЗ и инвалидностью.</a:t>
            </a:r>
          </a:p>
          <a:p>
            <a:endParaRPr lang="ru-RU" u="sng" dirty="0" smtClean="0">
              <a:latin typeface="Century Gothic" panose="020B0502020202020204" pitchFamily="34" charset="0"/>
            </a:endParaRPr>
          </a:p>
          <a:p>
            <a:r>
              <a:rPr lang="ru-RU" u="sng" dirty="0" smtClean="0">
                <a:latin typeface="Century Gothic" panose="020B0502020202020204" pitchFamily="34" charset="0"/>
              </a:rPr>
              <a:t>Как </a:t>
            </a:r>
            <a:r>
              <a:rPr lang="ru-RU" u="sng" dirty="0">
                <a:latin typeface="Century Gothic" panose="020B0502020202020204" pitchFamily="34" charset="0"/>
              </a:rPr>
              <a:t>результат: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Расширение списка предприятий-партнеров;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Увеличение количества Договоров дуального обучения;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entury Gothic" panose="020B0502020202020204" pitchFamily="34" charset="0"/>
              </a:rPr>
              <a:t>Увеличение количества трудоустроенных выпускников с ОВЗ и инвалидностью.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9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инклюзивной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8353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регулярных встреч студентов выпускных групп с потенциальными работодателями.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Сопровождение каждого выпускника с инвалидностью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индивидуально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ПОО, центрами содействия трудоустройству выпускников – во взаимодействии с региональным центром занятости населения и общественными организациями инвалидов.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есное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сотрудничество профессиональной образовательной организации с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предприятиями-партнерами.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реализации проекта привлечены преподаватели руководители производственных практик, 2 методиста. Все преподаватели имеют профильное образование, два преподавателя имеют высшую квалификационную категорию.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Ожидаемые результаты реализации инклюзивной практики и методы их контроля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8353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Расширение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возможности для трудоустройства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выпускников с ОВЗ,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прошедших практическое обучение на базе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предприятий-партнеров, преодоление у них страха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перед возможной ситуацией неуспеха при трудоустройстве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Повышение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 работодателей положительного профессионального образа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выпускника с ОВЗ и инвалидностью и тем самым стимулирование их заинтересованности в таких работниках;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entury Gothic" panose="020B0502020202020204" pitchFamily="34" charset="0"/>
              </a:rPr>
              <a:t>Увеличение количества трудоустроенных выпускников с ОВЗ и </a:t>
            </a:r>
            <a:r>
              <a:rPr lang="ru-RU" dirty="0" smtClean="0">
                <a:latin typeface="Century Gothic" panose="020B0502020202020204" pitchFamily="34" charset="0"/>
              </a:rPr>
              <a:t>инвалидностью.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Сведения о практической апробации инклюзивной практики 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8353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Тесное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сотрудничество профессиональной образовательной организации с предприятиями-партнерами.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Такими как: АО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Транснефть_Приволга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 МАУ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г.о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Самара «Парки Самары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15 студентов, было направленно на производственную практику.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872</Words>
  <Application>Microsoft Office PowerPoint</Application>
  <PresentationFormat>Широкоэкранный</PresentationFormat>
  <Paragraphs>97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Century Gothic</vt:lpstr>
      <vt:lpstr>Calibri</vt:lpstr>
      <vt:lpstr>Calibri Light</vt:lpstr>
      <vt:lpstr>Wingdings</vt:lpstr>
      <vt:lpstr>Arial</vt:lpstr>
      <vt:lpstr>Тема Office</vt:lpstr>
      <vt:lpstr>Презентация PowerPoint</vt:lpstr>
      <vt:lpstr>Введение </vt:lpstr>
      <vt:lpstr>Алгоритм реализации инклюзивной практики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Ресурсы, которые необходимы для эффективной реализации  инклюзивной практики </vt:lpstr>
      <vt:lpstr>Ожидаемые результаты реализации инклюзивной практики и методы их контроля </vt:lpstr>
      <vt:lpstr>Сведения о практической апробации инклюзивной практики  </vt:lpstr>
      <vt:lpstr>Результаты, подтверждающие эффективность реализации инклюзивной практики </vt:lpstr>
      <vt:lpstr>Подтверждение соблюдения правил заимствования 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17</cp:revision>
  <dcterms:created xsi:type="dcterms:W3CDTF">2022-09-16T07:45:51Z</dcterms:created>
  <dcterms:modified xsi:type="dcterms:W3CDTF">2023-11-21T19:04:01Z</dcterms:modified>
</cp:coreProperties>
</file>