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7" r:id="rId2"/>
    <p:sldId id="279" r:id="rId3"/>
    <p:sldId id="307" r:id="rId4"/>
    <p:sldId id="306" r:id="rId5"/>
    <p:sldId id="310" r:id="rId6"/>
    <p:sldId id="308" r:id="rId7"/>
    <p:sldId id="312" r:id="rId8"/>
    <p:sldId id="269" r:id="rId9"/>
    <p:sldId id="309" r:id="rId10"/>
    <p:sldId id="280" r:id="rId11"/>
    <p:sldId id="299" r:id="rId12"/>
    <p:sldId id="281" r:id="rId13"/>
    <p:sldId id="282" r:id="rId14"/>
    <p:sldId id="283" r:id="rId15"/>
    <p:sldId id="302" r:id="rId16"/>
    <p:sldId id="303" r:id="rId17"/>
    <p:sldId id="285" r:id="rId18"/>
    <p:sldId id="313" r:id="rId19"/>
    <p:sldId id="314" r:id="rId20"/>
    <p:sldId id="287" r:id="rId21"/>
    <p:sldId id="315" r:id="rId22"/>
    <p:sldId id="311" r:id="rId23"/>
    <p:sldId id="286" r:id="rId24"/>
    <p:sldId id="296" r:id="rId25"/>
    <p:sldId id="297" r:id="rId26"/>
    <p:sldId id="304" r:id="rId27"/>
    <p:sldId id="305" r:id="rId28"/>
    <p:sldId id="317" r:id="rId29"/>
    <p:sldId id="316" r:id="rId30"/>
    <p:sldId id="274" r:id="rId31"/>
  </p:sldIdLst>
  <p:sldSz cx="12192000" cy="6858000"/>
  <p:notesSz cx="9942513" cy="6761163"/>
  <p:embeddedFontLst>
    <p:embeddedFont>
      <p:font typeface="Montserrat" panose="020B0604020202020204" charset="-52"/>
      <p:regular r:id="rId34"/>
      <p:bold r:id="rId35"/>
      <p:italic r:id="rId36"/>
      <p:boldItalic r:id="rId37"/>
    </p:embeddedFont>
    <p:embeddedFont>
      <p:font typeface="Montserrat ExtraBold" panose="020B0604020202020204" charset="-52"/>
      <p:bold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6A0"/>
    <a:srgbClr val="D58C2B"/>
    <a:srgbClr val="275A1E"/>
    <a:srgbClr val="FF9933"/>
    <a:srgbClr val="33558B"/>
    <a:srgbClr val="331E36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89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C0B14E-AEA6-48D3-A387-ED4A3A3BF840}" type="doc">
      <dgm:prSet loTypeId="urn:microsoft.com/office/officeart/2016/7/layout/AccentHomeChevronProcess" loCatId="process" qsTypeId="urn:microsoft.com/office/officeart/2005/8/quickstyle/simple1" qsCatId="simple" csTypeId="urn:microsoft.com/office/officeart/2005/8/colors/accent3_5" csCatId="accent3" phldr="1"/>
      <dgm:spPr/>
      <dgm:t>
        <a:bodyPr rtlCol="0"/>
        <a:lstStyle/>
        <a:p>
          <a:pPr rtl="0"/>
          <a:endParaRPr lang="en-US"/>
        </a:p>
      </dgm:t>
    </dgm:pt>
    <dgm:pt modelId="{AACEAFD5-63CF-4AFC-B46F-BE086C5D447C}">
      <dgm:prSet phldrT="[Text]" custT="1"/>
      <dgm:spPr/>
      <dgm:t>
        <a:bodyPr rtlCol="0"/>
        <a:lstStyle/>
        <a:p>
          <a:pPr rtl="0"/>
          <a:r>
            <a:rPr lang="ru-RU" sz="1800" b="0" noProof="0" dirty="0" smtClean="0">
              <a:effectLst/>
              <a:latin typeface="+mj-lt"/>
            </a:rPr>
            <a:t>25.09.2023</a:t>
          </a:r>
          <a:endParaRPr lang="ru-RU" sz="1800" b="0" noProof="0" dirty="0">
            <a:effectLst/>
            <a:latin typeface="+mj-lt"/>
          </a:endParaRPr>
        </a:p>
      </dgm:t>
    </dgm:pt>
    <dgm:pt modelId="{7A0BD8EC-BB4A-4912-A54E-6F39B681264E}" type="parTrans" cxnId="{AE101ABC-7EA3-4444-A576-8AB15A371C84}">
      <dgm:prSet/>
      <dgm:spPr/>
      <dgm:t>
        <a:bodyPr rtlCol="0"/>
        <a:lstStyle/>
        <a:p>
          <a:pPr rtl="0"/>
          <a:endParaRPr lang="ru-RU" noProof="0" dirty="0"/>
        </a:p>
      </dgm:t>
    </dgm:pt>
    <dgm:pt modelId="{7A8D4B4D-06E9-4958-810D-A6226B6AC588}" type="sibTrans" cxnId="{AE101ABC-7EA3-4444-A576-8AB15A371C84}">
      <dgm:prSet/>
      <dgm:spPr/>
      <dgm:t>
        <a:bodyPr rtlCol="0"/>
        <a:lstStyle/>
        <a:p>
          <a:pPr rtl="0"/>
          <a:endParaRPr lang="ru-RU" noProof="0" dirty="0"/>
        </a:p>
      </dgm:t>
    </dgm:pt>
    <dgm:pt modelId="{D71FC021-6A65-44D1-95B9-0E6C89079866}">
      <dgm:prSet phldrT="[Text]" custT="1"/>
      <dgm:spPr/>
      <dgm:t>
        <a:bodyPr rtlCol="0"/>
        <a:lstStyle/>
        <a:p>
          <a:pPr rtl="0"/>
          <a:r>
            <a:rPr lang="ru-RU" sz="1800" b="0" noProof="0" dirty="0" smtClean="0">
              <a:effectLst/>
              <a:latin typeface="+mj-lt"/>
            </a:rPr>
            <a:t>15.10.2023</a:t>
          </a:r>
          <a:endParaRPr lang="ru-RU" sz="1800" b="0" noProof="0" dirty="0">
            <a:effectLst/>
            <a:latin typeface="+mj-lt"/>
          </a:endParaRPr>
        </a:p>
      </dgm:t>
    </dgm:pt>
    <dgm:pt modelId="{862AAE39-3AAD-40E3-BA20-90187BD73242}" type="parTrans" cxnId="{53239C96-427C-420B-95DC-546F3B30ED65}">
      <dgm:prSet/>
      <dgm:spPr/>
      <dgm:t>
        <a:bodyPr rtlCol="0"/>
        <a:lstStyle/>
        <a:p>
          <a:pPr rtl="0"/>
          <a:endParaRPr lang="ru-RU" noProof="0" dirty="0"/>
        </a:p>
      </dgm:t>
    </dgm:pt>
    <dgm:pt modelId="{9B090D9D-470E-46E2-AABB-0368A52481AA}" type="sibTrans" cxnId="{53239C96-427C-420B-95DC-546F3B30ED65}">
      <dgm:prSet/>
      <dgm:spPr/>
      <dgm:t>
        <a:bodyPr rtlCol="0"/>
        <a:lstStyle/>
        <a:p>
          <a:pPr rtl="0"/>
          <a:endParaRPr lang="ru-RU" noProof="0" dirty="0"/>
        </a:p>
      </dgm:t>
    </dgm:pt>
    <dgm:pt modelId="{D07AD3FD-84FF-467E-9693-752776549C61}">
      <dgm:prSet phldrT="[Text]" custT="1"/>
      <dgm:spPr/>
      <dgm:t>
        <a:bodyPr rtlCol="0"/>
        <a:lstStyle/>
        <a:p>
          <a:pPr rtl="0"/>
          <a:r>
            <a:rPr lang="ru-RU" sz="1800" b="1" noProof="0" dirty="0" smtClean="0">
              <a:effectLst/>
              <a:latin typeface="+mj-lt"/>
            </a:rPr>
            <a:t>До 15.10.2023  </a:t>
          </a:r>
          <a:endParaRPr lang="ru-RU" sz="1800" b="1" noProof="0" dirty="0">
            <a:effectLst/>
            <a:latin typeface="+mj-lt"/>
          </a:endParaRPr>
        </a:p>
      </dgm:t>
    </dgm:pt>
    <dgm:pt modelId="{A8C9B7A9-BC2A-4753-B7F0-F2E361D95520}" type="sibTrans" cxnId="{55492768-9A5E-4F74-AC7C-959C5C24EFD3}">
      <dgm:prSet/>
      <dgm:spPr/>
      <dgm:t>
        <a:bodyPr rtlCol="0"/>
        <a:lstStyle/>
        <a:p>
          <a:pPr rtl="0"/>
          <a:endParaRPr lang="ru-RU" noProof="0" dirty="0"/>
        </a:p>
      </dgm:t>
    </dgm:pt>
    <dgm:pt modelId="{7B691773-F524-4FAD-A272-BDF0B0C4370A}" type="parTrans" cxnId="{55492768-9A5E-4F74-AC7C-959C5C24EFD3}">
      <dgm:prSet/>
      <dgm:spPr/>
      <dgm:t>
        <a:bodyPr rtlCol="0"/>
        <a:lstStyle/>
        <a:p>
          <a:pPr rtl="0"/>
          <a:endParaRPr lang="ru-RU" noProof="0" dirty="0"/>
        </a:p>
      </dgm:t>
    </dgm:pt>
    <dgm:pt modelId="{32CCB050-072A-41BF-BE1B-388CF53E5629}">
      <dgm:prSet custT="1"/>
      <dgm:spPr/>
      <dgm:t>
        <a:bodyPr rtlCol="0"/>
        <a:lstStyle/>
        <a:p>
          <a:pPr rtl="0"/>
          <a:r>
            <a:rPr lang="ru-RU" sz="1800" b="0" noProof="0" dirty="0" smtClean="0">
              <a:effectLst/>
              <a:latin typeface="+mj-lt"/>
            </a:rPr>
            <a:t>20.11.2023</a:t>
          </a:r>
          <a:endParaRPr lang="ru-RU" sz="1800" b="0" noProof="0" dirty="0">
            <a:effectLst/>
            <a:latin typeface="+mj-lt"/>
          </a:endParaRPr>
        </a:p>
      </dgm:t>
    </dgm:pt>
    <dgm:pt modelId="{B301371B-A53D-4B79-8B8D-7B304894442B}" type="parTrans" cxnId="{042E0AE1-6450-410A-B96E-AFBADB139BEA}">
      <dgm:prSet/>
      <dgm:spPr/>
      <dgm:t>
        <a:bodyPr rtlCol="0"/>
        <a:lstStyle/>
        <a:p>
          <a:pPr rtl="0"/>
          <a:endParaRPr lang="ru-RU" noProof="0" dirty="0"/>
        </a:p>
      </dgm:t>
    </dgm:pt>
    <dgm:pt modelId="{BF05D8EE-4413-4737-8721-DAF10D6CAB04}" type="sibTrans" cxnId="{042E0AE1-6450-410A-B96E-AFBADB139BEA}">
      <dgm:prSet/>
      <dgm:spPr/>
      <dgm:t>
        <a:bodyPr rtlCol="0"/>
        <a:lstStyle/>
        <a:p>
          <a:pPr rtl="0"/>
          <a:endParaRPr lang="ru-RU" noProof="0" dirty="0"/>
        </a:p>
      </dgm:t>
    </dgm:pt>
    <dgm:pt modelId="{9E838AE2-4659-4603-ABC8-58DF4222C0D4}">
      <dgm:prSet custT="1"/>
      <dgm:spPr/>
      <dgm:t>
        <a:bodyPr rtlCol="0"/>
        <a:lstStyle/>
        <a:p>
          <a:pPr rtl="0"/>
          <a:r>
            <a:rPr lang="ru-RU" sz="1800" b="0" noProof="0" dirty="0" smtClean="0">
              <a:effectLst/>
              <a:latin typeface="+mj-lt"/>
            </a:rPr>
            <a:t>24.11.2023</a:t>
          </a:r>
          <a:endParaRPr lang="ru-RU" sz="1800" b="0" noProof="0" dirty="0">
            <a:effectLst/>
            <a:latin typeface="+mj-lt"/>
          </a:endParaRPr>
        </a:p>
      </dgm:t>
    </dgm:pt>
    <dgm:pt modelId="{5FC53805-9431-4BC8-ADB9-DABF59DE31C7}" type="parTrans" cxnId="{CF54291C-AAFD-4FA4-9A16-20CE892BA907}">
      <dgm:prSet/>
      <dgm:spPr/>
      <dgm:t>
        <a:bodyPr rtlCol="0"/>
        <a:lstStyle/>
        <a:p>
          <a:pPr rtl="0"/>
          <a:endParaRPr lang="ru-RU" noProof="0" dirty="0"/>
        </a:p>
      </dgm:t>
    </dgm:pt>
    <dgm:pt modelId="{61F1BCD3-232D-4C03-B56C-182BCB6108CD}" type="sibTrans" cxnId="{CF54291C-AAFD-4FA4-9A16-20CE892BA907}">
      <dgm:prSet/>
      <dgm:spPr/>
      <dgm:t>
        <a:bodyPr rtlCol="0"/>
        <a:lstStyle/>
        <a:p>
          <a:pPr rtl="0"/>
          <a:endParaRPr lang="ru-RU" noProof="0" dirty="0"/>
        </a:p>
      </dgm:t>
    </dgm:pt>
    <dgm:pt modelId="{594BF422-752C-42F3-A230-3D0E6AE9A886}" type="pres">
      <dgm:prSet presAssocID="{55C0B14E-AEA6-48D3-A387-ED4A3A3BF840}" presName="Name0" presStyleCnt="0">
        <dgm:presLayoutVars>
          <dgm:animLvl val="lvl"/>
          <dgm:resizeHandles val="exact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F6A1B9E0-4B4A-47A4-A011-67526CEEA770}" type="pres">
      <dgm:prSet presAssocID="{AACEAFD5-63CF-4AFC-B46F-BE086C5D447C}" presName="composite" presStyleCnt="0"/>
      <dgm:spPr/>
      <dgm:t>
        <a:bodyPr/>
        <a:lstStyle/>
        <a:p>
          <a:endParaRPr lang="ru-RU"/>
        </a:p>
      </dgm:t>
    </dgm:pt>
    <dgm:pt modelId="{FA4E6E73-A3C8-4495-927B-8AADA5A74297}" type="pres">
      <dgm:prSet presAssocID="{AACEAFD5-63CF-4AFC-B46F-BE086C5D447C}" presName="L" presStyleLbl="solidFgAcc1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CA3A6A4E-2D39-41D2-A6B1-B590D0C452D2}" type="pres">
      <dgm:prSet presAssocID="{AACEAFD5-63CF-4AFC-B46F-BE086C5D447C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810D7AA7-A541-4507-BE7F-36CCF210089F}" type="pres">
      <dgm:prSet presAssocID="{AACEAFD5-63CF-4AFC-B46F-BE086C5D447C}" presName="desTx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4F7CDD44-32F1-4759-861F-8DABEBBA8D89}" type="pres">
      <dgm:prSet presAssocID="{AACEAFD5-63CF-4AFC-B46F-BE086C5D447C}" presName="EmptyPlaceHolder" presStyleCnt="0"/>
      <dgm:spPr/>
      <dgm:t>
        <a:bodyPr/>
        <a:lstStyle/>
        <a:p>
          <a:endParaRPr lang="ru-RU"/>
        </a:p>
      </dgm:t>
    </dgm:pt>
    <dgm:pt modelId="{C9A9B9EA-6A1D-4A13-9C7F-C112F25D2888}" type="pres">
      <dgm:prSet presAssocID="{7A8D4B4D-06E9-4958-810D-A6226B6AC588}" presName="space" presStyleCnt="0"/>
      <dgm:spPr/>
      <dgm:t>
        <a:bodyPr/>
        <a:lstStyle/>
        <a:p>
          <a:endParaRPr lang="ru-RU"/>
        </a:p>
      </dgm:t>
    </dgm:pt>
    <dgm:pt modelId="{EC37843F-14A6-4E20-B7AE-2B086A8F5F45}" type="pres">
      <dgm:prSet presAssocID="{D07AD3FD-84FF-467E-9693-752776549C61}" presName="composite" presStyleCnt="0"/>
      <dgm:spPr/>
      <dgm:t>
        <a:bodyPr/>
        <a:lstStyle/>
        <a:p>
          <a:endParaRPr lang="ru-RU"/>
        </a:p>
      </dgm:t>
    </dgm:pt>
    <dgm:pt modelId="{E41E7729-FD3F-426D-804C-45BD60BD762D}" type="pres">
      <dgm:prSet presAssocID="{D07AD3FD-84FF-467E-9693-752776549C61}" presName="L" presStyleLbl="solidFgAcc1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6C46E586-0364-4C52-98F9-74A7ACD803D1}" type="pres">
      <dgm:prSet presAssocID="{D07AD3FD-84FF-467E-9693-752776549C61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5E07F9E4-149C-4A89-848F-4ABDD305F0C5}" type="pres">
      <dgm:prSet presAssocID="{D07AD3FD-84FF-467E-9693-752776549C61}" presName="desTx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2928FCAD-BE3F-45AC-93A5-FD98F8A50E00}" type="pres">
      <dgm:prSet presAssocID="{D07AD3FD-84FF-467E-9693-752776549C61}" presName="EmptyPlaceHolder" presStyleCnt="0"/>
      <dgm:spPr/>
      <dgm:t>
        <a:bodyPr/>
        <a:lstStyle/>
        <a:p>
          <a:endParaRPr lang="ru-RU"/>
        </a:p>
      </dgm:t>
    </dgm:pt>
    <dgm:pt modelId="{C2DF8D93-19C7-4E07-BCAF-9FAAB62C8CF2}" type="pres">
      <dgm:prSet presAssocID="{A8C9B7A9-BC2A-4753-B7F0-F2E361D95520}" presName="space" presStyleCnt="0"/>
      <dgm:spPr/>
      <dgm:t>
        <a:bodyPr/>
        <a:lstStyle/>
        <a:p>
          <a:endParaRPr lang="ru-RU"/>
        </a:p>
      </dgm:t>
    </dgm:pt>
    <dgm:pt modelId="{86E313B1-36D3-44D7-907E-22A08CB8E9CC}" type="pres">
      <dgm:prSet presAssocID="{D71FC021-6A65-44D1-95B9-0E6C89079866}" presName="composite" presStyleCnt="0"/>
      <dgm:spPr/>
      <dgm:t>
        <a:bodyPr/>
        <a:lstStyle/>
        <a:p>
          <a:endParaRPr lang="ru-RU"/>
        </a:p>
      </dgm:t>
    </dgm:pt>
    <dgm:pt modelId="{473F2067-7126-4D56-A328-5A8CFD3D8D52}" type="pres">
      <dgm:prSet presAssocID="{D71FC021-6A65-44D1-95B9-0E6C89079866}" presName="L" presStyleLbl="solidFgAcc1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7A0B5EFC-88FB-4ED5-994F-D5F6584C2293}" type="pres">
      <dgm:prSet presAssocID="{D71FC021-6A65-44D1-95B9-0E6C89079866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FD7B29F2-0D66-4B4B-BC8A-82DA23575305}" type="pres">
      <dgm:prSet presAssocID="{D71FC021-6A65-44D1-95B9-0E6C89079866}" presName="desTx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BABAA172-7B81-4C6B-BCF2-4572322515C5}" type="pres">
      <dgm:prSet presAssocID="{D71FC021-6A65-44D1-95B9-0E6C89079866}" presName="EmptyPlaceHolder" presStyleCnt="0"/>
      <dgm:spPr/>
      <dgm:t>
        <a:bodyPr/>
        <a:lstStyle/>
        <a:p>
          <a:endParaRPr lang="ru-RU"/>
        </a:p>
      </dgm:t>
    </dgm:pt>
    <dgm:pt modelId="{F5592489-4EC4-4CD3-8C9F-861313656D99}" type="pres">
      <dgm:prSet presAssocID="{9B090D9D-470E-46E2-AABB-0368A52481AA}" presName="space" presStyleCnt="0"/>
      <dgm:spPr/>
      <dgm:t>
        <a:bodyPr/>
        <a:lstStyle/>
        <a:p>
          <a:endParaRPr lang="ru-RU"/>
        </a:p>
      </dgm:t>
    </dgm:pt>
    <dgm:pt modelId="{62262EA1-D674-4DE8-B444-FEC3F6748520}" type="pres">
      <dgm:prSet presAssocID="{32CCB050-072A-41BF-BE1B-388CF53E5629}" presName="composite" presStyleCnt="0"/>
      <dgm:spPr/>
      <dgm:t>
        <a:bodyPr/>
        <a:lstStyle/>
        <a:p>
          <a:endParaRPr lang="ru-RU"/>
        </a:p>
      </dgm:t>
    </dgm:pt>
    <dgm:pt modelId="{7BF6E820-C6E3-4E2C-BB23-ADF9AD641C6B}" type="pres">
      <dgm:prSet presAssocID="{32CCB050-072A-41BF-BE1B-388CF53E5629}" presName="L" presStyleLbl="solidFgAcc1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8046455-4EBB-40A8-838B-B584850A8B8E}" type="pres">
      <dgm:prSet presAssocID="{32CCB050-072A-41BF-BE1B-388CF53E5629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1D84544C-5924-422B-9546-A86AE4927E4C}" type="pres">
      <dgm:prSet presAssocID="{32CCB050-072A-41BF-BE1B-388CF53E5629}" presName="desTx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ED05E404-1B63-4FC9-A7B8-277860DEBCD0}" type="pres">
      <dgm:prSet presAssocID="{32CCB050-072A-41BF-BE1B-388CF53E5629}" presName="EmptyPlaceHolder" presStyleCnt="0"/>
      <dgm:spPr/>
      <dgm:t>
        <a:bodyPr/>
        <a:lstStyle/>
        <a:p>
          <a:endParaRPr lang="ru-RU"/>
        </a:p>
      </dgm:t>
    </dgm:pt>
    <dgm:pt modelId="{AB144E95-E2AA-430B-870C-A44D04CCB5A8}" type="pres">
      <dgm:prSet presAssocID="{BF05D8EE-4413-4737-8721-DAF10D6CAB04}" presName="space" presStyleCnt="0"/>
      <dgm:spPr/>
      <dgm:t>
        <a:bodyPr/>
        <a:lstStyle/>
        <a:p>
          <a:endParaRPr lang="ru-RU"/>
        </a:p>
      </dgm:t>
    </dgm:pt>
    <dgm:pt modelId="{D0A9E9B9-B6D2-49AA-91D6-7CE223E637D0}" type="pres">
      <dgm:prSet presAssocID="{9E838AE2-4659-4603-ABC8-58DF4222C0D4}" presName="composite" presStyleCnt="0"/>
      <dgm:spPr/>
      <dgm:t>
        <a:bodyPr/>
        <a:lstStyle/>
        <a:p>
          <a:endParaRPr lang="ru-RU"/>
        </a:p>
      </dgm:t>
    </dgm:pt>
    <dgm:pt modelId="{0EE416CF-D8AE-41BD-BF35-9148040E1274}" type="pres">
      <dgm:prSet presAssocID="{9E838AE2-4659-4603-ABC8-58DF4222C0D4}" presName="L" presStyleLbl="solidFgAcc1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559A9A18-D6AE-4459-8C7F-A17CAB50744A}" type="pres">
      <dgm:prSet presAssocID="{9E838AE2-4659-4603-ABC8-58DF4222C0D4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7F54B493-FCA8-4A1F-A2B1-FCB26CA9C396}" type="pres">
      <dgm:prSet presAssocID="{9E838AE2-4659-4603-ABC8-58DF4222C0D4}" presName="desTx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D73F5E39-8993-4D6C-9D92-8E8F41E329B8}" type="pres">
      <dgm:prSet presAssocID="{9E838AE2-4659-4603-ABC8-58DF4222C0D4}" presName="EmptyPlaceHolder" presStyleCnt="0"/>
      <dgm:spPr/>
      <dgm:t>
        <a:bodyPr/>
        <a:lstStyle/>
        <a:p>
          <a:endParaRPr lang="ru-RU"/>
        </a:p>
      </dgm:t>
    </dgm:pt>
  </dgm:ptLst>
  <dgm:cxnLst>
    <dgm:cxn modelId="{CF54291C-AAFD-4FA4-9A16-20CE892BA907}" srcId="{55C0B14E-AEA6-48D3-A387-ED4A3A3BF840}" destId="{9E838AE2-4659-4603-ABC8-58DF4222C0D4}" srcOrd="4" destOrd="0" parTransId="{5FC53805-9431-4BC8-ADB9-DABF59DE31C7}" sibTransId="{61F1BCD3-232D-4C03-B56C-182BCB6108CD}"/>
    <dgm:cxn modelId="{53239C96-427C-420B-95DC-546F3B30ED65}" srcId="{55C0B14E-AEA6-48D3-A387-ED4A3A3BF840}" destId="{D71FC021-6A65-44D1-95B9-0E6C89079866}" srcOrd="2" destOrd="0" parTransId="{862AAE39-3AAD-40E3-BA20-90187BD73242}" sibTransId="{9B090D9D-470E-46E2-AABB-0368A52481AA}"/>
    <dgm:cxn modelId="{8E9E5A82-C1B0-4733-B170-E467B2356257}" type="presOf" srcId="{D07AD3FD-84FF-467E-9693-752776549C61}" destId="{6C46E586-0364-4C52-98F9-74A7ACD803D1}" srcOrd="0" destOrd="0" presId="urn:microsoft.com/office/officeart/2016/7/layout/AccentHomeChevronProcess"/>
    <dgm:cxn modelId="{328EAE3B-C513-48DF-99E4-31E3A062ABB1}" type="presOf" srcId="{D71FC021-6A65-44D1-95B9-0E6C89079866}" destId="{7A0B5EFC-88FB-4ED5-994F-D5F6584C2293}" srcOrd="0" destOrd="0" presId="urn:microsoft.com/office/officeart/2016/7/layout/AccentHomeChevronProcess"/>
    <dgm:cxn modelId="{AE101ABC-7EA3-4444-A576-8AB15A371C84}" srcId="{55C0B14E-AEA6-48D3-A387-ED4A3A3BF840}" destId="{AACEAFD5-63CF-4AFC-B46F-BE086C5D447C}" srcOrd="0" destOrd="0" parTransId="{7A0BD8EC-BB4A-4912-A54E-6F39B681264E}" sibTransId="{7A8D4B4D-06E9-4958-810D-A6226B6AC588}"/>
    <dgm:cxn modelId="{042E0AE1-6450-410A-B96E-AFBADB139BEA}" srcId="{55C0B14E-AEA6-48D3-A387-ED4A3A3BF840}" destId="{32CCB050-072A-41BF-BE1B-388CF53E5629}" srcOrd="3" destOrd="0" parTransId="{B301371B-A53D-4B79-8B8D-7B304894442B}" sibTransId="{BF05D8EE-4413-4737-8721-DAF10D6CAB04}"/>
    <dgm:cxn modelId="{DEB36F60-3D18-4DF1-86B3-3BB31F492C5A}" type="presOf" srcId="{55C0B14E-AEA6-48D3-A387-ED4A3A3BF840}" destId="{594BF422-752C-42F3-A230-3D0E6AE9A886}" srcOrd="0" destOrd="0" presId="urn:microsoft.com/office/officeart/2016/7/layout/AccentHomeChevronProcess"/>
    <dgm:cxn modelId="{36F7BEEA-DD26-48A6-8F64-17D5C86DED70}" type="presOf" srcId="{AACEAFD5-63CF-4AFC-B46F-BE086C5D447C}" destId="{CA3A6A4E-2D39-41D2-A6B1-B590D0C452D2}" srcOrd="0" destOrd="0" presId="urn:microsoft.com/office/officeart/2016/7/layout/AccentHomeChevronProcess"/>
    <dgm:cxn modelId="{55492768-9A5E-4F74-AC7C-959C5C24EFD3}" srcId="{55C0B14E-AEA6-48D3-A387-ED4A3A3BF840}" destId="{D07AD3FD-84FF-467E-9693-752776549C61}" srcOrd="1" destOrd="0" parTransId="{7B691773-F524-4FAD-A272-BDF0B0C4370A}" sibTransId="{A8C9B7A9-BC2A-4753-B7F0-F2E361D95520}"/>
    <dgm:cxn modelId="{239C3283-8AD2-4407-8790-903AE971F089}" type="presOf" srcId="{32CCB050-072A-41BF-BE1B-388CF53E5629}" destId="{B8046455-4EBB-40A8-838B-B584850A8B8E}" srcOrd="0" destOrd="0" presId="urn:microsoft.com/office/officeart/2016/7/layout/AccentHomeChevronProcess"/>
    <dgm:cxn modelId="{3D09990F-7654-4099-9385-78763B6694A7}" type="presOf" srcId="{9E838AE2-4659-4603-ABC8-58DF4222C0D4}" destId="{559A9A18-D6AE-4459-8C7F-A17CAB50744A}" srcOrd="0" destOrd="0" presId="urn:microsoft.com/office/officeart/2016/7/layout/AccentHomeChevronProcess"/>
    <dgm:cxn modelId="{D30EAFEC-B4A8-47A4-A352-9C244E0F78D6}" type="presParOf" srcId="{594BF422-752C-42F3-A230-3D0E6AE9A886}" destId="{F6A1B9E0-4B4A-47A4-A011-67526CEEA770}" srcOrd="0" destOrd="0" presId="urn:microsoft.com/office/officeart/2016/7/layout/AccentHomeChevronProcess"/>
    <dgm:cxn modelId="{5D0942D8-474B-4A80-9E8B-ADE662A4E06E}" type="presParOf" srcId="{F6A1B9E0-4B4A-47A4-A011-67526CEEA770}" destId="{FA4E6E73-A3C8-4495-927B-8AADA5A74297}" srcOrd="0" destOrd="0" presId="urn:microsoft.com/office/officeart/2016/7/layout/AccentHomeChevronProcess"/>
    <dgm:cxn modelId="{0ED1E949-1A54-4B9D-89A6-2C1CCD29DE2E}" type="presParOf" srcId="{F6A1B9E0-4B4A-47A4-A011-67526CEEA770}" destId="{CA3A6A4E-2D39-41D2-A6B1-B590D0C452D2}" srcOrd="1" destOrd="0" presId="urn:microsoft.com/office/officeart/2016/7/layout/AccentHomeChevronProcess"/>
    <dgm:cxn modelId="{9B9E3AE5-0639-457D-B141-AD064DC2C036}" type="presParOf" srcId="{F6A1B9E0-4B4A-47A4-A011-67526CEEA770}" destId="{810D7AA7-A541-4507-BE7F-36CCF210089F}" srcOrd="2" destOrd="0" presId="urn:microsoft.com/office/officeart/2016/7/layout/AccentHomeChevronProcess"/>
    <dgm:cxn modelId="{AD05AE4B-AF51-44CE-A318-4716EA36FA10}" type="presParOf" srcId="{F6A1B9E0-4B4A-47A4-A011-67526CEEA770}" destId="{4F7CDD44-32F1-4759-861F-8DABEBBA8D89}" srcOrd="3" destOrd="0" presId="urn:microsoft.com/office/officeart/2016/7/layout/AccentHomeChevronProcess"/>
    <dgm:cxn modelId="{8D9B87DE-1503-4D6C-99E8-B60A6D7BDB40}" type="presParOf" srcId="{594BF422-752C-42F3-A230-3D0E6AE9A886}" destId="{C9A9B9EA-6A1D-4A13-9C7F-C112F25D2888}" srcOrd="1" destOrd="0" presId="urn:microsoft.com/office/officeart/2016/7/layout/AccentHomeChevronProcess"/>
    <dgm:cxn modelId="{4B34FB6B-0014-4FC9-BC95-4918D27E1C3B}" type="presParOf" srcId="{594BF422-752C-42F3-A230-3D0E6AE9A886}" destId="{EC37843F-14A6-4E20-B7AE-2B086A8F5F45}" srcOrd="2" destOrd="0" presId="urn:microsoft.com/office/officeart/2016/7/layout/AccentHomeChevronProcess"/>
    <dgm:cxn modelId="{18D8263E-6B5B-4D88-A1E6-76CDC981B1A1}" type="presParOf" srcId="{EC37843F-14A6-4E20-B7AE-2B086A8F5F45}" destId="{E41E7729-FD3F-426D-804C-45BD60BD762D}" srcOrd="0" destOrd="0" presId="urn:microsoft.com/office/officeart/2016/7/layout/AccentHomeChevronProcess"/>
    <dgm:cxn modelId="{7BF5B38C-11D4-400E-9C26-B248CF5872E8}" type="presParOf" srcId="{EC37843F-14A6-4E20-B7AE-2B086A8F5F45}" destId="{6C46E586-0364-4C52-98F9-74A7ACD803D1}" srcOrd="1" destOrd="0" presId="urn:microsoft.com/office/officeart/2016/7/layout/AccentHomeChevronProcess"/>
    <dgm:cxn modelId="{C43AA756-C15C-440E-837B-822352C4B86F}" type="presParOf" srcId="{EC37843F-14A6-4E20-B7AE-2B086A8F5F45}" destId="{5E07F9E4-149C-4A89-848F-4ABDD305F0C5}" srcOrd="2" destOrd="0" presId="urn:microsoft.com/office/officeart/2016/7/layout/AccentHomeChevronProcess"/>
    <dgm:cxn modelId="{8B2560F8-702C-4BE6-B3C4-C7CDD7C3FC4C}" type="presParOf" srcId="{EC37843F-14A6-4E20-B7AE-2B086A8F5F45}" destId="{2928FCAD-BE3F-45AC-93A5-FD98F8A50E00}" srcOrd="3" destOrd="0" presId="urn:microsoft.com/office/officeart/2016/7/layout/AccentHomeChevronProcess"/>
    <dgm:cxn modelId="{A31BD45F-FB83-4EE5-A80E-22C3205C07B9}" type="presParOf" srcId="{594BF422-752C-42F3-A230-3D0E6AE9A886}" destId="{C2DF8D93-19C7-4E07-BCAF-9FAAB62C8CF2}" srcOrd="3" destOrd="0" presId="urn:microsoft.com/office/officeart/2016/7/layout/AccentHomeChevronProcess"/>
    <dgm:cxn modelId="{87E8E10F-6706-4531-9DAF-896FD8589762}" type="presParOf" srcId="{594BF422-752C-42F3-A230-3D0E6AE9A886}" destId="{86E313B1-36D3-44D7-907E-22A08CB8E9CC}" srcOrd="4" destOrd="0" presId="urn:microsoft.com/office/officeart/2016/7/layout/AccentHomeChevronProcess"/>
    <dgm:cxn modelId="{4703821F-1223-4EAF-8731-3F0B80333366}" type="presParOf" srcId="{86E313B1-36D3-44D7-907E-22A08CB8E9CC}" destId="{473F2067-7126-4D56-A328-5A8CFD3D8D52}" srcOrd="0" destOrd="0" presId="urn:microsoft.com/office/officeart/2016/7/layout/AccentHomeChevronProcess"/>
    <dgm:cxn modelId="{19BECC37-17FD-4203-8D3D-B8B8BE484687}" type="presParOf" srcId="{86E313B1-36D3-44D7-907E-22A08CB8E9CC}" destId="{7A0B5EFC-88FB-4ED5-994F-D5F6584C2293}" srcOrd="1" destOrd="0" presId="urn:microsoft.com/office/officeart/2016/7/layout/AccentHomeChevronProcess"/>
    <dgm:cxn modelId="{7F987C23-1467-4C1A-B5D6-BB3C5EDDBCFA}" type="presParOf" srcId="{86E313B1-36D3-44D7-907E-22A08CB8E9CC}" destId="{FD7B29F2-0D66-4B4B-BC8A-82DA23575305}" srcOrd="2" destOrd="0" presId="urn:microsoft.com/office/officeart/2016/7/layout/AccentHomeChevronProcess"/>
    <dgm:cxn modelId="{12EADDF2-90F1-4E39-8E34-979C7441F5FB}" type="presParOf" srcId="{86E313B1-36D3-44D7-907E-22A08CB8E9CC}" destId="{BABAA172-7B81-4C6B-BCF2-4572322515C5}" srcOrd="3" destOrd="0" presId="urn:microsoft.com/office/officeart/2016/7/layout/AccentHomeChevronProcess"/>
    <dgm:cxn modelId="{5B26CD55-1C73-4906-96E9-ECA8608EA463}" type="presParOf" srcId="{594BF422-752C-42F3-A230-3D0E6AE9A886}" destId="{F5592489-4EC4-4CD3-8C9F-861313656D99}" srcOrd="5" destOrd="0" presId="urn:microsoft.com/office/officeart/2016/7/layout/AccentHomeChevronProcess"/>
    <dgm:cxn modelId="{0766A556-B3D4-4AF2-856C-A43CE7373255}" type="presParOf" srcId="{594BF422-752C-42F3-A230-3D0E6AE9A886}" destId="{62262EA1-D674-4DE8-B444-FEC3F6748520}" srcOrd="6" destOrd="0" presId="urn:microsoft.com/office/officeart/2016/7/layout/AccentHomeChevronProcess"/>
    <dgm:cxn modelId="{5B7BB717-AF97-4C23-8E8F-55710CF85130}" type="presParOf" srcId="{62262EA1-D674-4DE8-B444-FEC3F6748520}" destId="{7BF6E820-C6E3-4E2C-BB23-ADF9AD641C6B}" srcOrd="0" destOrd="0" presId="urn:microsoft.com/office/officeart/2016/7/layout/AccentHomeChevronProcess"/>
    <dgm:cxn modelId="{28EBF39E-E504-42CA-9D9C-78955D358ED5}" type="presParOf" srcId="{62262EA1-D674-4DE8-B444-FEC3F6748520}" destId="{B8046455-4EBB-40A8-838B-B584850A8B8E}" srcOrd="1" destOrd="0" presId="urn:microsoft.com/office/officeart/2016/7/layout/AccentHomeChevronProcess"/>
    <dgm:cxn modelId="{7061E83A-2604-4FB6-8D1D-9B5621230766}" type="presParOf" srcId="{62262EA1-D674-4DE8-B444-FEC3F6748520}" destId="{1D84544C-5924-422B-9546-A86AE4927E4C}" srcOrd="2" destOrd="0" presId="urn:microsoft.com/office/officeart/2016/7/layout/AccentHomeChevronProcess"/>
    <dgm:cxn modelId="{B6E339F1-495C-4C7A-A80B-4070C1A3B762}" type="presParOf" srcId="{62262EA1-D674-4DE8-B444-FEC3F6748520}" destId="{ED05E404-1B63-4FC9-A7B8-277860DEBCD0}" srcOrd="3" destOrd="0" presId="urn:microsoft.com/office/officeart/2016/7/layout/AccentHomeChevronProcess"/>
    <dgm:cxn modelId="{B4519B73-10C3-4C35-AE6F-44C3E14D94FD}" type="presParOf" srcId="{594BF422-752C-42F3-A230-3D0E6AE9A886}" destId="{AB144E95-E2AA-430B-870C-A44D04CCB5A8}" srcOrd="7" destOrd="0" presId="urn:microsoft.com/office/officeart/2016/7/layout/AccentHomeChevronProcess"/>
    <dgm:cxn modelId="{58B4BC39-78F6-491A-8C08-29D4C04CC86C}" type="presParOf" srcId="{594BF422-752C-42F3-A230-3D0E6AE9A886}" destId="{D0A9E9B9-B6D2-49AA-91D6-7CE223E637D0}" srcOrd="8" destOrd="0" presId="urn:microsoft.com/office/officeart/2016/7/layout/AccentHomeChevronProcess"/>
    <dgm:cxn modelId="{BC708A69-BF44-4076-A51B-368AE63C40BE}" type="presParOf" srcId="{D0A9E9B9-B6D2-49AA-91D6-7CE223E637D0}" destId="{0EE416CF-D8AE-41BD-BF35-9148040E1274}" srcOrd="0" destOrd="0" presId="urn:microsoft.com/office/officeart/2016/7/layout/AccentHomeChevronProcess"/>
    <dgm:cxn modelId="{2EFDC7EA-E786-47F4-9C90-DFCA2619148E}" type="presParOf" srcId="{D0A9E9B9-B6D2-49AA-91D6-7CE223E637D0}" destId="{559A9A18-D6AE-4459-8C7F-A17CAB50744A}" srcOrd="1" destOrd="0" presId="urn:microsoft.com/office/officeart/2016/7/layout/AccentHomeChevronProcess"/>
    <dgm:cxn modelId="{5E0D8A25-C6AC-4A68-99B3-B4EE994E8217}" type="presParOf" srcId="{D0A9E9B9-B6D2-49AA-91D6-7CE223E637D0}" destId="{7F54B493-FCA8-4A1F-A2B1-FCB26CA9C396}" srcOrd="2" destOrd="0" presId="urn:microsoft.com/office/officeart/2016/7/layout/AccentHomeChevronProcess"/>
    <dgm:cxn modelId="{59CE1329-F93F-42EC-9655-4926A2F6336D}" type="presParOf" srcId="{D0A9E9B9-B6D2-49AA-91D6-7CE223E637D0}" destId="{D73F5E39-8993-4D6C-9D92-8E8F41E329B8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Accent Home Chevron Process"/>
  <dgm:desc val="Use to show a progression; a timeline; sequential steps in a task, process, or workflow; or to emphasize movement or direction. Level 1 text appears inside an chevron shape, except the first shape which comes in a home shape, while Level 2 text appears above the invisible rectangle shapes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8422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1790" y="1"/>
            <a:ext cx="4308422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D94EF-E2B7-4E3F-922C-EA2F04CF195F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21932"/>
            <a:ext cx="4308422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1790" y="6421932"/>
            <a:ext cx="4308422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366E5-255E-4730-9C50-BC51487E88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484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8422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790" y="1"/>
            <a:ext cx="4308422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FB1BF-ACF5-49A1-B7CD-3D8C56C83043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41638" y="844550"/>
            <a:ext cx="4059237" cy="2282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52" y="3253809"/>
            <a:ext cx="7954010" cy="266220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21932"/>
            <a:ext cx="4308422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790" y="6421932"/>
            <a:ext cx="4308422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8DA65-FDE6-42C7-A335-62160BC59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898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01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1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20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1.xml"/><Relationship Id="rId10" Type="http://schemas.microsoft.com/office/2007/relationships/hdphoto" Target="../media/hdphoto1.wdp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gif"/><Relationship Id="rId2" Type="http://schemas.openxmlformats.org/officeDocument/2006/relationships/hyperlink" Target="mailto:semenova@cposo.ru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.asurso.ru/course/view.php?id=32" TargetMode="External"/><Relationship Id="rId5" Type="http://schemas.openxmlformats.org/officeDocument/2006/relationships/image" Target="../media/image12.gif"/><Relationship Id="rId4" Type="http://schemas.openxmlformats.org/officeDocument/2006/relationships/hyperlink" Target="https://t.me/+umNAYGRS7yk3Njcy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emenova@cposo.ru" TargetMode="External"/><Relationship Id="rId2" Type="http://schemas.openxmlformats.org/officeDocument/2006/relationships/hyperlink" Target="https://fmc-spo.ru/stats/monitoring-dostupnosti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semenova@cposo.ru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426888" y="424382"/>
            <a:ext cx="101520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cap="all" spc="100" dirty="0" smtClean="0">
                <a:latin typeface="+mj-lt"/>
              </a:rPr>
              <a:t>Создание специальных условий </a:t>
            </a:r>
            <a:r>
              <a:rPr lang="ru-RU" sz="2800" dirty="0" smtClean="0">
                <a:latin typeface="+mj-lt"/>
              </a:rPr>
              <a:t>ДЛЯ ОБУЧЕНИЯ ЛИЦ С ОВЗ И ИНВАЛИДНОСТЬЮ В ПРОФЕССИОНАЛЬНЫХ ОБРАЗОВАТЕЛЬНЫХ ОРГАНИЗАЦИЯХ САМАРСКОЙ ОБЛАСТИ</a:t>
            </a:r>
            <a:endParaRPr lang="en-US" sz="3200" cap="all" spc="100" dirty="0" smtClean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6255" y="3138866"/>
            <a:ext cx="10230133" cy="16312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j-lt"/>
              </a:rPr>
              <a:t>Порядок предоставления отчетов по обеспечению условий доступности для инвалидов и лиц с ограниченными возможностями здоровья объектов и предоставляемых услуг в сфере образования с учетом мер предупреждения причинения вреда при формировании </a:t>
            </a:r>
            <a:r>
              <a:rPr lang="ru-RU" sz="2000" dirty="0" err="1" smtClean="0">
                <a:latin typeface="+mj-lt"/>
              </a:rPr>
              <a:t>безбарьерной</a:t>
            </a:r>
            <a:r>
              <a:rPr lang="ru-RU" sz="2000" dirty="0" smtClean="0">
                <a:latin typeface="+mj-lt"/>
              </a:rPr>
              <a:t> среды в 2023г.</a:t>
            </a:r>
            <a:endParaRPr lang="ru-RU" sz="2000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59142" y="5758736"/>
            <a:ext cx="2596666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</a:rPr>
              <a:t>25.09.2023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974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465946" y="518033"/>
            <a:ext cx="110937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  <a:defRPr/>
            </a:pPr>
            <a:r>
              <a:rPr lang="ru-RU" altLang="ru-RU" sz="3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Федеральный закон от 29.12.2012 г. </a:t>
            </a:r>
            <a:r>
              <a:rPr lang="ru-RU" altLang="ru-RU" sz="32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№ </a:t>
            </a:r>
            <a:r>
              <a:rPr lang="ru-RU" altLang="ru-RU" sz="3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273-ФЗ </a:t>
            </a:r>
          </a:p>
          <a:p>
            <a:pPr>
              <a:buFontTx/>
              <a:buNone/>
              <a:defRPr/>
            </a:pPr>
            <a:r>
              <a:rPr lang="ru-RU" altLang="ru-RU" sz="3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«Об образовании в Российской Федерации»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5946" y="1952874"/>
            <a:ext cx="11852925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800" u="sng" dirty="0">
                <a:solidFill>
                  <a:srgbClr val="000000"/>
                </a:solidFill>
                <a:cs typeface="Times New Roman" panose="02020603050405020304" pitchFamily="18" charset="0"/>
              </a:rPr>
              <a:t>Обучающийся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800" u="sng" dirty="0">
                <a:solidFill>
                  <a:srgbClr val="000000"/>
                </a:solidFill>
                <a:cs typeface="Times New Roman" panose="02020603050405020304" pitchFamily="18" charset="0"/>
              </a:rPr>
              <a:t>с ограниченными возможностями здоровья </a:t>
            </a:r>
            <a:endParaRPr lang="ru-RU" altLang="ru-RU" sz="2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36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altLang="ru-RU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физическое лицо, имеющее недостатки в физическом и (или</a:t>
            </a:r>
            <a:r>
              <a:rPr lang="ru-RU" altLang="ru-RU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altLang="ru-RU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психологическом </a:t>
            </a:r>
            <a:r>
              <a:rPr lang="ru-RU" altLang="ru-RU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развитии, подтвержденные </a:t>
            </a:r>
            <a:endParaRPr lang="ru-RU" altLang="ru-RU" sz="28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altLang="ru-RU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психолого-медико-педагогической </a:t>
            </a:r>
            <a:r>
              <a:rPr lang="ru-RU" altLang="ru-RU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комиссией и </a:t>
            </a:r>
            <a:endParaRPr lang="ru-RU" altLang="ru-RU" sz="28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altLang="ru-RU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препятствующие </a:t>
            </a:r>
            <a:r>
              <a:rPr lang="ru-RU" altLang="ru-RU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получению образования </a:t>
            </a:r>
            <a:endParaRPr lang="ru-RU" altLang="ru-RU" sz="28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altLang="ru-RU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без </a:t>
            </a:r>
            <a:r>
              <a:rPr lang="ru-RU" altLang="ru-RU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создания специальных условий 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ru-RU" altLang="ru-RU" sz="2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altLang="ru-RU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(подтверждается заключением ПМПК)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926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603571" y="217782"/>
            <a:ext cx="110937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  <a:defRPr/>
            </a:pPr>
            <a:r>
              <a:rPr lang="ru-RU" altLang="ru-RU" sz="3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Федеральный закон от 29.12.2012 г. </a:t>
            </a:r>
            <a:r>
              <a:rPr lang="ru-RU" altLang="ru-RU" sz="32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№ </a:t>
            </a:r>
            <a:r>
              <a:rPr lang="ru-RU" altLang="ru-RU" sz="3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273-ФЗ </a:t>
            </a:r>
          </a:p>
          <a:p>
            <a:pPr>
              <a:buFontTx/>
              <a:buNone/>
              <a:defRPr/>
            </a:pPr>
            <a:r>
              <a:rPr lang="ru-RU" altLang="ru-RU" sz="3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«Об образовании в Российской Федерации»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3571" y="1605467"/>
            <a:ext cx="10766089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800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Статья 68 часть 4</a:t>
            </a:r>
            <a:endParaRPr lang="ru-RU" altLang="ru-RU" sz="2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16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altLang="ru-RU" sz="2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Приём на обучение по образовательным программам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altLang="ru-RU" sz="2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среднего профессионального образования осуществляется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altLang="ru-RU" sz="2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на общедоступной основе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ru-RU" altLang="ru-RU" sz="20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altLang="ru-RU" sz="2800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Статья 79 часть 9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ru-RU" alt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sz="2600" dirty="0"/>
              <a:t>органы государственной власти субъектов </a:t>
            </a:r>
            <a:r>
              <a:rPr lang="ru-RU" sz="2600" dirty="0" smtClean="0"/>
              <a:t>РФ</a:t>
            </a:r>
            <a:r>
              <a:rPr lang="ru-RU" sz="2600" dirty="0"/>
              <a:t/>
            </a:r>
            <a:br>
              <a:rPr lang="ru-RU" sz="2600" dirty="0"/>
            </a:br>
            <a:r>
              <a:rPr lang="ru-RU" sz="2600" dirty="0"/>
              <a:t>обеспечивают получение профессионального обучения </a:t>
            </a:r>
            <a:endParaRPr lang="ru-RU" sz="2600" dirty="0" smtClean="0"/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sz="2600" dirty="0" smtClean="0"/>
              <a:t>обучающимися с ОВЗ (с </a:t>
            </a:r>
            <a:r>
              <a:rPr lang="ru-RU" sz="2600" dirty="0"/>
              <a:t>различными формами умственной</a:t>
            </a:r>
            <a:br>
              <a:rPr lang="ru-RU" sz="2600" dirty="0"/>
            </a:br>
            <a:r>
              <a:rPr lang="ru-RU" sz="2600" dirty="0"/>
              <a:t>отсталости), не имеющими основного общего или </a:t>
            </a:r>
            <a:endParaRPr lang="ru-RU" sz="2600" dirty="0" smtClean="0"/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sz="2600" dirty="0" smtClean="0"/>
              <a:t>среднего общего образования</a:t>
            </a:r>
            <a:endParaRPr lang="ru-RU" altLang="ru-RU" sz="28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91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465946" y="518033"/>
            <a:ext cx="563460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  <a:defRPr/>
            </a:pPr>
            <a:r>
              <a:rPr lang="ru-RU" altLang="ru-RU" sz="2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Федеральный </a:t>
            </a:r>
            <a:r>
              <a:rPr lang="ru-RU" altLang="ru-RU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закон от 24.11.1995 г. № 181-ФЗ </a:t>
            </a:r>
          </a:p>
          <a:p>
            <a:pPr algn="ctr">
              <a:buFontTx/>
              <a:buNone/>
              <a:defRPr/>
            </a:pPr>
            <a:r>
              <a:rPr lang="ru-RU" altLang="ru-RU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«О социальной защите инвалидов в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Российской Федерации»</a:t>
            </a:r>
            <a:r>
              <a:rPr lang="ru-RU" altLang="ru-RU" sz="28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0955" y="4259346"/>
            <a:ext cx="42354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400" u="sng" dirty="0">
                <a:solidFill>
                  <a:srgbClr val="000000"/>
                </a:solidFill>
                <a:cs typeface="Times New Roman" panose="02020603050405020304" pitchFamily="18" charset="0"/>
              </a:rPr>
              <a:t>Статья 19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ru-RU" altLang="ru-RU" sz="2400" u="sng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Образование инвалидов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580143" y="4144099"/>
            <a:ext cx="50341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400" u="sng" dirty="0">
                <a:solidFill>
                  <a:srgbClr val="000000"/>
                </a:solidFill>
                <a:cs typeface="Times New Roman" panose="02020603050405020304" pitchFamily="18" charset="0"/>
              </a:rPr>
              <a:t>Статья 79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ru-RU" altLang="ru-RU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Организация получения образования обучающимися с ограниченными возможностями здоровья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6156101" y="518033"/>
            <a:ext cx="56346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  <a:defRPr/>
            </a:pPr>
            <a:r>
              <a:rPr lang="ru-RU" altLang="ru-RU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Федеральный закон от 29.12.2012 г. </a:t>
            </a:r>
          </a:p>
          <a:p>
            <a:pPr algn="ctr">
              <a:buFontTx/>
              <a:buNone/>
              <a:defRPr/>
            </a:pPr>
            <a:r>
              <a:rPr lang="ru-RU" altLang="ru-RU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№ 273-ФЗ </a:t>
            </a:r>
          </a:p>
          <a:p>
            <a:pPr algn="ctr">
              <a:buFontTx/>
              <a:buNone/>
              <a:defRPr/>
            </a:pPr>
            <a:r>
              <a:rPr lang="ru-RU" altLang="ru-RU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«Об образовании в Российской Федерации»</a:t>
            </a: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altLang="ru-RU" sz="2400" b="1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396033" y="2964476"/>
            <a:ext cx="1565297" cy="86932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8438458" y="2964476"/>
            <a:ext cx="1565297" cy="86932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28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0518" y="4740604"/>
            <a:ext cx="1114926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Часть 8. Лица, признанные инвалидами </a:t>
            </a:r>
            <a:r>
              <a:rPr lang="en-US" altLang="ru-RU" sz="2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ru-RU" altLang="ru-RU" sz="2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ru-RU" sz="2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II</a:t>
            </a:r>
            <a:r>
              <a:rPr lang="ru-RU" altLang="ru-RU" sz="2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или</a:t>
            </a:r>
            <a:r>
              <a:rPr lang="en-US" altLang="ru-RU" sz="2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III</a:t>
            </a:r>
            <a:r>
              <a:rPr lang="ru-RU" altLang="ru-RU" sz="2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группы </a:t>
            </a:r>
            <a:r>
              <a:rPr lang="ru-RU" altLang="ru-RU" sz="2200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после получения среднего профессионального образования или высшего образования</a:t>
            </a:r>
            <a:r>
              <a:rPr lang="ru-RU" altLang="ru-RU" sz="2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вправе повторно получить профессиональное образование соответствующего уровня по другой профессии, специальности или направлению подготовки за счёт бюджетных ассигнований …….... </a:t>
            </a:r>
            <a:endParaRPr lang="ru-RU" altLang="ru-RU" sz="22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0517" y="1551459"/>
            <a:ext cx="114649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Часть 7. Обучающиеся </a:t>
            </a:r>
            <a:r>
              <a:rPr lang="ru-RU" altLang="ru-RU" sz="2200" dirty="0">
                <a:solidFill>
                  <a:srgbClr val="000000"/>
                </a:solidFill>
                <a:cs typeface="Times New Roman" panose="02020603050405020304" pitchFamily="18" charset="0"/>
              </a:rPr>
              <a:t>с ограниченными возможностями </a:t>
            </a:r>
            <a:r>
              <a:rPr lang="ru-RU" altLang="ru-RU" sz="2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здоровья, не проживающие в организациях, осуществляющих образовательную деятельность, обеспечиваются учредителями таких организаций бесплатным двухразовым питанием….</a:t>
            </a:r>
            <a:endParaRPr lang="ru-RU" altLang="ru-RU" sz="22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560517" y="301306"/>
            <a:ext cx="10207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  <a:defRPr/>
            </a:pPr>
            <a:r>
              <a:rPr lang="ru-RU" altLang="ru-RU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Федеральный закон от </a:t>
            </a: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14.07.2022г</a:t>
            </a:r>
            <a:r>
              <a:rPr lang="ru-RU" altLang="ru-RU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№ 299-ФЗ </a:t>
            </a:r>
            <a:endParaRPr lang="ru-RU" altLang="ru-RU" sz="2400" b="1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«О внесении изменений в статью 79 </a:t>
            </a:r>
          </a:p>
          <a:p>
            <a:pPr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ФЗ «Об </a:t>
            </a:r>
            <a:r>
              <a:rPr lang="ru-RU" altLang="ru-RU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образовании в Российской Федерации»</a:t>
            </a: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altLang="ru-RU" sz="2400" b="1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560517" y="3376501"/>
            <a:ext cx="10207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  <a:defRPr/>
            </a:pPr>
            <a:r>
              <a:rPr lang="ru-RU" altLang="ru-RU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Федеральный закон от </a:t>
            </a: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14.07.2022г</a:t>
            </a:r>
            <a:r>
              <a:rPr lang="ru-RU" altLang="ru-RU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№ 300-ФЗ </a:t>
            </a:r>
            <a:endParaRPr lang="ru-RU" altLang="ru-RU" sz="2400" b="1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«О внесении изменений в статью 79 </a:t>
            </a:r>
          </a:p>
          <a:p>
            <a:pPr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ФЗ «Об </a:t>
            </a:r>
            <a:r>
              <a:rPr lang="ru-RU" altLang="ru-RU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образовании в Российской Федерации»</a:t>
            </a: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altLang="ru-RU" sz="2400" b="1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96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60517" y="3112913"/>
            <a:ext cx="114649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1.1. Создание в ПОО структурного подразделения, ответственного за организацию получения образования инвалидами  и лицами с ОВЗ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22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1.2. Регулирование локальными нормативными актами ПОО деятельности по организации получения образования обучающимися с ОВЗ и инвалидами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22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1.3 Ведение специализированного учёта обучающихся с ОВЗ и инвалидов на этапах их поступления в ПОО, обучения и трудоустройства</a:t>
            </a:r>
            <a:endParaRPr lang="ru-RU" altLang="ru-RU" sz="22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560517" y="519670"/>
            <a:ext cx="102075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Письмо Министерства образования и науки РФ</a:t>
            </a:r>
          </a:p>
          <a:p>
            <a:pPr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От 18.03.2014г. №06-281 </a:t>
            </a:r>
          </a:p>
          <a:p>
            <a:pPr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«О направлении требований к организации образовательного процесса для обучения инвалидов и лиц с ОВЗ в профессиональных образовательных организациях»</a:t>
            </a:r>
            <a:endParaRPr lang="ru-RU" altLang="ru-RU" sz="2400" b="1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68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560513" y="178476"/>
            <a:ext cx="114649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Приказ Министерства просвещения РФ </a:t>
            </a:r>
          </a:p>
          <a:p>
            <a:pPr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от 24.08.2022 № 762 </a:t>
            </a:r>
          </a:p>
          <a:p>
            <a:pPr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«Об утверждении Порядка организации и осуществления образовательной деятельности по образовательным программам среднего профессионального образования»</a:t>
            </a:r>
            <a:endParaRPr lang="ru-RU" altLang="ru-RU" sz="2400" b="1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560513" y="3602759"/>
            <a:ext cx="11190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  <a:defRPr/>
            </a:pPr>
            <a:r>
              <a:rPr lang="ru-RU" altLang="ru-RU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Приказ Министерства образования и науки </a:t>
            </a: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РФ </a:t>
            </a:r>
          </a:p>
          <a:p>
            <a:pPr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от 26.08.2020 </a:t>
            </a:r>
            <a:r>
              <a:rPr lang="ru-RU" altLang="ru-RU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№ </a:t>
            </a: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438  «</a:t>
            </a:r>
            <a:r>
              <a:rPr lang="ru-RU" altLang="ru-RU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Об утверждении порядка организации и осуществления образовательной деятельности по образовательным программам </a:t>
            </a: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профессионального обучения</a:t>
            </a:r>
            <a:r>
              <a:rPr lang="ru-RU" altLang="ru-RU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0513" y="2306115"/>
            <a:ext cx="114649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п.20. К освоению образовательных программ СПО допускаются лица, имеющие образование не ниже основного общего или среднего общего образования….</a:t>
            </a:r>
            <a:endParaRPr lang="ru-RU" altLang="ru-RU" sz="22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513" y="5311749"/>
            <a:ext cx="114649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п.25. Органы государственной власти субъектов РФ обеспечивают получение профессионального обучения обучающимися с ОВЗ (с различными формами умственной отсталости) </a:t>
            </a:r>
            <a:r>
              <a:rPr lang="ru-RU" altLang="ru-RU" sz="2200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не имеющими основного общего или среднего общего образования</a:t>
            </a:r>
            <a:endParaRPr lang="ru-RU" altLang="ru-RU" sz="2200" u="sng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71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727079" y="404452"/>
            <a:ext cx="114649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Постановление Правительства РФ</a:t>
            </a:r>
          </a:p>
          <a:p>
            <a:pPr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от 14.08.2013 </a:t>
            </a:r>
            <a:r>
              <a:rPr lang="ru-RU" altLang="ru-RU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г. № </a:t>
            </a: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697</a:t>
            </a:r>
          </a:p>
          <a:p>
            <a:pPr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«Об утверждении перечня специальностей и направлений подготовки при приеме на обучение по которым поступающие проходят обязательные предварительные медицинские осмотры…»</a:t>
            </a:r>
            <a:endParaRPr lang="ru-RU" altLang="ru-RU" sz="2400" b="1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869" y="4942416"/>
            <a:ext cx="114649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200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Приложение 2</a:t>
            </a:r>
            <a:r>
              <a:rPr lang="ru-RU" altLang="ru-RU" sz="2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 Перечень медицинский противопоказаний к работам с вредными и(или)опасными производственными факторами, а также работам, при выполнении которых проводятся обязательные предварительные и периодические медицинские осмотры</a:t>
            </a:r>
            <a:endParaRPr lang="ru-RU" altLang="ru-RU" sz="2200" u="sng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A6E6A97-A8E7-4DDF-9A3E-798A38D99391}"/>
              </a:ext>
            </a:extLst>
          </p:cNvPr>
          <p:cNvSpPr txBox="1"/>
          <p:nvPr/>
        </p:nvSpPr>
        <p:spPr>
          <a:xfrm>
            <a:off x="697869" y="3042766"/>
            <a:ext cx="11190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  <a:defRPr/>
            </a:pPr>
            <a:r>
              <a:rPr lang="ru-RU" altLang="ru-RU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Приказ Министерства </a:t>
            </a: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здравоохранения РФ </a:t>
            </a:r>
          </a:p>
          <a:p>
            <a:pPr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от 28.01.2021 </a:t>
            </a:r>
            <a:r>
              <a:rPr lang="ru-RU" altLang="ru-RU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№ </a:t>
            </a: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29н  </a:t>
            </a:r>
          </a:p>
          <a:p>
            <a:pPr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«</a:t>
            </a:r>
            <a:r>
              <a:rPr lang="ru-RU" altLang="ru-RU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Об утверждении </a:t>
            </a: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Порядка проведения</a:t>
            </a:r>
            <a:r>
              <a:rPr lang="ru-RU" altLang="ru-RU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обязательных предварительных и периодических медицинских осмотров…»</a:t>
            </a:r>
            <a:endParaRPr lang="ru-RU" altLang="ru-RU" sz="2400" b="1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77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4243" y="558093"/>
            <a:ext cx="6796585" cy="609397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 smtClean="0">
                <a:latin typeface="+mj-lt"/>
              </a:rPr>
              <a:t>Письмо департамента государственной политики в сфере среднего профессионального образования и профессионального обучения </a:t>
            </a:r>
            <a:r>
              <a:rPr lang="ru-RU" sz="2000" dirty="0" err="1" smtClean="0">
                <a:latin typeface="+mj-lt"/>
              </a:rPr>
              <a:t>Минпросвещения</a:t>
            </a:r>
            <a:r>
              <a:rPr lang="ru-RU" sz="2000" dirty="0" smtClean="0">
                <a:latin typeface="+mj-lt"/>
              </a:rPr>
              <a:t> России </a:t>
            </a:r>
          </a:p>
          <a:p>
            <a:pPr algn="just">
              <a:spcAft>
                <a:spcPts val="0"/>
              </a:spcAft>
            </a:pPr>
            <a:endParaRPr lang="ru-RU" dirty="0" smtClean="0"/>
          </a:p>
          <a:p>
            <a:pPr algn="just">
              <a:spcAft>
                <a:spcPts val="0"/>
              </a:spcAft>
            </a:pPr>
            <a:endParaRPr lang="ru-RU" dirty="0"/>
          </a:p>
          <a:p>
            <a:pPr algn="just">
              <a:spcAft>
                <a:spcPts val="0"/>
              </a:spcAft>
            </a:pPr>
            <a:endParaRPr lang="ru-RU" dirty="0"/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+mj-lt"/>
              </a:rPr>
              <a:t>«О направлении методических рекомендаций по внедрению единых требований к наличию специалистов, обеспечивающих комплексное сопровождение образовательного процесса обучающихся с инвалидностью и ограниченными возможностями здоровья при получении среднего профессионального образования и профессионального обучения» </a:t>
            </a:r>
          </a:p>
          <a:p>
            <a:pPr algn="just">
              <a:spcAft>
                <a:spcPts val="0"/>
              </a:spcAft>
            </a:pPr>
            <a:endParaRPr lang="ru-RU" dirty="0" smtClean="0">
              <a:latin typeface="+mj-lt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+mj-lt"/>
              </a:rPr>
              <a:t>от 02.03.2022 № 05-249</a:t>
            </a:r>
          </a:p>
          <a:p>
            <a:pPr algn="just">
              <a:spcAft>
                <a:spcPts val="0"/>
              </a:spcAft>
            </a:pPr>
            <a:endParaRPr lang="ru-RU" dirty="0"/>
          </a:p>
          <a:p>
            <a:pPr>
              <a:spcAft>
                <a:spcPts val="0"/>
              </a:spcAft>
            </a:pPr>
            <a:endParaRPr lang="ru-RU" dirty="0"/>
          </a:p>
          <a:p>
            <a:pPr>
              <a:spcAft>
                <a:spcPts val="0"/>
              </a:spcAft>
            </a:pPr>
            <a:r>
              <a:rPr lang="ru-RU" dirty="0" smtClean="0"/>
              <a:t>                      </a:t>
            </a:r>
            <a:endParaRPr lang="ru-RU" dirty="0"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49348" y="195353"/>
            <a:ext cx="4230279" cy="622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9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344425" y="560613"/>
            <a:ext cx="11190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dirty="0" smtClean="0">
                <a:latin typeface="+mj-lt"/>
              </a:rPr>
              <a:t>Распоряжение </a:t>
            </a:r>
            <a:r>
              <a:rPr lang="ru-RU" sz="2400" dirty="0">
                <a:latin typeface="+mj-lt"/>
              </a:rPr>
              <a:t>министерства просвещения Российской Федерации от 09.09.2019 № Р-93 </a:t>
            </a:r>
            <a:endParaRPr lang="ru-RU" sz="2400" dirty="0" smtClean="0">
              <a:latin typeface="+mj-lt"/>
            </a:endParaRPr>
          </a:p>
          <a:p>
            <a:pPr>
              <a:defRPr/>
            </a:pPr>
            <a:r>
              <a:rPr lang="ru-RU" sz="2400" dirty="0" smtClean="0">
                <a:latin typeface="+mj-lt"/>
              </a:rPr>
              <a:t>«</a:t>
            </a:r>
            <a:r>
              <a:rPr lang="ru-RU" sz="2400" dirty="0">
                <a:latin typeface="+mj-lt"/>
              </a:rPr>
              <a:t>Об утверждении примерного </a:t>
            </a:r>
            <a:r>
              <a:rPr lang="ru-RU" sz="2400" dirty="0" smtClean="0">
                <a:latin typeface="+mj-lt"/>
              </a:rPr>
              <a:t>Положения о </a:t>
            </a:r>
            <a:r>
              <a:rPr lang="ru-RU" sz="2400" dirty="0">
                <a:latin typeface="+mj-lt"/>
              </a:rPr>
              <a:t>психолого-педагогическом консилиуме образовательной организации»</a:t>
            </a:r>
          </a:p>
          <a:p>
            <a:pPr>
              <a:defRPr/>
            </a:pPr>
            <a:endParaRPr lang="ru-RU" sz="2400" dirty="0">
              <a:latin typeface="+mj-lt"/>
            </a:endParaRPr>
          </a:p>
          <a:p>
            <a:pPr>
              <a:buFontTx/>
              <a:buNone/>
              <a:defRPr/>
            </a:pPr>
            <a:endParaRPr lang="ru-RU" altLang="ru-RU" sz="2400" b="1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344425" y="3514973"/>
            <a:ext cx="111902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dirty="0">
                <a:latin typeface="+mj-lt"/>
              </a:rPr>
              <a:t>Письмо Министерства Просвещения Российской Федерации от 20.02.2019 № ТС-551/07 </a:t>
            </a:r>
            <a:endParaRPr lang="ru-RU" sz="2400" dirty="0" smtClean="0">
              <a:latin typeface="+mj-lt"/>
            </a:endParaRPr>
          </a:p>
          <a:p>
            <a:pPr>
              <a:defRPr/>
            </a:pPr>
            <a:r>
              <a:rPr lang="ru-RU" sz="2400" dirty="0" smtClean="0">
                <a:latin typeface="+mj-lt"/>
              </a:rPr>
              <a:t>«</a:t>
            </a:r>
            <a:r>
              <a:rPr lang="ru-RU" sz="2400" dirty="0">
                <a:latin typeface="+mj-lt"/>
              </a:rPr>
              <a:t>О сопровождении образования обучающихся с ОВЗ и инвалидностью </a:t>
            </a:r>
            <a:r>
              <a:rPr lang="ru-RU" sz="2400" dirty="0" smtClean="0">
                <a:latin typeface="+mj-lt"/>
              </a:rPr>
              <a:t>(вместе </a:t>
            </a:r>
            <a:r>
              <a:rPr lang="ru-RU" sz="2400" dirty="0">
                <a:latin typeface="+mj-lt"/>
              </a:rPr>
              <a:t>с Разъяснениями о сопровождении образования обучающихся с ограниченными возможностями здоровья и инвалидностью)»</a:t>
            </a:r>
          </a:p>
          <a:p>
            <a:pPr>
              <a:defRPr/>
            </a:pP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219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207947" y="374136"/>
            <a:ext cx="118293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>
                <a:latin typeface="+mj-lt"/>
              </a:rPr>
              <a:t>Межведомственный комплексный план мероприятий по повышению доступности среднего профессионального и высшего образования для инвалидов и лиц с ограниченными возможностями здоровья, в том числе профориентации и занятости указанных лиц утв. зам. </a:t>
            </a:r>
            <a:r>
              <a:rPr lang="ru-RU" sz="2400" dirty="0" smtClean="0">
                <a:latin typeface="+mj-lt"/>
              </a:rPr>
              <a:t>председателя </a:t>
            </a:r>
            <a:r>
              <a:rPr lang="ru-RU" sz="2400" dirty="0">
                <a:latin typeface="+mj-lt"/>
              </a:rPr>
              <a:t>Правительства РФ Голикова Т. от </a:t>
            </a:r>
            <a:r>
              <a:rPr lang="ru-RU" sz="2400" dirty="0" smtClean="0">
                <a:latin typeface="+mj-lt"/>
              </a:rPr>
              <a:t>10.04.2023г. №3838п-П8</a:t>
            </a:r>
            <a:endParaRPr lang="ru-RU" sz="2400" dirty="0">
              <a:latin typeface="+mj-lt"/>
            </a:endParaRPr>
          </a:p>
          <a:p>
            <a:pPr>
              <a:defRPr/>
            </a:pPr>
            <a:endParaRPr lang="ru-RU" sz="2400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358554" y="3356783"/>
            <a:ext cx="116792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sz="2400" dirty="0">
                <a:latin typeface="+mj-lt"/>
              </a:rPr>
              <a:t>Распоряжение Губернатора Самарской области от 06.12.2021 № 392-р «О внесении изменений в распоряжение Губернатора Самарской области от 05.11.2015 № 644-р «Об утверждении Межведомственного комплексного плана мероприятий по сопровождению инвалидов и лиц с ограниченными возможностями здоровья при получении ими профессионального образования и содействию в последующем трудоустройстве на 2016-2020 годы</a:t>
            </a:r>
            <a:r>
              <a:rPr lang="ru-RU" sz="2400" dirty="0" smtClean="0">
                <a:latin typeface="+mj-lt"/>
              </a:rPr>
              <a:t>»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219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476576" y="132722"/>
            <a:ext cx="10152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  <a:defRPr/>
            </a:pPr>
            <a:r>
              <a:rPr lang="ru-RU" altLang="ru-RU" sz="28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Результаты мониторинга 2022г.</a:t>
            </a:r>
            <a:endParaRPr lang="ru-RU" altLang="ru-RU" sz="28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292" y="533086"/>
            <a:ext cx="11204563" cy="612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809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781154" y="594352"/>
            <a:ext cx="111902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dirty="0">
                <a:latin typeface="+mj-lt"/>
              </a:rPr>
              <a:t>Письмо Министерства Просвещения Российской Федерации от 20.02.2019 № ТС-551/07 </a:t>
            </a:r>
            <a:endParaRPr lang="ru-RU" sz="2800" dirty="0" smtClean="0">
              <a:latin typeface="+mj-lt"/>
            </a:endParaRPr>
          </a:p>
          <a:p>
            <a:pPr>
              <a:defRPr/>
            </a:pPr>
            <a:endParaRPr lang="ru-RU" sz="2400" dirty="0" smtClean="0">
              <a:latin typeface="+mj-lt"/>
            </a:endParaRPr>
          </a:p>
          <a:p>
            <a:pPr>
              <a:defRPr/>
            </a:pPr>
            <a:r>
              <a:rPr lang="ru-RU" sz="2400" dirty="0" smtClean="0">
                <a:latin typeface="+mj-lt"/>
              </a:rPr>
              <a:t>«</a:t>
            </a:r>
            <a:r>
              <a:rPr lang="ru-RU" sz="2400" dirty="0">
                <a:latin typeface="+mj-lt"/>
              </a:rPr>
              <a:t>О сопровождении образования обучающихся с ОВЗ и инвалидностью </a:t>
            </a:r>
            <a:r>
              <a:rPr lang="ru-RU" sz="2400" dirty="0" smtClean="0">
                <a:latin typeface="+mj-lt"/>
              </a:rPr>
              <a:t>(вместе </a:t>
            </a:r>
            <a:r>
              <a:rPr lang="ru-RU" sz="2400" dirty="0">
                <a:latin typeface="+mj-lt"/>
              </a:rPr>
              <a:t>с Разъяснениями о сопровождении образования обучающихся с ограниченными возможностями здоровья и инвалидностью</a:t>
            </a:r>
            <a:r>
              <a:rPr lang="ru-RU" sz="2400" dirty="0" smtClean="0">
                <a:latin typeface="+mj-lt"/>
              </a:rPr>
              <a:t>)»</a:t>
            </a:r>
            <a:endParaRPr lang="ru-RU" sz="24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781154" y="3827890"/>
            <a:ext cx="105715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dirty="0" smtClean="0"/>
              <a:t>Разъяснения по должностям </a:t>
            </a:r>
          </a:p>
          <a:p>
            <a:pPr>
              <a:defRPr/>
            </a:pPr>
            <a:r>
              <a:rPr lang="ru-RU" sz="3200" dirty="0" smtClean="0"/>
              <a:t>«</a:t>
            </a:r>
            <a:r>
              <a:rPr lang="ru-RU" sz="3200" dirty="0" err="1" smtClean="0"/>
              <a:t>Тьютор</a:t>
            </a:r>
            <a:r>
              <a:rPr lang="ru-RU" sz="3200" dirty="0" smtClean="0"/>
              <a:t>» и </a:t>
            </a:r>
          </a:p>
          <a:p>
            <a:pPr>
              <a:defRPr/>
            </a:pPr>
            <a:r>
              <a:rPr lang="ru-RU" sz="3200" dirty="0" smtClean="0"/>
              <a:t>«Ассистент (помощник) по оказанию технической помощи»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4611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656047" y="3535825"/>
            <a:ext cx="111902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dirty="0">
                <a:latin typeface="+mj-lt"/>
              </a:rPr>
              <a:t>Приказ Министерства труда и социальной защиты Российской Федерации от 04.08.2014 N 515 </a:t>
            </a:r>
            <a:endParaRPr lang="ru-RU" sz="2400" dirty="0" smtClean="0">
              <a:latin typeface="+mj-lt"/>
            </a:endParaRPr>
          </a:p>
          <a:p>
            <a:pPr>
              <a:defRPr/>
            </a:pPr>
            <a:r>
              <a:rPr lang="ru-RU" sz="2400" dirty="0" smtClean="0">
                <a:latin typeface="+mj-lt"/>
              </a:rPr>
              <a:t>«</a:t>
            </a:r>
            <a:r>
              <a:rPr lang="ru-RU" sz="2400" dirty="0">
                <a:latin typeface="+mj-lt"/>
              </a:rPr>
              <a:t>Об утверждении методических рекомендаций по перечню рекомендуемых видов трудовой и профессиональной деятельности инвалидов с учетом нарушенных функций и ограничений их жизнедеятельности»</a:t>
            </a:r>
          </a:p>
          <a:p>
            <a:pPr>
              <a:buFontTx/>
              <a:buNone/>
              <a:defRPr/>
            </a:pPr>
            <a:endParaRPr lang="ru-RU" altLang="ru-RU" sz="2400" b="1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368490" y="624613"/>
            <a:ext cx="111902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2400" dirty="0">
                <a:latin typeface="+mj-lt"/>
              </a:rPr>
              <a:t>Приказ Министерства образования и науки Российской Федерации от </a:t>
            </a:r>
            <a:r>
              <a:rPr lang="ru-RU" sz="2400" dirty="0" smtClean="0">
                <a:latin typeface="+mj-lt"/>
              </a:rPr>
              <a:t>14.07.2023 </a:t>
            </a:r>
            <a:r>
              <a:rPr lang="ru-RU" sz="2400" dirty="0">
                <a:latin typeface="+mj-lt"/>
              </a:rPr>
              <a:t>№ </a:t>
            </a:r>
            <a:r>
              <a:rPr lang="ru-RU" sz="2400" dirty="0" smtClean="0">
                <a:latin typeface="+mj-lt"/>
              </a:rPr>
              <a:t>534 (</a:t>
            </a:r>
            <a:r>
              <a:rPr lang="ru-RU" sz="2400" i="1" dirty="0" smtClean="0"/>
              <a:t>вместо 513 Приказа</a:t>
            </a:r>
            <a:r>
              <a:rPr lang="ru-RU" sz="2400" dirty="0" smtClean="0">
                <a:latin typeface="+mj-lt"/>
              </a:rPr>
              <a:t>) </a:t>
            </a:r>
          </a:p>
          <a:p>
            <a:pPr lvl="1"/>
            <a:r>
              <a:rPr lang="ru-RU" sz="2400" dirty="0" smtClean="0">
                <a:latin typeface="+mj-lt"/>
              </a:rPr>
              <a:t>«</a:t>
            </a:r>
            <a:r>
              <a:rPr lang="ru-RU" sz="2400" dirty="0">
                <a:latin typeface="+mj-lt"/>
              </a:rPr>
              <a:t>Об утверждении Перечня профессий рабочих, должностей служащих, по которым осуществляется профессиональное обучение» </a:t>
            </a:r>
            <a:r>
              <a:rPr lang="ru-RU" sz="2400" dirty="0" smtClean="0">
                <a:latin typeface="+mj-lt"/>
              </a:rPr>
              <a:t>.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219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511" y="312722"/>
            <a:ext cx="11406345" cy="654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9505121" y="4753295"/>
            <a:ext cx="2088108" cy="1364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9483606" y="4539838"/>
            <a:ext cx="2088108" cy="1364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9558035" y="4328404"/>
            <a:ext cx="2088108" cy="1364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9547402" y="3962773"/>
            <a:ext cx="2088108" cy="1364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9483607" y="5722536"/>
            <a:ext cx="2088108" cy="1364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9494240" y="5532315"/>
            <a:ext cx="2088108" cy="1364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9515504" y="5362619"/>
            <a:ext cx="2088108" cy="1364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16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344425" y="478726"/>
            <a:ext cx="11190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000" dirty="0" smtClean="0">
                <a:latin typeface="+mj-lt"/>
              </a:rPr>
              <a:t>Заключение ПМПК</a:t>
            </a:r>
            <a:endParaRPr lang="ru-RU" sz="4000" dirty="0">
              <a:latin typeface="+mj-lt"/>
            </a:endParaRPr>
          </a:p>
          <a:p>
            <a:pPr>
              <a:buFontTx/>
              <a:buNone/>
              <a:defRPr/>
            </a:pPr>
            <a:endParaRPr lang="ru-RU" altLang="ru-RU" sz="2400" b="1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344425" y="1555944"/>
            <a:ext cx="11190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dirty="0" smtClean="0">
                <a:latin typeface="+mj-lt"/>
              </a:rPr>
              <a:t>Буква</a:t>
            </a:r>
          </a:p>
          <a:p>
            <a:pPr>
              <a:defRPr/>
            </a:pPr>
            <a:r>
              <a:rPr lang="ru-RU" sz="2400" dirty="0" smtClean="0"/>
              <a:t>О – обучающийся с ОВЗ</a:t>
            </a:r>
          </a:p>
          <a:p>
            <a:pPr>
              <a:defRPr/>
            </a:pPr>
            <a:r>
              <a:rPr lang="ru-RU" sz="2400" dirty="0" smtClean="0"/>
              <a:t>И – инвалид 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6176568" y="1367150"/>
            <a:ext cx="60154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dirty="0" smtClean="0">
                <a:latin typeface="+mj-lt"/>
              </a:rPr>
              <a:t>Цифра</a:t>
            </a:r>
          </a:p>
          <a:p>
            <a:pPr>
              <a:defRPr/>
            </a:pPr>
            <a:r>
              <a:rPr lang="ru-RU" sz="2400" dirty="0" smtClean="0"/>
              <a:t>1 – глухие</a:t>
            </a:r>
          </a:p>
          <a:p>
            <a:pPr>
              <a:defRPr/>
            </a:pPr>
            <a:r>
              <a:rPr lang="ru-RU" sz="2400" dirty="0" smtClean="0"/>
              <a:t>2 – слабослышащие</a:t>
            </a:r>
          </a:p>
          <a:p>
            <a:pPr>
              <a:defRPr/>
            </a:pPr>
            <a:r>
              <a:rPr lang="ru-RU" sz="2400" dirty="0" smtClean="0"/>
              <a:t>3 – слепые</a:t>
            </a:r>
          </a:p>
          <a:p>
            <a:pPr>
              <a:defRPr/>
            </a:pPr>
            <a:r>
              <a:rPr lang="ru-RU" sz="2400" dirty="0" smtClean="0"/>
              <a:t>4 – слабовидящие</a:t>
            </a:r>
          </a:p>
          <a:p>
            <a:pPr>
              <a:defRPr/>
            </a:pPr>
            <a:r>
              <a:rPr lang="ru-RU" sz="2400" dirty="0" smtClean="0"/>
              <a:t>5 – тяжелые нарушения речи</a:t>
            </a:r>
          </a:p>
          <a:p>
            <a:pPr>
              <a:defRPr/>
            </a:pPr>
            <a:r>
              <a:rPr lang="ru-RU" sz="2400" dirty="0" smtClean="0"/>
              <a:t>6 – ОДА</a:t>
            </a:r>
          </a:p>
          <a:p>
            <a:pPr>
              <a:defRPr/>
            </a:pPr>
            <a:r>
              <a:rPr lang="ru-RU" sz="2400" dirty="0" smtClean="0"/>
              <a:t>7 – ЗПР</a:t>
            </a:r>
          </a:p>
          <a:p>
            <a:pPr>
              <a:defRPr/>
            </a:pPr>
            <a:r>
              <a:rPr lang="ru-RU" sz="2400" dirty="0" smtClean="0"/>
              <a:t>8 – РАС</a:t>
            </a:r>
          </a:p>
          <a:p>
            <a:pPr>
              <a:defRPr/>
            </a:pPr>
            <a:r>
              <a:rPr lang="ru-RU" sz="2400" dirty="0" smtClean="0"/>
              <a:t>9 – интеллектуальные нарушения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748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126061" y="506021"/>
            <a:ext cx="1119020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000" dirty="0" smtClean="0">
                <a:latin typeface="+mj-lt"/>
              </a:rPr>
              <a:t>Основные ошибки по заключению ПМПК </a:t>
            </a:r>
            <a:endParaRPr lang="ru-RU" sz="4000" dirty="0">
              <a:latin typeface="+mj-lt"/>
            </a:endParaRPr>
          </a:p>
          <a:p>
            <a:pPr>
              <a:buFontTx/>
              <a:buNone/>
              <a:defRPr/>
            </a:pPr>
            <a:endParaRPr lang="ru-RU" altLang="ru-RU" sz="2400" b="1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317129" y="2422170"/>
            <a:ext cx="115427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  <a:defRPr/>
            </a:pPr>
            <a:r>
              <a:rPr lang="ru-RU" sz="3200" dirty="0" smtClean="0"/>
              <a:t>Не смотрят, есть ли статус «ОВЗ»;</a:t>
            </a:r>
          </a:p>
          <a:p>
            <a:pPr marL="457200" indent="-457200">
              <a:buFontTx/>
              <a:buChar char="-"/>
              <a:defRPr/>
            </a:pPr>
            <a:r>
              <a:rPr lang="ru-RU" sz="3200" dirty="0" smtClean="0"/>
              <a:t>Не учитывают категорию ОВЗ;</a:t>
            </a:r>
          </a:p>
          <a:p>
            <a:pPr marL="457200" indent="-457200">
              <a:buFontTx/>
              <a:buChar char="-"/>
              <a:defRPr/>
            </a:pPr>
            <a:r>
              <a:rPr lang="ru-RU" sz="3200" dirty="0" smtClean="0"/>
              <a:t>Не учитывают уровень образования, для которого выписано заключение ПМПК;</a:t>
            </a:r>
          </a:p>
          <a:p>
            <a:pPr marL="457200" indent="-457200">
              <a:buFontTx/>
              <a:buChar char="-"/>
              <a:defRPr/>
            </a:pPr>
            <a:r>
              <a:rPr lang="ru-RU" sz="3200" dirty="0" smtClean="0"/>
              <a:t>Не учитывают дату выдачи заключения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0312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453607" y="183938"/>
            <a:ext cx="11190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000" dirty="0" smtClean="0">
                <a:latin typeface="+mj-lt"/>
              </a:rPr>
              <a:t>Справка </a:t>
            </a:r>
            <a:r>
              <a:rPr lang="ru-RU" sz="4000" dirty="0">
                <a:latin typeface="+mj-lt"/>
              </a:rPr>
              <a:t>бюро МСЭ + программа </a:t>
            </a:r>
            <a:r>
              <a:rPr lang="ru-RU" sz="4000" dirty="0" smtClean="0">
                <a:latin typeface="+mj-lt"/>
              </a:rPr>
              <a:t>ИПРА</a:t>
            </a:r>
            <a:endParaRPr lang="ru-RU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273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685619" y="803954"/>
            <a:ext cx="11259404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</a:rPr>
              <a:t>Обучающиеся с инвалидностью</a:t>
            </a:r>
          </a:p>
          <a:p>
            <a:endParaRPr lang="ru-RU" sz="2400" dirty="0" smtClean="0"/>
          </a:p>
          <a:p>
            <a:r>
              <a:rPr lang="ru-RU" sz="2300" dirty="0" smtClean="0"/>
              <a:t>«Лицам, указанным в части 7 статьи 71 …предоставляется преимущественное право зачисления в образовательную организацию…….»</a:t>
            </a:r>
          </a:p>
          <a:p>
            <a:endParaRPr lang="ru-RU" sz="2300" dirty="0" smtClean="0"/>
          </a:p>
          <a:p>
            <a:r>
              <a:rPr lang="ru-RU" sz="2300" i="1" dirty="0" smtClean="0"/>
              <a:t>ФЗ </a:t>
            </a:r>
            <a:r>
              <a:rPr lang="ru-RU" sz="2300" i="1" dirty="0"/>
              <a:t>РФ от 14.07.2022 № </a:t>
            </a:r>
            <a:r>
              <a:rPr lang="ru-RU" sz="2300" i="1" dirty="0" smtClean="0"/>
              <a:t>296 </a:t>
            </a:r>
            <a:r>
              <a:rPr lang="ru-RU" sz="2300" i="1" dirty="0"/>
              <a:t>«О внесении изменений в статью </a:t>
            </a:r>
            <a:r>
              <a:rPr lang="ru-RU" sz="2300" i="1" dirty="0" smtClean="0"/>
              <a:t>68 </a:t>
            </a:r>
            <a:r>
              <a:rPr lang="ru-RU" sz="2300" i="1" dirty="0"/>
              <a:t>ФЗ «Об образовании в Российской Федерации»</a:t>
            </a:r>
          </a:p>
          <a:p>
            <a:endParaRPr lang="ru-RU" sz="2300" dirty="0"/>
          </a:p>
          <a:p>
            <a:r>
              <a:rPr lang="ru-RU" sz="2300" dirty="0" smtClean="0"/>
              <a:t>инвалидам </a:t>
            </a:r>
            <a:r>
              <a:rPr lang="ru-RU" sz="2300" dirty="0"/>
              <a:t>полагается 2 стипендии: академическая (назначается по итогам обучения, сдачи сессии) и социальная (выплачивает учебное заведение</a:t>
            </a:r>
            <a:r>
              <a:rPr lang="ru-RU" sz="2300" dirty="0" smtClean="0"/>
              <a:t>).</a:t>
            </a:r>
          </a:p>
          <a:p>
            <a:r>
              <a:rPr lang="ru-RU" sz="2300" dirty="0" smtClean="0"/>
              <a:t>«Государственная социальная стипендия назначается студентам, являющимся….детьми-инвалидами, инвалидами </a:t>
            </a:r>
            <a:r>
              <a:rPr lang="en-US" sz="2300" dirty="0" smtClean="0"/>
              <a:t>I </a:t>
            </a:r>
            <a:r>
              <a:rPr lang="ru-RU" sz="2300" dirty="0" smtClean="0"/>
              <a:t>и </a:t>
            </a:r>
            <a:r>
              <a:rPr lang="en-US" sz="2300" dirty="0" smtClean="0"/>
              <a:t>II</a:t>
            </a:r>
            <a:r>
              <a:rPr lang="ru-RU" sz="2300" dirty="0" smtClean="0"/>
              <a:t> групп….»</a:t>
            </a:r>
          </a:p>
          <a:p>
            <a:endParaRPr lang="ru-RU" sz="2300" i="1" dirty="0" smtClean="0"/>
          </a:p>
          <a:p>
            <a:r>
              <a:rPr lang="ru-RU" sz="2300" i="1" dirty="0" smtClean="0"/>
              <a:t>Приказ Министерства образования и науки РФ от 27.12.2016 № 1663 «Об утверждении порядка назначения …стипендии…»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685619" y="157623"/>
            <a:ext cx="11190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 dirty="0" smtClean="0">
                <a:latin typeface="+mj-lt"/>
              </a:rPr>
              <a:t>Виды социальной поддержки и льготы</a:t>
            </a:r>
            <a:endParaRPr lang="ru-RU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638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781153" y="1379702"/>
            <a:ext cx="111902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</a:rPr>
              <a:t>Обучающиеся с ОВЗ</a:t>
            </a:r>
          </a:p>
          <a:p>
            <a:endParaRPr lang="ru-RU" sz="2400" dirty="0" smtClean="0"/>
          </a:p>
          <a:p>
            <a:r>
              <a:rPr lang="ru-RU" sz="2400" dirty="0" smtClean="0"/>
              <a:t>…..не проживающие в организациях, обеспечивающих образовательную деятельность, обеспечиваются…..бесплатным двухразовым питанием за счёт бюджетных ассигнований…..</a:t>
            </a:r>
          </a:p>
          <a:p>
            <a:endParaRPr lang="ru-RU" sz="2400" dirty="0" smtClean="0"/>
          </a:p>
          <a:p>
            <a:pPr marL="342900" indent="-342900">
              <a:buFontTx/>
              <a:buChar char="-"/>
            </a:pPr>
            <a:r>
              <a:rPr lang="ru-RU" sz="2400" i="1" dirty="0" smtClean="0"/>
              <a:t>ФЗ РФ от 14.07.2022 № 299 «О внесении изменений в статью 79 ФЗ «Об образовании в Российской Федерации»</a:t>
            </a:r>
          </a:p>
          <a:p>
            <a:endParaRPr lang="ru-RU" sz="2400" i="1" dirty="0" smtClean="0"/>
          </a:p>
          <a:p>
            <a:r>
              <a:rPr lang="ru-RU" sz="2400" i="1" dirty="0" smtClean="0"/>
              <a:t>- Приказ Министерства образования и науки Самарской области от 03.02.2020 № 68-од</a:t>
            </a:r>
            <a:endParaRPr lang="ru-RU" sz="2400" i="1" dirty="0"/>
          </a:p>
          <a:p>
            <a:endParaRPr lang="ru-RU" sz="2400" dirty="0"/>
          </a:p>
          <a:p>
            <a:pPr>
              <a:defRPr/>
            </a:pPr>
            <a:endParaRPr lang="ru-RU" sz="24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644676" y="260362"/>
            <a:ext cx="11190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 dirty="0" smtClean="0">
                <a:latin typeface="+mj-lt"/>
              </a:rPr>
              <a:t>Виды социальной поддержки и льготы</a:t>
            </a:r>
            <a:endParaRPr lang="ru-RU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582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570248" y="462380"/>
            <a:ext cx="1119020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dirty="0" smtClean="0">
                <a:latin typeface="+mj-lt"/>
              </a:rPr>
              <a:t>Инструкция по </a:t>
            </a:r>
            <a:r>
              <a:rPr lang="ru-RU" sz="2800" b="1" dirty="0" smtClean="0">
                <a:latin typeface="+mj-lt"/>
              </a:rPr>
              <a:t>заполнению мониторинга ведения специализированного учёта и наличия в образовательных организациях Самарской области,</a:t>
            </a:r>
            <a:br>
              <a:rPr lang="ru-RU" sz="2800" b="1" dirty="0" smtClean="0">
                <a:latin typeface="+mj-lt"/>
              </a:rPr>
            </a:br>
            <a:r>
              <a:rPr lang="ru-RU" sz="2800" b="1" dirty="0" smtClean="0">
                <a:latin typeface="+mj-lt"/>
              </a:rPr>
              <a:t>реализующих образовательные программы среднего профессионального образования, условий для получения профессионального образования</a:t>
            </a:r>
            <a:br>
              <a:rPr lang="ru-RU" sz="2800" b="1" dirty="0" smtClean="0">
                <a:latin typeface="+mj-lt"/>
              </a:rPr>
            </a:br>
            <a:r>
              <a:rPr lang="ru-RU" sz="2800" b="1" dirty="0" smtClean="0">
                <a:latin typeface="+mj-lt"/>
              </a:rPr>
              <a:t>лицами с инвалидностью и ограниченными возможностями здоровья</a:t>
            </a:r>
            <a:r>
              <a:rPr lang="ru-RU" sz="2800" dirty="0" smtClean="0">
                <a:latin typeface="+mj-lt"/>
              </a:rPr>
              <a:t> </a:t>
            </a:r>
          </a:p>
          <a:p>
            <a:pPr>
              <a:defRPr/>
            </a:pPr>
            <a:endParaRPr lang="ru-RU" sz="2800" dirty="0" smtClean="0">
              <a:latin typeface="+mj-lt"/>
            </a:endParaRPr>
          </a:p>
          <a:p>
            <a:pPr>
              <a:defRPr/>
            </a:pPr>
            <a:endParaRPr lang="ru-RU" sz="2800" dirty="0" smtClean="0">
              <a:latin typeface="+mj-lt"/>
            </a:endParaRPr>
          </a:p>
          <a:p>
            <a:pPr>
              <a:defRPr/>
            </a:pPr>
            <a:r>
              <a:rPr lang="ru-RU" sz="2800" dirty="0" smtClean="0">
                <a:latin typeface="+mj-lt"/>
              </a:rPr>
              <a:t>Индивидуальные ссылки для заполнения – в документе «</a:t>
            </a:r>
            <a:r>
              <a:rPr lang="ru-RU" sz="2800" i="1" dirty="0" smtClean="0"/>
              <a:t>Перечень ПОО с индивидуальными ссылками</a:t>
            </a:r>
            <a:r>
              <a:rPr lang="ru-RU" sz="2800" dirty="0" smtClean="0">
                <a:latin typeface="+mj-lt"/>
              </a:rPr>
              <a:t>»</a:t>
            </a:r>
            <a:br>
              <a:rPr lang="ru-RU" sz="2800" dirty="0" smtClean="0">
                <a:latin typeface="+mj-lt"/>
              </a:rPr>
            </a:br>
            <a:endParaRPr lang="ru-R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582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436725" y="512060"/>
            <a:ext cx="10959965" cy="6345940"/>
            <a:chOff x="436725" y="512060"/>
            <a:chExt cx="10959965" cy="6345940"/>
          </a:xfrm>
        </p:grpSpPr>
        <p:graphicFrame>
          <p:nvGraphicFramePr>
            <p:cNvPr id="8" name="Объект 6" descr="Графический элемент SmartArt для изображения схемы процесса">
              <a:extLst>
                <a:ext uri="{FF2B5EF4-FFF2-40B4-BE49-F238E27FC236}">
                  <a16:creationId xmlns:a16="http://schemas.microsoft.com/office/drawing/2014/main" xmlns="" id="{703FAB33-C653-48B0-9838-6BDC8704C19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43559898"/>
                </p:ext>
              </p:extLst>
            </p:nvPr>
          </p:nvGraphicFramePr>
          <p:xfrm>
            <a:off x="436728" y="1458000"/>
            <a:ext cx="10959962" cy="5400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9" name="Прямоугольник 8"/>
            <p:cNvSpPr/>
            <p:nvPr/>
          </p:nvSpPr>
          <p:spPr>
            <a:xfrm>
              <a:off x="522353" y="2545440"/>
              <a:ext cx="2071515" cy="14124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 smtClean="0">
                  <a:solidFill>
                    <a:schemeClr val="tx1"/>
                  </a:solidFill>
                </a:rPr>
                <a:t>Консультация по проведению мониторинга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633677" y="2412310"/>
              <a:ext cx="2071515" cy="14124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 smtClean="0">
                  <a:solidFill>
                    <a:schemeClr val="tx1"/>
                  </a:solidFill>
                </a:rPr>
                <a:t>Работа с </a:t>
              </a:r>
              <a:r>
                <a:rPr lang="ru-RU" dirty="0" err="1" smtClean="0">
                  <a:solidFill>
                    <a:schemeClr val="tx1"/>
                  </a:solidFill>
                </a:rPr>
                <a:t>яндекс</a:t>
              </a:r>
              <a:r>
                <a:rPr lang="ru-RU" dirty="0" smtClean="0">
                  <a:solidFill>
                    <a:schemeClr val="tx1"/>
                  </a:solidFill>
                </a:rPr>
                <a:t>- таблицами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817262" y="2419197"/>
              <a:ext cx="2190463" cy="14124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 smtClean="0">
                  <a:solidFill>
                    <a:schemeClr val="tx1"/>
                  </a:solidFill>
                </a:rPr>
                <a:t>Срок предоставления информации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987251" y="2814917"/>
              <a:ext cx="2071515" cy="14124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 smtClean="0">
                  <a:solidFill>
                    <a:schemeClr val="tx1"/>
                  </a:solidFill>
                </a:rPr>
                <a:t>Составление сводной таблицы по всем ПОО Самарской области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9246090" y="2927577"/>
              <a:ext cx="2071515" cy="14124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 smtClean="0">
                  <a:solidFill>
                    <a:schemeClr val="tx1"/>
                  </a:solidFill>
                </a:rPr>
                <a:t>Анализ полученной информации, размещение в ЭМК аналитической справки 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36726" y="512060"/>
              <a:ext cx="5049673" cy="14124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3200" dirty="0" smtClean="0">
                  <a:solidFill>
                    <a:schemeClr val="tx1"/>
                  </a:solidFill>
                  <a:latin typeface="+mj-lt"/>
                </a:rPr>
                <a:t>Этапы мониторинга</a:t>
              </a:r>
              <a:endParaRPr lang="ru-RU" sz="3200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15" name="Picture 2" descr="иконка калькулятор, numbers,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9487" y="1848069"/>
              <a:ext cx="564241" cy="564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https://it-task.ru/local/templates/it-task.ru/img/helpdesk-call-center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25" y="1848069"/>
              <a:ext cx="607186" cy="608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ttps://img2.freepng.ru/20180428/ivq/kisspng-microsoft-excel-computer-icons-table-encapsulated-5ae49eb0019ea7.9537591615249322720066.jp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1607" y="1977702"/>
              <a:ext cx="612508" cy="446012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18" name="Picture 4" descr="https://w7.pngwing.com/pngs/83/863/png-transparent-real-estate-casino-house-renting-property-house-blue-game-text.png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071" y="2023477"/>
              <a:ext cx="467507" cy="467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http://cdn.onlinewebfonts.com/svg/img_492044.png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7534" y="2009703"/>
              <a:ext cx="527780" cy="472365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1582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476576" y="132722"/>
            <a:ext cx="10152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  <a:defRPr/>
            </a:pPr>
            <a:r>
              <a:rPr lang="ru-RU" altLang="ru-RU" sz="28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Результаты мониторинга 2022г.</a:t>
            </a:r>
            <a:endParaRPr lang="ru-RU" altLang="ru-RU" sz="28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7451" t="56240" b="1736"/>
          <a:stretch>
            <a:fillRect/>
          </a:stretch>
        </p:blipFill>
        <p:spPr bwMode="auto">
          <a:xfrm>
            <a:off x="2286000" y="999397"/>
            <a:ext cx="7697972" cy="541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право 3"/>
          <p:cNvSpPr/>
          <p:nvPr/>
        </p:nvSpPr>
        <p:spPr>
          <a:xfrm>
            <a:off x="733646" y="1488558"/>
            <a:ext cx="1531088" cy="75491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09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rot="16200000">
            <a:off x="7650578" y="2290909"/>
            <a:ext cx="3279463" cy="5870149"/>
          </a:xfrm>
          <a:prstGeom prst="rt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80991" y="0"/>
            <a:ext cx="9526137" cy="23814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321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2400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Семенова Наталья Григорьевна </a:t>
            </a:r>
            <a:r>
              <a:rPr lang="ru-RU" altLang="ru-RU" sz="24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– методист ЦПО Самарской области, региональный координатор деятельности РУМЦ СПО, БПОО и ПОО Самарской области </a:t>
            </a:r>
          </a:p>
          <a:p>
            <a:pPr algn="just" defTabSz="914321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altLang="ru-RU" sz="24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ел</a:t>
            </a:r>
            <a:r>
              <a:rPr lang="ru-RU" altLang="ru-RU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8 (846) 334-04-93, 89272048720, </a:t>
            </a:r>
            <a:r>
              <a:rPr lang="en-US" altLang="ru-RU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semenova@cposo.ru</a:t>
            </a:r>
            <a:r>
              <a:rPr lang="en-US" alt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4957" y="165572"/>
            <a:ext cx="9072816" cy="1453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242768" y="2222144"/>
            <a:ext cx="10286444" cy="3689355"/>
            <a:chOff x="375257" y="1300014"/>
            <a:chExt cx="10286444" cy="3689355"/>
          </a:xfrm>
        </p:grpSpPr>
        <p:pic>
          <p:nvPicPr>
            <p:cNvPr id="8" name="Picture 6" descr="https://minblag.mosreg.ru/upload/files/Y/l/YlUcmu1pHioDWYRUI2w2eCCMwwQexM03xBmdEQsPZqJjXTq29yxeHAzxtAAUg7ExQYBk5tdQOeCmWXQvITO4EA5hjsahNxK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257" y="2276871"/>
              <a:ext cx="804436" cy="682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bject 17"/>
            <p:cNvSpPr txBox="1">
              <a:spLocks/>
            </p:cNvSpPr>
            <p:nvPr/>
          </p:nvSpPr>
          <p:spPr>
            <a:xfrm>
              <a:off x="1775520" y="1300014"/>
              <a:ext cx="5441611" cy="439437"/>
            </a:xfrm>
            <a:prstGeom prst="rect">
              <a:avLst/>
            </a:prstGeom>
          </p:spPr>
          <p:txBody>
            <a:bodyPr vert="horz" wrap="square" lIns="0" tIns="8467" rIns="0" bIns="0" rtlCol="0">
              <a:spAutoFit/>
            </a:bodyPr>
            <a:lstStyle>
              <a:lvl1pPr>
                <a:defRPr sz="4134" b="0" i="0">
                  <a:solidFill>
                    <a:srgbClr val="6A1F5F"/>
                  </a:solidFill>
                  <a:latin typeface="Microsoft Sans Serif"/>
                  <a:ea typeface="+mj-ea"/>
                  <a:cs typeface="Microsoft Sans Serif"/>
                </a:defRPr>
              </a:lvl1pPr>
            </a:lstStyle>
            <a:p>
              <a:pPr marL="8467">
                <a:spcBef>
                  <a:spcPts val="67"/>
                </a:spcBef>
              </a:pPr>
              <a:r>
                <a:rPr lang="ru-RU" sz="2800" b="1" dirty="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rPr>
                <a:t>Информирование</a:t>
              </a:r>
              <a:endParaRPr lang="ru-RU" sz="2800" b="1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775520" y="2276871"/>
              <a:ext cx="633670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cs typeface="Arial" panose="020B0604020202020204" pitchFamily="34" charset="0"/>
                </a:rPr>
                <a:t>Группа «Инклюзивное  образование в Самарской области» в </a:t>
              </a:r>
              <a:r>
                <a:rPr lang="ru-RU" dirty="0" err="1" smtClean="0">
                  <a:cs typeface="Arial" panose="020B0604020202020204" pitchFamily="34" charset="0"/>
                </a:rPr>
                <a:t>Телеграм</a:t>
              </a:r>
              <a:endParaRPr lang="ru-RU" dirty="0" smtClean="0">
                <a:cs typeface="Arial" panose="020B0604020202020204" pitchFamily="34" charset="0"/>
              </a:endParaRPr>
            </a:p>
            <a:p>
              <a:endParaRPr lang="ru-RU" dirty="0" smtClean="0">
                <a:cs typeface="Arial" panose="020B0604020202020204" pitchFamily="34" charset="0"/>
              </a:endParaRPr>
            </a:p>
            <a:p>
              <a:r>
                <a:rPr lang="en-US" dirty="0">
                  <a:hlinkClick r:id="rId4"/>
                </a:rPr>
                <a:t>https://t.me/+</a:t>
              </a:r>
              <a:r>
                <a:rPr lang="en-US" dirty="0" smtClean="0">
                  <a:hlinkClick r:id="rId4"/>
                </a:rPr>
                <a:t>umNAYGRS7yk3Njcy</a:t>
              </a:r>
              <a:endParaRPr lang="ru-RU" dirty="0" smtClean="0"/>
            </a:p>
          </p:txBody>
        </p:sp>
        <p:pic>
          <p:nvPicPr>
            <p:cNvPr id="11" name="Picture 2" descr="http://qrcoder.ru/code/?https%3A%2F%2Ft.me%2F%2BumNAYGRS7yk3Njcy&amp;4&amp;0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4732" y="2194552"/>
              <a:ext cx="1087969" cy="1087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1775520" y="3789040"/>
              <a:ext cx="6096000" cy="1200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dirty="0">
                  <a:cs typeface="Arial" panose="020B0604020202020204" pitchFamily="34" charset="0"/>
                </a:rPr>
                <a:t>Единый информационный ресурс  - ЭМК на сайте ЦПО Самарской области</a:t>
              </a:r>
            </a:p>
            <a:p>
              <a:endParaRPr lang="ru-RU" dirty="0">
                <a:cs typeface="Arial" panose="020B0604020202020204" pitchFamily="34" charset="0"/>
              </a:endParaRPr>
            </a:p>
            <a:p>
              <a:r>
                <a:rPr lang="en-US" dirty="0">
                  <a:cs typeface="Arial" panose="020B0604020202020204" pitchFamily="34" charset="0"/>
                  <a:hlinkClick r:id="rId6"/>
                </a:rPr>
                <a:t>https://do.asurso.ru/course/view.php?id=32</a:t>
              </a:r>
              <a:endParaRPr lang="ru-RU" dirty="0">
                <a:cs typeface="Arial" panose="020B0604020202020204" pitchFamily="34" charset="0"/>
              </a:endParaRPr>
            </a:p>
          </p:txBody>
        </p:sp>
        <p:pic>
          <p:nvPicPr>
            <p:cNvPr id="13" name="Picture 10" descr="http://qrcoder.ru/code/?https%3A%2F%2Fdo.asurso.ru%2Fcourse%2Fview.php%3Fid%3D32&amp;4&amp;0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4732" y="3693947"/>
              <a:ext cx="1096969" cy="1096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4" descr="ЦПО Самарской области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79" y="3789040"/>
              <a:ext cx="1302441" cy="455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330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465944" y="217783"/>
            <a:ext cx="101520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  <a:defRPr/>
            </a:pPr>
            <a:r>
              <a:rPr lang="ru-RU" sz="2800" dirty="0" smtClean="0">
                <a:latin typeface="+mj-lt"/>
              </a:rPr>
              <a:t>ОСНОВНЫЕ ОШИБКИ ОБРАЗОВАТЕЛЬНЫХ ОРГАНИЗАЦИЙ, СОДЕРЖАЩИЕ ГРУБЫЕ НАРУШЕНИЯ ЛИЦЕНЗИОННЫХ ТРЕБОВАНИЙ</a:t>
            </a:r>
            <a:endParaRPr lang="ru-RU" altLang="ru-RU" sz="28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5313" y="1608275"/>
            <a:ext cx="1158502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ru-RU" dirty="0" smtClean="0"/>
              <a:t>Условия организации и управления эвакуацией инвалидов различных нозологий не решены практически повсеместно, что в случае возникновения чрезвычайных ситуаций, создает повышенные риски, связанные с невозможностью обеспечения эвакуации инвалидов. </a:t>
            </a:r>
          </a:p>
          <a:p>
            <a:pPr>
              <a:spcBef>
                <a:spcPct val="0"/>
              </a:spcBef>
              <a:defRPr/>
            </a:pPr>
            <a:endParaRPr lang="ru-RU" dirty="0" smtClean="0"/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ru-RU" dirty="0" smtClean="0"/>
              <a:t> В образовательных организациях отсутствуют назначенные приказом руководителя и исполняющие трудовые функции по оказанию технической и иной помощи инвалидам в преодолении препятствий и барьеров с целью получения услуг наравне с другими пользователями. </a:t>
            </a:r>
          </a:p>
          <a:p>
            <a:pPr>
              <a:spcBef>
                <a:spcPct val="0"/>
              </a:spcBef>
              <a:defRPr/>
            </a:pPr>
            <a:endParaRPr lang="ru-RU" dirty="0" smtClean="0"/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ru-RU" dirty="0" smtClean="0"/>
              <a:t> Наличие системных ошибок при подготовке материалов паспортизации объектов и услуг и формировании дорожных карт поэтапного повышения показателей доступности объектов и услуг, характеризующихся недостоверностью и неполнотой информации о планируемых и реализованных мерах. </a:t>
            </a:r>
          </a:p>
          <a:p>
            <a:pPr>
              <a:spcBef>
                <a:spcPct val="0"/>
              </a:spcBef>
              <a:defRPr/>
            </a:pPr>
            <a:endParaRPr lang="ru-RU" dirty="0" smtClean="0"/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ru-RU" dirty="0" smtClean="0"/>
              <a:t>Большая часть </a:t>
            </a:r>
            <a:r>
              <a:rPr lang="ru-RU" dirty="0" err="1" smtClean="0"/>
              <a:t>интернет-ресурсов</a:t>
            </a:r>
            <a:r>
              <a:rPr lang="ru-RU" dirty="0" smtClean="0"/>
              <a:t> учреждений не обеспечивает необходимый уровень соответствия, указанный в ГОСТ Р 52872-2019. </a:t>
            </a:r>
            <a:br>
              <a:rPr lang="ru-RU" dirty="0" smtClean="0"/>
            </a:b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8809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444678" y="239049"/>
            <a:ext cx="108258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  <a:defRPr/>
            </a:pPr>
            <a:r>
              <a:rPr lang="ru-RU" sz="2400" dirty="0" smtClean="0">
                <a:latin typeface="+mj-lt"/>
              </a:rPr>
              <a:t>письмо Министерства просвещения Российской Федерации Департамента государственной политики в сфере среднего профессионального образования и профессионального обучения от 18.09.2023 № 05-2983 «О направлении информации»</a:t>
            </a:r>
            <a:endParaRPr lang="ru-RU" altLang="ru-RU" sz="24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5313" y="2235595"/>
            <a:ext cx="11585027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В период с </a:t>
            </a:r>
            <a:r>
              <a:rPr lang="ru-RU" altLang="ru-RU" sz="28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19.09.2023г. по 06.10.2023г</a:t>
            </a:r>
            <a:r>
              <a:rPr lang="ru-RU" altLang="ru-RU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1. ПОО предоставляют отчет по обеспечению условий доступности для инвалидов и лиц с ОВЗ объектов и предоставляемых услуг в сфере образования по ссылке:</a:t>
            </a:r>
          </a:p>
          <a:p>
            <a:pPr>
              <a:spcBef>
                <a:spcPct val="0"/>
              </a:spcBef>
              <a:defRPr/>
            </a:pPr>
            <a:r>
              <a:rPr lang="ru-RU" sz="2000" u="sng" dirty="0" smtClean="0">
                <a:hlinkClick r:id="rId2"/>
              </a:rPr>
              <a:t>https://fmc-spo.ru/stats/monitoring-dostupnosti/</a:t>
            </a:r>
            <a:r>
              <a:rPr lang="ru-RU" sz="2000" dirty="0" smtClean="0"/>
              <a:t>  </a:t>
            </a:r>
          </a:p>
          <a:p>
            <a:pPr>
              <a:spcBef>
                <a:spcPct val="0"/>
              </a:spcBef>
              <a:defRPr/>
            </a:pPr>
            <a:endParaRPr lang="ru-RU" sz="2000" dirty="0" smtClean="0"/>
          </a:p>
          <a:p>
            <a:pPr>
              <a:spcBef>
                <a:spcPct val="0"/>
              </a:spcBef>
              <a:defRPr/>
            </a:pPr>
            <a:r>
              <a:rPr lang="ru-RU" sz="2800" dirty="0" smtClean="0"/>
              <a:t>2. ПОО предоставляют подтверждающие документы </a:t>
            </a:r>
            <a:r>
              <a:rPr lang="ru-RU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на электронный адрес: </a:t>
            </a:r>
            <a:r>
              <a:rPr lang="en-US" sz="2800" dirty="0" smtClean="0">
                <a:solidFill>
                  <a:srgbClr val="000000"/>
                </a:solidFill>
                <a:cs typeface="Times New Roman" panose="02020603050405020304" pitchFamily="18" charset="0"/>
                <a:hlinkClick r:id="rId3"/>
              </a:rPr>
              <a:t>semenova@cposo.ru</a:t>
            </a:r>
            <a:r>
              <a:rPr 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endParaRPr lang="ru-RU" sz="28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ru-RU" sz="28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папка с документами названа по наименованию ПОО</a:t>
            </a:r>
            <a:r>
              <a:rPr lang="ru-RU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r>
              <a:rPr lang="ru-RU" altLang="ru-RU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endParaRPr lang="ru-RU" altLang="ru-RU" sz="20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809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572269" y="696249"/>
            <a:ext cx="108258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  <a:defRPr/>
            </a:pPr>
            <a:r>
              <a:rPr lang="ru-RU" sz="2800" dirty="0" smtClean="0">
                <a:latin typeface="+mj-lt"/>
              </a:rPr>
              <a:t>Порядок заполнения отчета по обеспечению доступности</a:t>
            </a:r>
          </a:p>
          <a:p>
            <a:pPr>
              <a:buFontTx/>
              <a:buNone/>
              <a:defRPr/>
            </a:pPr>
            <a:endParaRPr lang="ru-RU" sz="2800" dirty="0" smtClean="0">
              <a:latin typeface="+mj-lt"/>
            </a:endParaRPr>
          </a:p>
          <a:p>
            <a:pPr>
              <a:buFontTx/>
              <a:buNone/>
              <a:defRPr/>
            </a:pPr>
            <a:r>
              <a:rPr lang="ru-RU" altLang="ru-RU" sz="28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(</a:t>
            </a:r>
            <a:r>
              <a:rPr lang="ru-RU" altLang="ru-RU" sz="2800" i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вопросы мониторинга, пояснения</a:t>
            </a:r>
            <a:r>
              <a:rPr lang="ru-RU" altLang="ru-RU" sz="28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)</a:t>
            </a:r>
            <a:endParaRPr lang="ru-RU" altLang="ru-RU" sz="28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6972" y="2905371"/>
            <a:ext cx="1107583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dirty="0" smtClean="0">
                <a:ea typeface="Times New Roman" panose="02020603050405020304" pitchFamily="18" charset="0"/>
              </a:rPr>
              <a:t>Консультации по вопросам заполнения отчета</a:t>
            </a:r>
          </a:p>
          <a:p>
            <a:pPr algn="just">
              <a:spcAft>
                <a:spcPts val="0"/>
              </a:spcAft>
            </a:pPr>
            <a:endParaRPr lang="ru-RU" sz="2800" dirty="0" smtClean="0">
              <a:ea typeface="Times New Roman" panose="02020603050405020304" pitchFamily="18" charset="0"/>
            </a:endParaRPr>
          </a:p>
          <a:p>
            <a:pPr algn="just" defTabSz="914321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Семенова Наталья Григорьевна – методист ЦПО Самарской области, региональный координатор деятельности РУМЦ СПО, БПОО и ПОО Самарской области </a:t>
            </a:r>
          </a:p>
          <a:p>
            <a:pPr algn="just" defTabSz="914321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Тел. 8 (846) 334-04-93, 89272048720, </a:t>
            </a:r>
            <a:r>
              <a:rPr lang="en-US" alt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semenova@cposo.ru</a:t>
            </a:r>
            <a:r>
              <a:rPr lang="en-US" alt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09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426888" y="424382"/>
            <a:ext cx="101520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cap="all" spc="100" dirty="0" smtClean="0">
                <a:latin typeface="+mj-lt"/>
              </a:rPr>
              <a:t>Создание специальных условий </a:t>
            </a:r>
            <a:r>
              <a:rPr lang="ru-RU" sz="2800" dirty="0" smtClean="0">
                <a:latin typeface="+mj-lt"/>
              </a:rPr>
              <a:t>ДЛЯ ОБУЧЕНИЯ ЛИЦ С ОВЗ И ИНВАЛИДНОСТЬЮ В ПРОФЕССИОНАЛЬНЫХ ОБРАЗОВАТЕЛЬНЫХ ОРГАНИЗАЦИЯХ САМАРСКОЙ ОБЛАСТИ</a:t>
            </a:r>
            <a:endParaRPr lang="en-US" sz="3200" cap="all" spc="100" dirty="0" smtClean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6255" y="3138866"/>
            <a:ext cx="10230133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j-lt"/>
              </a:rPr>
              <a:t>Организация и особенности ведения специализированного учёта обучающихся с инвалидностью и ограниченными возможностями здоровья в профессиональных образовательных организациях Самарской области.</a:t>
            </a:r>
            <a:endParaRPr lang="ru-RU" sz="2000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59142" y="5758736"/>
            <a:ext cx="2596666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</a:rPr>
              <a:t>25.09.2023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974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73195" y="115334"/>
            <a:ext cx="10003808" cy="2369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 smtClean="0">
                <a:latin typeface="+mj-lt"/>
              </a:rPr>
              <a:t>Постановление Правительства Самарской области </a:t>
            </a:r>
          </a:p>
          <a:p>
            <a:pPr>
              <a:spcAft>
                <a:spcPts val="0"/>
              </a:spcAft>
            </a:pPr>
            <a:r>
              <a:rPr lang="ru-RU" sz="2000" dirty="0" smtClean="0">
                <a:latin typeface="+mj-lt"/>
              </a:rPr>
              <a:t>от 09.03.2023 №166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+mj-lt"/>
              </a:rPr>
              <a:t>«О внесении изменений в Постановление Правительства Самарской области от 27.11.2013 № 671 «Об утверждении Государственной программы Самарской области «Доступная среда в Самарской области на 2014 – 2025 годы»</a:t>
            </a:r>
          </a:p>
          <a:p>
            <a:pPr>
              <a:spcAft>
                <a:spcPts val="0"/>
              </a:spcAft>
            </a:pPr>
            <a:endParaRPr lang="ru-RU" dirty="0"/>
          </a:p>
          <a:p>
            <a:pPr>
              <a:spcAft>
                <a:spcPts val="0"/>
              </a:spcAft>
            </a:pPr>
            <a:r>
              <a:rPr lang="ru-RU" dirty="0" smtClean="0"/>
              <a:t>«Перечень тактических показателей (индикаторов)»                      </a:t>
            </a:r>
            <a:endParaRPr lang="ru-RU" dirty="0"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195" y="2860774"/>
            <a:ext cx="10636333" cy="380668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282890" y="4435522"/>
            <a:ext cx="2975211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9430603" y="4533331"/>
            <a:ext cx="1844722" cy="11373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61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6E6A97-A8E7-4DDF-9A3E-798A38D99391}"/>
              </a:ext>
            </a:extLst>
          </p:cNvPr>
          <p:cNvSpPr txBox="1"/>
          <p:nvPr/>
        </p:nvSpPr>
        <p:spPr>
          <a:xfrm>
            <a:off x="465944" y="217783"/>
            <a:ext cx="101520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  <a:defRPr/>
            </a:pPr>
            <a:r>
              <a:rPr lang="ru-RU" altLang="ru-RU" sz="28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Федеральный </a:t>
            </a:r>
            <a:r>
              <a:rPr lang="ru-RU" altLang="ru-RU" sz="28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закон от 24.11.1995 г. № 181-ФЗ </a:t>
            </a:r>
          </a:p>
          <a:p>
            <a:pPr>
              <a:buFontTx/>
              <a:buNone/>
              <a:defRPr/>
            </a:pPr>
            <a:r>
              <a:rPr lang="ru-RU" altLang="ru-RU" sz="28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«О социальной защите инвалидов в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8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Российской Федерации»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5945" y="1714600"/>
            <a:ext cx="1158502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800" u="sng" dirty="0">
                <a:solidFill>
                  <a:srgbClr val="000000"/>
                </a:solidFill>
                <a:cs typeface="Times New Roman" panose="02020603050405020304" pitchFamily="18" charset="0"/>
              </a:rPr>
              <a:t>инвалид</a:t>
            </a:r>
            <a:r>
              <a:rPr lang="ru-RU" alt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ru-RU" altLang="ru-RU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лицо</a:t>
            </a:r>
            <a:r>
              <a:rPr lang="ru-RU" altLang="ru-RU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, которое имеет нарушение здоровья со стойким </a:t>
            </a:r>
            <a:r>
              <a:rPr lang="ru-RU" altLang="ru-RU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расстройством функций </a:t>
            </a:r>
            <a:r>
              <a:rPr lang="ru-RU" altLang="ru-RU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организма, обусловленное заболеваниями, последствиями травм или </a:t>
            </a:r>
            <a:r>
              <a:rPr lang="ru-RU" altLang="ru-RU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дефектами</a:t>
            </a:r>
            <a:r>
              <a:rPr lang="ru-RU" altLang="ru-RU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, приводящее к ограничению жизнедеятельности и вызывающее </a:t>
            </a:r>
            <a:r>
              <a:rPr lang="ru-RU" altLang="ru-RU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необходимость </a:t>
            </a:r>
            <a:r>
              <a:rPr lang="ru-RU" altLang="ru-RU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его социальной защиты </a:t>
            </a:r>
            <a:endParaRPr lang="ru-RU" altLang="ru-RU" sz="20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ru-RU" altLang="ru-RU" sz="20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altLang="ru-RU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ru-RU" altLang="ru-RU" sz="2000" u="sng" dirty="0">
                <a:solidFill>
                  <a:srgbClr val="000000"/>
                </a:solidFill>
                <a:cs typeface="Times New Roman" panose="02020603050405020304" pitchFamily="18" charset="0"/>
              </a:rPr>
              <a:t>подтверждается справкой об инвалидности бюро МСЭ</a:t>
            </a:r>
            <a:r>
              <a:rPr lang="ru-RU" altLang="ru-RU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65944" y="4638477"/>
            <a:ext cx="1158502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800" u="sng" dirty="0">
                <a:solidFill>
                  <a:srgbClr val="000000"/>
                </a:solidFill>
                <a:cs typeface="Times New Roman" panose="02020603050405020304" pitchFamily="18" charset="0"/>
              </a:rPr>
              <a:t>ограничение жизнедеятельности 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ru-RU" altLang="ru-RU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полная или частичная утрата лицом способности или возможности осуществлять самообслуживание, самостоятельно передвигаться, ориентироваться, общаться,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контролировать свое поведение, обучаться и заниматься трудовой деятельностью</a:t>
            </a:r>
          </a:p>
        </p:txBody>
      </p:sp>
    </p:spTree>
    <p:extLst>
      <p:ext uri="{BB962C8B-B14F-4D97-AF65-F5344CB8AC3E}">
        <p14:creationId xmlns:p14="http://schemas.microsoft.com/office/powerpoint/2010/main" val="48809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Pantone 2020">
      <a:dk1>
        <a:sysClr val="windowText" lastClr="000000"/>
      </a:dk1>
      <a:lt1>
        <a:sysClr val="window" lastClr="FFFFFF"/>
      </a:lt1>
      <a:dk2>
        <a:srgbClr val="33558B"/>
      </a:dk2>
      <a:lt2>
        <a:srgbClr val="114B5F"/>
      </a:lt2>
      <a:accent1>
        <a:srgbClr val="E4FDE1"/>
      </a:accent1>
      <a:accent2>
        <a:srgbClr val="F45B69"/>
      </a:accent2>
      <a:accent3>
        <a:srgbClr val="6B2737"/>
      </a:accent3>
      <a:accent4>
        <a:srgbClr val="9BBDF9"/>
      </a:accent4>
      <a:accent5>
        <a:srgbClr val="5DA9E9"/>
      </a:accent5>
      <a:accent6>
        <a:srgbClr val="C4E0F9"/>
      </a:accent6>
      <a:hlink>
        <a:srgbClr val="000000"/>
      </a:hlink>
      <a:folHlink>
        <a:srgbClr val="000000"/>
      </a:folHlink>
    </a:clrScheme>
    <a:fontScheme name="Proslides_School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3088</TotalTime>
  <Words>1672</Words>
  <Application>Microsoft Office PowerPoint</Application>
  <PresentationFormat>Широкоэкранный</PresentationFormat>
  <Paragraphs>203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Times New Roman</vt:lpstr>
      <vt:lpstr>Montserrat</vt:lpstr>
      <vt:lpstr>Arial</vt:lpstr>
      <vt:lpstr>Montserrat ExtraBold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 Дубинчин</dc:creator>
  <cp:lastModifiedBy>Пользователь</cp:lastModifiedBy>
  <cp:revision>164</cp:revision>
  <cp:lastPrinted>2022-03-15T12:18:09Z</cp:lastPrinted>
  <dcterms:created xsi:type="dcterms:W3CDTF">2020-04-28T07:07:09Z</dcterms:created>
  <dcterms:modified xsi:type="dcterms:W3CDTF">2023-09-25T05:52:22Z</dcterms:modified>
</cp:coreProperties>
</file>