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7" r:id="rId2"/>
    <p:sldId id="269" r:id="rId3"/>
    <p:sldId id="279" r:id="rId4"/>
    <p:sldId id="280" r:id="rId5"/>
    <p:sldId id="299" r:id="rId6"/>
    <p:sldId id="281" r:id="rId7"/>
    <p:sldId id="282" r:id="rId8"/>
    <p:sldId id="283" r:id="rId9"/>
    <p:sldId id="284" r:id="rId10"/>
    <p:sldId id="301" r:id="rId11"/>
    <p:sldId id="300" r:id="rId12"/>
    <p:sldId id="302" r:id="rId13"/>
    <p:sldId id="303" r:id="rId14"/>
    <p:sldId id="285" r:id="rId15"/>
    <p:sldId id="295" r:id="rId16"/>
    <p:sldId id="286" r:id="rId17"/>
    <p:sldId id="296" r:id="rId18"/>
    <p:sldId id="297" r:id="rId19"/>
    <p:sldId id="287" r:id="rId20"/>
    <p:sldId id="304" r:id="rId21"/>
    <p:sldId id="305" r:id="rId22"/>
    <p:sldId id="292" r:id="rId23"/>
    <p:sldId id="274" r:id="rId24"/>
  </p:sldIdLst>
  <p:sldSz cx="12192000" cy="6858000"/>
  <p:notesSz cx="9942513" cy="6761163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ontserrat ExtraBold" panose="020B0604020202020204" charset="-52"/>
      <p:bold r:id="rId31"/>
      <p:boldItalic r:id="rId32"/>
    </p:embeddedFont>
    <p:embeddedFont>
      <p:font typeface="Montserrat" panose="020B0604020202020204" charset="-52"/>
      <p:regular r:id="rId33"/>
      <p:bold r:id="rId34"/>
      <p:italic r:id="rId35"/>
      <p:boldItalic r:id="rId3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6A0"/>
    <a:srgbClr val="D58C2B"/>
    <a:srgbClr val="275A1E"/>
    <a:srgbClr val="FF9933"/>
    <a:srgbClr val="33558B"/>
    <a:srgbClr val="331E3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D94EF-E2B7-4E3F-922C-EA2F04CF195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366E5-255E-4730-9C50-BC51487E8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484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FB1BF-ACF5-49A1-B7CD-3D8C56C83043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44550"/>
            <a:ext cx="4059237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53809"/>
            <a:ext cx="7954010" cy="26622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8DA65-FDE6-42C7-A335-62160BC59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89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1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20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.asurso.ru/course/view.php?id=32&amp;notifyeditingon=1" TargetMode="External"/><Relationship Id="rId2" Type="http://schemas.openxmlformats.org/officeDocument/2006/relationships/hyperlink" Target="https://disk.yandex.ru/d/Lw9D-pjeLc9jTQ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gif"/><Relationship Id="rId2" Type="http://schemas.openxmlformats.org/officeDocument/2006/relationships/hyperlink" Target="mailto:semenova@cposo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.asurso.ru/course/view.php?id=32" TargetMode="External"/><Relationship Id="rId5" Type="http://schemas.openxmlformats.org/officeDocument/2006/relationships/image" Target="../media/image5.gif"/><Relationship Id="rId4" Type="http://schemas.openxmlformats.org/officeDocument/2006/relationships/hyperlink" Target="https://t.me/+umNAYGRS7yk3Njc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426888" y="424382"/>
            <a:ext cx="10152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cap="all" spc="100" dirty="0" smtClean="0">
                <a:latin typeface="+mj-lt"/>
              </a:rPr>
              <a:t>Создание специальных условий </a:t>
            </a:r>
            <a:r>
              <a:rPr lang="ru-RU" sz="2800" dirty="0" smtClean="0">
                <a:latin typeface="+mj-lt"/>
              </a:rPr>
              <a:t>ДЛЯ ОБУЧЕНИЯ ЛИЦ С ОВЗ И ИНВАЛИДНОСТЬЮ НА ЭТАПЕ ПРИЕМА ДОКУМЕНТОВ В ПОО </a:t>
            </a:r>
            <a:endParaRPr lang="en-US" sz="3200" cap="all" spc="100" dirty="0" smtClean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6888" y="3936308"/>
            <a:ext cx="10230133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Актуальная нормативно-правовая база получения профессионального образования инвалидами и лицами с ОВЗ в профессиональных образовательных организациях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059142" y="5758736"/>
            <a:ext cx="2596666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04.04.2023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97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560513" y="123885"/>
            <a:ext cx="114649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Письмо министерства образования и науки РФ </a:t>
            </a: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от 18.05.2017 № 06-517 </a:t>
            </a: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«О дополнительных мерах» (вместе с «Методическими рекомендациями по организации приемной кампании лиц с ОВЗ и инвалидностью на обучение по программам среднего профессионального образования и профессионального обучения»)</a:t>
            </a:r>
            <a:endParaRPr lang="ru-RU" altLang="ru-RU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513" y="2801541"/>
            <a:ext cx="116314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п.4 Особенности работы приемной комиссии образовательной организации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22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4.4  При первичном обращении  в приемную комиссию абитуриенты с ОВЗ и инвалидностью,…. получают:</a:t>
            </a: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Информацию о возможности и условиях инклюзивного профессионального образования …….;</a:t>
            </a: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Консультацию на основании ИПРА и/или ПМПК по определению круга профессий и специальностей, которые могут быть освоены поступающим</a:t>
            </a: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Информацию о льготах, перечне необходимых документов, условиях и порядке поступления в ПОО</a:t>
            </a:r>
          </a:p>
        </p:txBody>
      </p:sp>
    </p:spTree>
    <p:extLst>
      <p:ext uri="{BB962C8B-B14F-4D97-AF65-F5344CB8AC3E}">
        <p14:creationId xmlns:p14="http://schemas.microsoft.com/office/powerpoint/2010/main" val="4260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560513" y="218114"/>
            <a:ext cx="11190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Приказ Министерства 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просвещения РФ </a:t>
            </a: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от 02.09.2020 </a:t>
            </a: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№ 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457  </a:t>
            </a: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</a:t>
            </a: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Об утверждении 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Порядка приема на обучение по образовательным программам среднего профессионального обучения</a:t>
            </a: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0513" y="2503522"/>
            <a:ext cx="114649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п.22. В заявлении поступающим указываются следующие обязательные  сведение….необходимость создания для поступающего специальных условий при проведении вступительных испытаний в связи с его инвалидностью или ОВЗ….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22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VI</a:t>
            </a: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п.33, 34. Особенности проведения вступительных испытаний для инвалидов и лиц с ОВЗ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22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п</a:t>
            </a: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.45 При приеме на обучение….учитываются результаты индивидуальных достижений…</a:t>
            </a:r>
            <a:endParaRPr lang="ru-RU" altLang="ru-RU" sz="22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560513" y="178476"/>
            <a:ext cx="11464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Приказ Министерства просвещения РФ </a:t>
            </a: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от 24.08.2022 № 762 </a:t>
            </a: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«Об утверждении Порядка организации и осуществления образовательной деятельности по образовательным программам среднего профессионального образования»</a:t>
            </a:r>
            <a:endParaRPr lang="ru-RU" altLang="ru-RU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560513" y="3602759"/>
            <a:ext cx="11190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Приказ Министерства образования и науки 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РФ </a:t>
            </a: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от 26.08.2020 </a:t>
            </a: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№ 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438  «</a:t>
            </a: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Об утверждении порядка организации и осуществления образовательной деятельности по образовательным программам 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профессионального обучения</a:t>
            </a: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0513" y="2306115"/>
            <a:ext cx="114649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п.20. К освоению образовательных программ СПО допускаются лица, имеющие образование не ниже основного общего или среднего общего образования….</a:t>
            </a:r>
            <a:endParaRPr lang="ru-RU" altLang="ru-RU" sz="22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513" y="5311749"/>
            <a:ext cx="11464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п.25. Органы государственной власти субъектов РФ обеспечивают получение профессионального обучения обучающимися с ОВЗ (с различными формами умственной отсталости) </a:t>
            </a:r>
            <a:r>
              <a:rPr lang="ru-RU" altLang="ru-RU" sz="22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не имеющими основного общего или среднего общего образования</a:t>
            </a:r>
            <a:endParaRPr lang="ru-RU" altLang="ru-RU" sz="2200" u="sng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7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727079" y="404452"/>
            <a:ext cx="11464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Постановление Правительства РФ</a:t>
            </a: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от 14.08.2013 </a:t>
            </a: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г. № 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697</a:t>
            </a: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«Об утверждении перечня специальностей и направлений подготовки при приеме на обучение по которым поступающие проходят обязательные предварительные медицинские осмотры…»</a:t>
            </a:r>
            <a:endParaRPr lang="ru-RU" altLang="ru-RU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869" y="4942416"/>
            <a:ext cx="11464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2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Приложение 2</a:t>
            </a: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Перечень медицинский противопоказаний к работам с вредными и(или)опасными производственными факторами, а также работам, при выполнении которых проводятся обязательные предварительные и периодические медицинские осмотры</a:t>
            </a:r>
            <a:endParaRPr lang="ru-RU" altLang="ru-RU" sz="2200" u="sng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6E6A97-A8E7-4DDF-9A3E-798A38D99391}"/>
              </a:ext>
            </a:extLst>
          </p:cNvPr>
          <p:cNvSpPr txBox="1"/>
          <p:nvPr/>
        </p:nvSpPr>
        <p:spPr>
          <a:xfrm>
            <a:off x="697869" y="3042766"/>
            <a:ext cx="11190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Приказ Министерства 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здравоохранения РФ </a:t>
            </a: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от 28.01.2021 </a:t>
            </a: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№ 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29н  </a:t>
            </a: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</a:t>
            </a: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Об утверждении 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Порядка проведения</a:t>
            </a:r>
            <a:r>
              <a:rPr lang="ru-RU" altLang="ru-RU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обязательных предварительных и периодических медицинских осмотров…»</a:t>
            </a:r>
            <a:endParaRPr lang="ru-RU" altLang="ru-RU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77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656047" y="3535825"/>
            <a:ext cx="111902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>
                <a:latin typeface="+mj-lt"/>
              </a:rPr>
              <a:t>Приказ Министерства труда и социальной защиты Российской Федерации от 04.08.2014 N 515 </a:t>
            </a:r>
            <a:endParaRPr lang="ru-RU" sz="2400" dirty="0" smtClean="0">
              <a:latin typeface="+mj-lt"/>
            </a:endParaRPr>
          </a:p>
          <a:p>
            <a:pPr>
              <a:defRPr/>
            </a:pPr>
            <a:r>
              <a:rPr lang="ru-RU" sz="2400" dirty="0" smtClean="0">
                <a:latin typeface="+mj-lt"/>
              </a:rPr>
              <a:t>«</a:t>
            </a:r>
            <a:r>
              <a:rPr lang="ru-RU" sz="2400" dirty="0">
                <a:latin typeface="+mj-lt"/>
              </a:rPr>
              <a:t>Об утверждении методических рекомендаций по перечню рекомендуемых видов трудовой и профессиональной деятельности инвалидов с учетом нарушенных функций и ограничений их жизнедеятельности»</a:t>
            </a:r>
          </a:p>
          <a:p>
            <a:pPr>
              <a:buFontTx/>
              <a:buNone/>
              <a:defRPr/>
            </a:pPr>
            <a:endParaRPr lang="ru-RU" altLang="ru-RU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368490" y="624613"/>
            <a:ext cx="11190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400" dirty="0">
                <a:latin typeface="+mj-lt"/>
              </a:rPr>
              <a:t>Приказ Министерства образования и науки Российской Федерации от 02.07.2013 № 513 </a:t>
            </a:r>
            <a:endParaRPr lang="ru-RU" sz="2400" dirty="0" smtClean="0">
              <a:latin typeface="+mj-lt"/>
            </a:endParaRPr>
          </a:p>
          <a:p>
            <a:pPr lvl="1"/>
            <a:r>
              <a:rPr lang="ru-RU" sz="2400" dirty="0" smtClean="0">
                <a:latin typeface="+mj-lt"/>
              </a:rPr>
              <a:t>«</a:t>
            </a:r>
            <a:r>
              <a:rPr lang="ru-RU" sz="2400" dirty="0">
                <a:latin typeface="+mj-lt"/>
              </a:rPr>
              <a:t>Об утверждении Перечня профессий рабочих, должностей служащих, по которым осуществляется профессиональное обучение» (посл. ред. </a:t>
            </a:r>
            <a:r>
              <a:rPr lang="ru-RU" sz="2400" dirty="0" smtClean="0">
                <a:latin typeface="+mj-lt"/>
              </a:rPr>
              <a:t>01.06.2021).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21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3" y="590975"/>
            <a:ext cx="11440475" cy="5304857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9526137" y="3179928"/>
            <a:ext cx="2088108" cy="1364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9526137" y="3359624"/>
            <a:ext cx="2088108" cy="1364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9526137" y="3541595"/>
            <a:ext cx="2088108" cy="1364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9526137" y="3739489"/>
            <a:ext cx="2088108" cy="1364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9526137" y="4606118"/>
            <a:ext cx="2088108" cy="1364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9526137" y="4819934"/>
            <a:ext cx="2088108" cy="1364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9526137" y="5022377"/>
            <a:ext cx="2088108" cy="1364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1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344425" y="478726"/>
            <a:ext cx="11190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dirty="0" smtClean="0">
                <a:latin typeface="+mj-lt"/>
              </a:rPr>
              <a:t>Заключение ПМПК</a:t>
            </a:r>
            <a:endParaRPr lang="ru-RU" sz="4000" dirty="0">
              <a:latin typeface="+mj-lt"/>
            </a:endParaRPr>
          </a:p>
          <a:p>
            <a:pPr>
              <a:buFontTx/>
              <a:buNone/>
              <a:defRPr/>
            </a:pPr>
            <a:endParaRPr lang="ru-RU" altLang="ru-RU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344425" y="1555944"/>
            <a:ext cx="1119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+mj-lt"/>
              </a:rPr>
              <a:t>Буква</a:t>
            </a:r>
          </a:p>
          <a:p>
            <a:pPr>
              <a:defRPr/>
            </a:pPr>
            <a:r>
              <a:rPr lang="ru-RU" sz="2400" dirty="0" smtClean="0"/>
              <a:t>О – обучающийся с ОВЗ</a:t>
            </a:r>
          </a:p>
          <a:p>
            <a:pPr>
              <a:defRPr/>
            </a:pPr>
            <a:r>
              <a:rPr lang="ru-RU" sz="2400" dirty="0" smtClean="0"/>
              <a:t>И – инвалид 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6176568" y="1367150"/>
            <a:ext cx="6015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+mj-lt"/>
              </a:rPr>
              <a:t>Цифра</a:t>
            </a:r>
          </a:p>
          <a:p>
            <a:pPr>
              <a:defRPr/>
            </a:pPr>
            <a:r>
              <a:rPr lang="ru-RU" sz="2400" dirty="0" smtClean="0"/>
              <a:t>1 – глухие</a:t>
            </a:r>
          </a:p>
          <a:p>
            <a:pPr>
              <a:defRPr/>
            </a:pPr>
            <a:r>
              <a:rPr lang="ru-RU" sz="2400" dirty="0" smtClean="0"/>
              <a:t>2 – слабослышащие</a:t>
            </a:r>
          </a:p>
          <a:p>
            <a:pPr>
              <a:defRPr/>
            </a:pPr>
            <a:r>
              <a:rPr lang="ru-RU" sz="2400" dirty="0" smtClean="0"/>
              <a:t>3 – слепые</a:t>
            </a:r>
          </a:p>
          <a:p>
            <a:pPr>
              <a:defRPr/>
            </a:pPr>
            <a:r>
              <a:rPr lang="ru-RU" sz="2400" dirty="0" smtClean="0"/>
              <a:t>4 – слабовидящие</a:t>
            </a:r>
          </a:p>
          <a:p>
            <a:pPr>
              <a:defRPr/>
            </a:pPr>
            <a:r>
              <a:rPr lang="ru-RU" sz="2400" dirty="0" smtClean="0"/>
              <a:t>5 – тяжелые нарушения речи</a:t>
            </a:r>
          </a:p>
          <a:p>
            <a:pPr>
              <a:defRPr/>
            </a:pPr>
            <a:r>
              <a:rPr lang="ru-RU" sz="2400" dirty="0" smtClean="0"/>
              <a:t>6 – ОДА</a:t>
            </a:r>
          </a:p>
          <a:p>
            <a:pPr>
              <a:defRPr/>
            </a:pPr>
            <a:r>
              <a:rPr lang="ru-RU" sz="2400" dirty="0" smtClean="0"/>
              <a:t>7 – ЗПР</a:t>
            </a:r>
          </a:p>
          <a:p>
            <a:pPr>
              <a:defRPr/>
            </a:pPr>
            <a:r>
              <a:rPr lang="ru-RU" sz="2400" dirty="0" smtClean="0"/>
              <a:t>8 – РАС</a:t>
            </a:r>
          </a:p>
          <a:p>
            <a:pPr>
              <a:defRPr/>
            </a:pPr>
            <a:r>
              <a:rPr lang="ru-RU" sz="2400" dirty="0" smtClean="0"/>
              <a:t>9 – интеллектуальные нарушения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748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126061" y="506021"/>
            <a:ext cx="111902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dirty="0" smtClean="0">
                <a:latin typeface="+mj-lt"/>
              </a:rPr>
              <a:t>Основные ошибки по заключению ПМПК </a:t>
            </a:r>
            <a:endParaRPr lang="ru-RU" sz="4000" dirty="0">
              <a:latin typeface="+mj-lt"/>
            </a:endParaRPr>
          </a:p>
          <a:p>
            <a:pPr>
              <a:buFontTx/>
              <a:buNone/>
              <a:defRPr/>
            </a:pPr>
            <a:endParaRPr lang="ru-RU" altLang="ru-RU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317129" y="2422170"/>
            <a:ext cx="11542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ru-RU" sz="3200" dirty="0" smtClean="0"/>
              <a:t>Не смотрят, есть ли статус «ОВЗ»;</a:t>
            </a:r>
          </a:p>
          <a:p>
            <a:pPr marL="457200" indent="-457200">
              <a:buFontTx/>
              <a:buChar char="-"/>
              <a:defRPr/>
            </a:pPr>
            <a:r>
              <a:rPr lang="ru-RU" sz="3200" dirty="0" smtClean="0"/>
              <a:t>Не учитывают категорию ОВЗ;</a:t>
            </a:r>
          </a:p>
          <a:p>
            <a:pPr marL="457200" indent="-457200">
              <a:buFontTx/>
              <a:buChar char="-"/>
              <a:defRPr/>
            </a:pPr>
            <a:r>
              <a:rPr lang="ru-RU" sz="3200" dirty="0" smtClean="0"/>
              <a:t>Не учитывают уровень образования, для которого выписано заключение ПМПК;</a:t>
            </a:r>
          </a:p>
          <a:p>
            <a:pPr marL="457200" indent="-457200">
              <a:buFontTx/>
              <a:buChar char="-"/>
              <a:defRPr/>
            </a:pPr>
            <a:r>
              <a:rPr lang="ru-RU" sz="3200" dirty="0" smtClean="0"/>
              <a:t>Не учитывают дату выдачи заключения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031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453607" y="183938"/>
            <a:ext cx="11190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dirty="0" smtClean="0">
                <a:latin typeface="+mj-lt"/>
              </a:rPr>
              <a:t>Справка </a:t>
            </a:r>
            <a:r>
              <a:rPr lang="ru-RU" sz="4000" dirty="0">
                <a:latin typeface="+mj-lt"/>
              </a:rPr>
              <a:t>бюро МСЭ + программа </a:t>
            </a:r>
            <a:r>
              <a:rPr lang="ru-RU" sz="4000" dirty="0" smtClean="0">
                <a:latin typeface="+mj-lt"/>
              </a:rPr>
              <a:t>ИПРА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27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781154" y="594352"/>
            <a:ext cx="111902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dirty="0">
                <a:latin typeface="+mj-lt"/>
              </a:rPr>
              <a:t>Письмо Министерства Просвещения Российской Федерации от 20.02.2019 № ТС-551/07 </a:t>
            </a:r>
            <a:endParaRPr lang="ru-RU" sz="2800" dirty="0" smtClean="0">
              <a:latin typeface="+mj-lt"/>
            </a:endParaRPr>
          </a:p>
          <a:p>
            <a:pPr>
              <a:defRPr/>
            </a:pPr>
            <a:endParaRPr lang="ru-RU" sz="2400" dirty="0" smtClean="0">
              <a:latin typeface="+mj-lt"/>
            </a:endParaRPr>
          </a:p>
          <a:p>
            <a:pPr>
              <a:defRPr/>
            </a:pPr>
            <a:r>
              <a:rPr lang="ru-RU" sz="2400" dirty="0" smtClean="0">
                <a:latin typeface="+mj-lt"/>
              </a:rPr>
              <a:t>«</a:t>
            </a:r>
            <a:r>
              <a:rPr lang="ru-RU" sz="2400" dirty="0">
                <a:latin typeface="+mj-lt"/>
              </a:rPr>
              <a:t>О сопровождении образования обучающихся с ОВЗ и инвалидностью </a:t>
            </a:r>
            <a:r>
              <a:rPr lang="ru-RU" sz="2400" dirty="0" smtClean="0">
                <a:latin typeface="+mj-lt"/>
              </a:rPr>
              <a:t>(вместе </a:t>
            </a:r>
            <a:r>
              <a:rPr lang="ru-RU" sz="2400" dirty="0">
                <a:latin typeface="+mj-lt"/>
              </a:rPr>
              <a:t>с Разъяснениями о сопровождении образования обучающихся с ограниченными возможностями здоровья и инвалидностью</a:t>
            </a:r>
            <a:r>
              <a:rPr lang="ru-RU" sz="2400" dirty="0" smtClean="0">
                <a:latin typeface="+mj-lt"/>
              </a:rPr>
              <a:t>)»</a:t>
            </a:r>
            <a:endParaRPr lang="ru-RU" sz="24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781154" y="3827890"/>
            <a:ext cx="105715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dirty="0" smtClean="0"/>
              <a:t>Разъяснения по должностям </a:t>
            </a:r>
          </a:p>
          <a:p>
            <a:pPr>
              <a:defRPr/>
            </a:pPr>
            <a:r>
              <a:rPr lang="ru-RU" sz="3200" dirty="0" smtClean="0"/>
              <a:t>«</a:t>
            </a:r>
            <a:r>
              <a:rPr lang="ru-RU" sz="3200" dirty="0" err="1" smtClean="0"/>
              <a:t>Тьютор</a:t>
            </a:r>
            <a:r>
              <a:rPr lang="ru-RU" sz="3200" dirty="0" smtClean="0"/>
              <a:t>» и </a:t>
            </a:r>
          </a:p>
          <a:p>
            <a:pPr>
              <a:defRPr/>
            </a:pPr>
            <a:r>
              <a:rPr lang="ru-RU" sz="3200" dirty="0" smtClean="0"/>
              <a:t>«Ассистент (помощник) по оказанию технической помощи»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461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73195" y="115334"/>
            <a:ext cx="10003808" cy="2369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latin typeface="+mj-lt"/>
              </a:rPr>
              <a:t>Постановление Правительства Самарской области 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+mj-lt"/>
              </a:rPr>
              <a:t>от 09.03.2023 №166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+mj-lt"/>
              </a:rPr>
              <a:t>«О внесении изменений в Постановление Правительства Самарской области от 27.11.2013 № 671 «Об утверждении Государственной программы Самарской области «Доступная среда в Самарской области на 2014 – 2025 годы»</a:t>
            </a:r>
          </a:p>
          <a:p>
            <a:pPr>
              <a:spcAft>
                <a:spcPts val="0"/>
              </a:spcAft>
            </a:pPr>
            <a:endParaRPr lang="ru-RU" dirty="0"/>
          </a:p>
          <a:p>
            <a:pPr>
              <a:spcAft>
                <a:spcPts val="0"/>
              </a:spcAft>
            </a:pPr>
            <a:r>
              <a:rPr lang="ru-RU" dirty="0" smtClean="0"/>
              <a:t>«Перечень тактических показателей (индикаторов)»                      </a:t>
            </a:r>
            <a:endParaRPr lang="ru-RU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95" y="2860774"/>
            <a:ext cx="10636333" cy="38066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282890" y="4435522"/>
            <a:ext cx="297521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9430603" y="4533331"/>
            <a:ext cx="1844722" cy="1137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61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685619" y="803954"/>
            <a:ext cx="11259404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Обучающиеся с инвалидностью</a:t>
            </a:r>
          </a:p>
          <a:p>
            <a:endParaRPr lang="ru-RU" sz="2400" dirty="0" smtClean="0"/>
          </a:p>
          <a:p>
            <a:r>
              <a:rPr lang="ru-RU" sz="2300" dirty="0" smtClean="0"/>
              <a:t>«Лицам, указанным в части 7 статьи 71 …предоставляется преимущественное право зачисления в образовательную организацию…….»</a:t>
            </a:r>
          </a:p>
          <a:p>
            <a:endParaRPr lang="ru-RU" sz="2300" dirty="0" smtClean="0"/>
          </a:p>
          <a:p>
            <a:r>
              <a:rPr lang="ru-RU" sz="2300" i="1" dirty="0" smtClean="0"/>
              <a:t>ФЗ </a:t>
            </a:r>
            <a:r>
              <a:rPr lang="ru-RU" sz="2300" i="1" dirty="0"/>
              <a:t>РФ от 14.07.2022 № </a:t>
            </a:r>
            <a:r>
              <a:rPr lang="ru-RU" sz="2300" i="1" dirty="0" smtClean="0"/>
              <a:t>296 </a:t>
            </a:r>
            <a:r>
              <a:rPr lang="ru-RU" sz="2300" i="1" dirty="0"/>
              <a:t>«О внесении изменений в статью </a:t>
            </a:r>
            <a:r>
              <a:rPr lang="ru-RU" sz="2300" i="1" dirty="0" smtClean="0"/>
              <a:t>68 </a:t>
            </a:r>
            <a:r>
              <a:rPr lang="ru-RU" sz="2300" i="1" dirty="0"/>
              <a:t>ФЗ «Об образовании в Российской Федерации»</a:t>
            </a:r>
          </a:p>
          <a:p>
            <a:endParaRPr lang="ru-RU" sz="2300" dirty="0"/>
          </a:p>
          <a:p>
            <a:r>
              <a:rPr lang="ru-RU" sz="2300" dirty="0" smtClean="0"/>
              <a:t>инвалидам </a:t>
            </a:r>
            <a:r>
              <a:rPr lang="ru-RU" sz="2300" dirty="0"/>
              <a:t>полагается 2 стипендии: академическая (назначается по итогам обучения, сдачи сессии) и социальная (выплачивает учебное заведение</a:t>
            </a:r>
            <a:r>
              <a:rPr lang="ru-RU" sz="2300" dirty="0" smtClean="0"/>
              <a:t>).</a:t>
            </a:r>
          </a:p>
          <a:p>
            <a:r>
              <a:rPr lang="ru-RU" sz="2300" dirty="0" smtClean="0"/>
              <a:t>«Государственная социальная стипендия назначается студентам, являющимся….детьми-инвалидами, инвалидами </a:t>
            </a:r>
            <a:r>
              <a:rPr lang="en-US" sz="2300" dirty="0" smtClean="0"/>
              <a:t>I </a:t>
            </a:r>
            <a:r>
              <a:rPr lang="ru-RU" sz="2300" dirty="0" smtClean="0"/>
              <a:t>и </a:t>
            </a:r>
            <a:r>
              <a:rPr lang="en-US" sz="2300" dirty="0" smtClean="0"/>
              <a:t>II</a:t>
            </a:r>
            <a:r>
              <a:rPr lang="ru-RU" sz="2300" dirty="0" smtClean="0"/>
              <a:t> групп….»</a:t>
            </a:r>
          </a:p>
          <a:p>
            <a:endParaRPr lang="ru-RU" sz="2300" i="1" dirty="0" smtClean="0"/>
          </a:p>
          <a:p>
            <a:r>
              <a:rPr lang="ru-RU" sz="2300" i="1" dirty="0" smtClean="0"/>
              <a:t>Приказ Министерства образования и науки РФ от 27.12.2016 № 1663 «Об утверждении порядка назначения …стипендии…»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685619" y="157623"/>
            <a:ext cx="1119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dirty="0" smtClean="0">
                <a:latin typeface="+mj-lt"/>
              </a:rPr>
              <a:t>Виды социальной поддержки и льготы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63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781153" y="1379702"/>
            <a:ext cx="111902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Обучающиеся с ОВЗ</a:t>
            </a:r>
          </a:p>
          <a:p>
            <a:endParaRPr lang="ru-RU" sz="2400" dirty="0" smtClean="0"/>
          </a:p>
          <a:p>
            <a:r>
              <a:rPr lang="ru-RU" sz="2400" dirty="0" smtClean="0"/>
              <a:t>…..не проживающие в организациях, обеспечивающих образовательную деятельность, обеспечиваются…..бесплатным двухразовым питанием за счёт бюджетных ассигнований…..</a:t>
            </a:r>
          </a:p>
          <a:p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ru-RU" sz="2400" i="1" dirty="0" smtClean="0"/>
              <a:t>ФЗ РФ от 14.07.2022 № 299 «О внесении изменений в статью 79 ФЗ «Об образовании в Российской Федерации»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- Приказ Министерства образования и науки Самарской области от 03.02.2020 № 68-од</a:t>
            </a:r>
            <a:endParaRPr lang="ru-RU" sz="2400" i="1" dirty="0"/>
          </a:p>
          <a:p>
            <a:endParaRPr lang="ru-RU" sz="2400" dirty="0"/>
          </a:p>
          <a:p>
            <a:pPr>
              <a:defRPr/>
            </a:pPr>
            <a:endParaRPr lang="ru-RU" sz="24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644676" y="260362"/>
            <a:ext cx="1119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dirty="0" smtClean="0">
                <a:latin typeface="+mj-lt"/>
              </a:rPr>
              <a:t>Виды социальной поддержки и льготы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58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207947" y="647091"/>
            <a:ext cx="117201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2400" dirty="0">
                <a:latin typeface="+mj-lt"/>
              </a:rPr>
              <a:t>Распоряжение Министерства образования и науки Самарской области от 04.02.2022 № 105-р </a:t>
            </a:r>
            <a:endParaRPr lang="ru-RU" sz="2400" dirty="0" smtClean="0">
              <a:latin typeface="+mj-lt"/>
            </a:endParaRPr>
          </a:p>
          <a:p>
            <a:pPr lvl="0" fontAlgn="base"/>
            <a:r>
              <a:rPr lang="ru-RU" sz="2400" dirty="0" smtClean="0">
                <a:latin typeface="+mj-lt"/>
              </a:rPr>
              <a:t>«</a:t>
            </a:r>
            <a:r>
              <a:rPr lang="ru-RU" sz="2400" dirty="0">
                <a:latin typeface="+mj-lt"/>
              </a:rPr>
              <a:t>О реализации организационной модели инклюзивного профессионального образования в Самарской области»</a:t>
            </a:r>
          </a:p>
          <a:p>
            <a:pPr>
              <a:defRPr/>
            </a:pPr>
            <a:endParaRPr lang="ru-RU" sz="2400" dirty="0" smtClean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296657" y="2682880"/>
            <a:ext cx="115427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base"/>
            <a:r>
              <a:rPr lang="ru-RU" sz="2400" dirty="0" smtClean="0"/>
              <a:t>Нормативно-правовые документы</a:t>
            </a:r>
            <a:endParaRPr lang="ru-RU" sz="2400" dirty="0"/>
          </a:p>
          <a:p>
            <a:pPr>
              <a:defRPr/>
            </a:pPr>
            <a:endParaRPr lang="ru-RU" sz="2400" dirty="0" smtClean="0">
              <a:latin typeface="+mj-lt"/>
            </a:endParaRPr>
          </a:p>
          <a:p>
            <a:pPr>
              <a:defRPr/>
            </a:pPr>
            <a:endParaRPr lang="ru-RU" sz="2400" dirty="0">
              <a:latin typeface="+mj-lt"/>
            </a:endParaRPr>
          </a:p>
          <a:p>
            <a:pPr algn="r">
              <a:defRPr/>
            </a:pPr>
            <a:r>
              <a:rPr lang="en-US" sz="2400" dirty="0">
                <a:latin typeface="+mj-lt"/>
                <a:hlinkClick r:id="rId2"/>
              </a:rPr>
              <a:t>https://</a:t>
            </a:r>
            <a:r>
              <a:rPr lang="en-US" sz="2400" dirty="0" smtClean="0">
                <a:latin typeface="+mj-lt"/>
                <a:hlinkClick r:id="rId2"/>
              </a:rPr>
              <a:t>disk.yandex.ru/d/Lw9D-pjeLc9jTQ</a:t>
            </a:r>
            <a:endParaRPr lang="ru-RU" sz="2400" dirty="0" smtClean="0">
              <a:latin typeface="+mj-lt"/>
            </a:endParaRPr>
          </a:p>
          <a:p>
            <a:pPr algn="r">
              <a:defRPr/>
            </a:pPr>
            <a:endParaRPr lang="ru-RU" sz="2400" dirty="0">
              <a:latin typeface="+mj-lt"/>
            </a:endParaRPr>
          </a:p>
          <a:p>
            <a:pPr algn="r">
              <a:defRPr/>
            </a:pPr>
            <a:endParaRPr lang="ru-RU" sz="2400" dirty="0" smtClean="0"/>
          </a:p>
          <a:p>
            <a:pPr algn="r">
              <a:defRPr/>
            </a:pPr>
            <a:r>
              <a:rPr lang="ru-RU" sz="2400" dirty="0" smtClean="0"/>
              <a:t>Информационно-методические материалы</a:t>
            </a:r>
          </a:p>
          <a:p>
            <a:pPr algn="r">
              <a:defRPr/>
            </a:pPr>
            <a:endParaRPr lang="ru-RU" sz="2400" dirty="0"/>
          </a:p>
          <a:p>
            <a:pPr algn="r">
              <a:defRPr/>
            </a:pPr>
            <a:r>
              <a:rPr lang="en-US" sz="2400" dirty="0">
                <a:latin typeface="+mj-lt"/>
                <a:hlinkClick r:id="rId3"/>
              </a:rPr>
              <a:t>https://</a:t>
            </a:r>
            <a:r>
              <a:rPr lang="en-US" sz="2400" dirty="0" smtClean="0">
                <a:latin typeface="+mj-lt"/>
                <a:hlinkClick r:id="rId3"/>
              </a:rPr>
              <a:t>do.asurso.ru/course/view.php?id=32&amp;notifyeditingon=1</a:t>
            </a:r>
            <a:r>
              <a:rPr lang="ru-RU" sz="2400" dirty="0" smtClean="0">
                <a:latin typeface="+mj-lt"/>
              </a:rPr>
              <a:t> 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rot="16200000">
            <a:off x="7650578" y="2290909"/>
            <a:ext cx="3279463" cy="5870149"/>
          </a:xfrm>
          <a:prstGeom prst="rt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91624" y="340472"/>
            <a:ext cx="9526137" cy="2381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321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4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Семенова Наталья Григорьевна </a:t>
            </a:r>
            <a:r>
              <a:rPr lang="ru-RU" altLang="ru-RU" sz="2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методист ЦПО Самарской области, региональный координатор деятельности РУМЦ СПО, БПОО и ПОО Самарской области </a:t>
            </a:r>
          </a:p>
          <a:p>
            <a:pPr algn="just" defTabSz="914321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altLang="ru-RU" sz="2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lang="ru-RU" altLang="ru-RU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8 (846) 334-04-93, 89272048720, </a:t>
            </a:r>
            <a:r>
              <a:rPr lang="en-US" altLang="ru-RU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semenova@cposo.ru</a:t>
            </a:r>
            <a:r>
              <a:rPr lang="en-US" alt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957" y="165572"/>
            <a:ext cx="9072816" cy="1453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391624" y="2721874"/>
            <a:ext cx="10286444" cy="3689355"/>
            <a:chOff x="375257" y="1300014"/>
            <a:chExt cx="10286444" cy="3689355"/>
          </a:xfrm>
        </p:grpSpPr>
        <p:pic>
          <p:nvPicPr>
            <p:cNvPr id="8" name="Picture 6" descr="https://minblag.mosreg.ru/upload/files/Y/l/YlUcmu1pHioDWYRUI2w2eCCMwwQexM03xBmdEQsPZqJjXTq29yxeHAzxtAAUg7ExQYBk5tdQOeCmWXQvITO4EA5hjsahNxK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57" y="2276871"/>
              <a:ext cx="804436" cy="682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bject 17"/>
            <p:cNvSpPr txBox="1">
              <a:spLocks/>
            </p:cNvSpPr>
            <p:nvPr/>
          </p:nvSpPr>
          <p:spPr>
            <a:xfrm>
              <a:off x="1775520" y="1300014"/>
              <a:ext cx="5441611" cy="439437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>
              <a:lvl1pPr>
                <a:defRPr sz="4134" b="0" i="0">
                  <a:solidFill>
                    <a:srgbClr val="6A1F5F"/>
                  </a:solidFill>
                  <a:latin typeface="Microsoft Sans Serif"/>
                  <a:ea typeface="+mj-ea"/>
                  <a:cs typeface="Microsoft Sans Serif"/>
                </a:defRPr>
              </a:lvl1pPr>
            </a:lstStyle>
            <a:p>
              <a:pPr marL="8467">
                <a:spcBef>
                  <a:spcPts val="67"/>
                </a:spcBef>
              </a:pPr>
              <a:r>
                <a:rPr lang="ru-RU" sz="2800" b="1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Информирование</a:t>
              </a:r>
              <a:endParaRPr lang="ru-RU" sz="2800" b="1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775520" y="2276871"/>
              <a:ext cx="633670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cs typeface="Arial" panose="020B0604020202020204" pitchFamily="34" charset="0"/>
                </a:rPr>
                <a:t>Группа </a:t>
              </a:r>
              <a:r>
                <a:rPr lang="ru-RU" dirty="0" smtClean="0">
                  <a:cs typeface="Arial" panose="020B0604020202020204" pitchFamily="34" charset="0"/>
                </a:rPr>
                <a:t>«БПОО и РУМЦ в Самарской области» </a:t>
              </a:r>
              <a:r>
                <a:rPr lang="ru-RU" dirty="0" smtClean="0">
                  <a:cs typeface="Arial" panose="020B0604020202020204" pitchFamily="34" charset="0"/>
                </a:rPr>
                <a:t>в Телеграмм</a:t>
              </a:r>
            </a:p>
            <a:p>
              <a:endParaRPr lang="ru-RU" dirty="0" smtClean="0">
                <a:cs typeface="Arial" panose="020B0604020202020204" pitchFamily="34" charset="0"/>
              </a:endParaRPr>
            </a:p>
            <a:p>
              <a:r>
                <a:rPr lang="en-US" dirty="0">
                  <a:hlinkClick r:id="rId4"/>
                </a:rPr>
                <a:t>https://t.me/+</a:t>
              </a:r>
              <a:r>
                <a:rPr lang="en-US" dirty="0" smtClean="0">
                  <a:hlinkClick r:id="rId4"/>
                </a:rPr>
                <a:t>umNAYGRS7yk3Njcy</a:t>
              </a:r>
              <a:endParaRPr lang="ru-RU" dirty="0" smtClean="0"/>
            </a:p>
          </p:txBody>
        </p:sp>
        <p:pic>
          <p:nvPicPr>
            <p:cNvPr id="11" name="Picture 2" descr="http://qrcoder.ru/code/?https%3A%2F%2Ft.me%2F%2BumNAYGRS7yk3Njcy&amp;4&amp;0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4732" y="2194552"/>
              <a:ext cx="1087969" cy="1087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775520" y="3789040"/>
              <a:ext cx="6096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dirty="0">
                  <a:cs typeface="Arial" panose="020B0604020202020204" pitchFamily="34" charset="0"/>
                </a:rPr>
                <a:t>Единый информационный ресурс  - ЭМК на сайте ЦПО Самарской области</a:t>
              </a:r>
            </a:p>
            <a:p>
              <a:endParaRPr lang="ru-RU" dirty="0">
                <a:cs typeface="Arial" panose="020B0604020202020204" pitchFamily="34" charset="0"/>
              </a:endParaRPr>
            </a:p>
            <a:p>
              <a:r>
                <a:rPr lang="en-US" dirty="0">
                  <a:cs typeface="Arial" panose="020B0604020202020204" pitchFamily="34" charset="0"/>
                  <a:hlinkClick r:id="rId6"/>
                </a:rPr>
                <a:t>https://do.asurso.ru/course/view.php?id=32</a:t>
              </a:r>
              <a:endParaRPr lang="ru-RU" dirty="0">
                <a:cs typeface="Arial" panose="020B0604020202020204" pitchFamily="34" charset="0"/>
              </a:endParaRPr>
            </a:p>
          </p:txBody>
        </p:sp>
        <p:pic>
          <p:nvPicPr>
            <p:cNvPr id="13" name="Picture 10" descr="http://qrcoder.ru/code/?https%3A%2F%2Fdo.asurso.ru%2Fcourse%2Fview.php%3Fid%3D32&amp;4&amp;0"/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4732" y="3693947"/>
              <a:ext cx="1096969" cy="1096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4" descr="ЦПО Самарской области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79" y="3789040"/>
              <a:ext cx="1302441" cy="45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33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465944" y="217783"/>
            <a:ext cx="10152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altLang="ru-RU" sz="28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Федеральный </a:t>
            </a:r>
            <a:r>
              <a:rPr lang="ru-RU" altLang="ru-RU" sz="2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закон от 24.11.1995 г. № 181-ФЗ </a:t>
            </a:r>
          </a:p>
          <a:p>
            <a:pPr>
              <a:buFontTx/>
              <a:buNone/>
              <a:defRPr/>
            </a:pPr>
            <a:r>
              <a:rPr lang="ru-RU" altLang="ru-RU" sz="2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«О социальной защите инвалидов в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Российской Федерации»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5945" y="1714600"/>
            <a:ext cx="115850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8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инвалид</a:t>
            </a:r>
            <a:r>
              <a:rPr lang="ru-RU" alt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лицо</a:t>
            </a: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, которое имеет нарушение здоровья со стойким </a:t>
            </a:r>
            <a:r>
              <a:rPr lang="ru-RU" altLang="ru-RU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расстройством функций </a:t>
            </a: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организма, обусловленное заболеваниями, последствиями травм или </a:t>
            </a:r>
            <a:r>
              <a:rPr lang="ru-RU" altLang="ru-RU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дефектами</a:t>
            </a: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, приводящее к ограничению жизнедеятельности и вызывающее </a:t>
            </a:r>
            <a:r>
              <a:rPr lang="ru-RU" altLang="ru-RU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необходимость </a:t>
            </a: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его социальной защиты </a:t>
            </a:r>
            <a:endParaRPr lang="ru-RU" altLang="ru-RU" sz="20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ru-RU" altLang="ru-RU" sz="20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подтверждается справкой об инвалидности бюро МСЭ</a:t>
            </a: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5944" y="4638477"/>
            <a:ext cx="115850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8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ограничение жизнедеятельности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полная или частичная утрата лицом способности или возможности осуществлять самообслуживание, самостоятельно передвигаться, ориентироваться, общаться,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контролировать свое поведение, обучаться и заниматься трудовой деятельностью</a:t>
            </a:r>
          </a:p>
        </p:txBody>
      </p:sp>
    </p:spTree>
    <p:extLst>
      <p:ext uri="{BB962C8B-B14F-4D97-AF65-F5344CB8AC3E}">
        <p14:creationId xmlns:p14="http://schemas.microsoft.com/office/powerpoint/2010/main" val="48809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465946" y="518033"/>
            <a:ext cx="11093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altLang="ru-RU" sz="3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Федеральный закон от 29.12.2012 г. </a:t>
            </a:r>
            <a:r>
              <a:rPr lang="ru-RU" altLang="ru-RU" sz="3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№ </a:t>
            </a:r>
            <a:r>
              <a:rPr lang="ru-RU" altLang="ru-RU" sz="3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273-ФЗ </a:t>
            </a:r>
          </a:p>
          <a:p>
            <a:pPr>
              <a:buFontTx/>
              <a:buNone/>
              <a:defRPr/>
            </a:pPr>
            <a:r>
              <a:rPr lang="ru-RU" altLang="ru-RU" sz="3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«Об образовании в Российской Федерации»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5946" y="1952874"/>
            <a:ext cx="1185292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8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Обучающийся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8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с ограниченными возможностями здоровья </a:t>
            </a:r>
            <a:endParaRPr lang="ru-RU" altLang="ru-RU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3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физическое лицо, имеющее недостатки в физическом и (или</a:t>
            </a:r>
            <a:r>
              <a:rPr lang="ru-RU" altLang="ru-RU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психологическом </a:t>
            </a:r>
            <a:r>
              <a:rPr lang="ru-RU" altLang="ru-RU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развитии, подтвержденные </a:t>
            </a:r>
            <a:endParaRPr lang="ru-RU" altLang="ru-RU" sz="28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психолого-медико-педагогической </a:t>
            </a:r>
            <a:r>
              <a:rPr lang="ru-RU" altLang="ru-RU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комиссией и </a:t>
            </a:r>
            <a:endParaRPr lang="ru-RU" altLang="ru-RU" sz="28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препятствующие </a:t>
            </a:r>
            <a:r>
              <a:rPr lang="ru-RU" altLang="ru-RU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получению образования </a:t>
            </a:r>
            <a:endParaRPr lang="ru-RU" altLang="ru-RU" sz="28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без </a:t>
            </a:r>
            <a:r>
              <a:rPr lang="ru-RU" altLang="ru-RU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создания специальных условий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(подтверждается заключением ПМПК)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2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603571" y="217782"/>
            <a:ext cx="11093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altLang="ru-RU" sz="3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Федеральный закон от 29.12.2012 г. </a:t>
            </a:r>
            <a:r>
              <a:rPr lang="ru-RU" altLang="ru-RU" sz="3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№ </a:t>
            </a:r>
            <a:r>
              <a:rPr lang="ru-RU" altLang="ru-RU" sz="3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273-ФЗ </a:t>
            </a:r>
          </a:p>
          <a:p>
            <a:pPr>
              <a:buFontTx/>
              <a:buNone/>
              <a:defRPr/>
            </a:pPr>
            <a:r>
              <a:rPr lang="ru-RU" altLang="ru-RU" sz="3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«Об образовании в Российской Федерации»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3571" y="1605467"/>
            <a:ext cx="10766089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8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Статья 68 часть 4</a:t>
            </a:r>
            <a:endParaRPr lang="ru-RU" altLang="ru-RU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Приём на обучение по образовательным программам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среднего профессионального образования осуществляется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на общедоступной основе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8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Статья 79 часть 9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sz="2600" dirty="0"/>
              <a:t>органы государственной власти субъектов </a:t>
            </a:r>
            <a:r>
              <a:rPr lang="ru-RU" sz="2600" dirty="0" smtClean="0"/>
              <a:t>РФ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/>
              <a:t>обеспечивают получение профессионального обучения </a:t>
            </a:r>
            <a:endParaRPr lang="ru-RU" sz="2600" dirty="0" smtClean="0"/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sz="2600" dirty="0" smtClean="0"/>
              <a:t>обучающимися с ОВЗ (с </a:t>
            </a:r>
            <a:r>
              <a:rPr lang="ru-RU" sz="2600" dirty="0"/>
              <a:t>различными формами умственной</a:t>
            </a:r>
            <a:br>
              <a:rPr lang="ru-RU" sz="2600" dirty="0"/>
            </a:br>
            <a:r>
              <a:rPr lang="ru-RU" sz="2600" dirty="0"/>
              <a:t>отсталости), не имеющими основного общего или </a:t>
            </a:r>
            <a:endParaRPr lang="ru-RU" sz="2600" dirty="0" smtClean="0"/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sz="2600" dirty="0" smtClean="0"/>
              <a:t>среднего общего образования</a:t>
            </a:r>
            <a:endParaRPr lang="ru-RU" altLang="ru-RU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465946" y="518033"/>
            <a:ext cx="563460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Федеральный </a:t>
            </a:r>
            <a:r>
              <a:rPr lang="ru-RU" altLang="ru-RU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закон от 24.11.1995 г. № 181-ФЗ </a:t>
            </a:r>
          </a:p>
          <a:p>
            <a:pPr algn="ctr">
              <a:buFontTx/>
              <a:buNone/>
              <a:defRPr/>
            </a:pPr>
            <a:r>
              <a:rPr lang="ru-RU" altLang="ru-RU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«О социальной защите инвалидов в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Российской Федерации»</a:t>
            </a:r>
            <a:r>
              <a:rPr lang="ru-RU" altLang="ru-RU" sz="2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0955" y="4259346"/>
            <a:ext cx="42354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Статья 19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2400" u="sng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Образование инвалидов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580143" y="4144099"/>
            <a:ext cx="50341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Статья 79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Организация получения образования обучающимися с ограниченными возможностями здоровья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6156101" y="518033"/>
            <a:ext cx="56346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Федеральный закон от 29.12.2012 г. </a:t>
            </a:r>
          </a:p>
          <a:p>
            <a:pPr algn="ctr">
              <a:buFontTx/>
              <a:buNone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№ 273-ФЗ </a:t>
            </a:r>
          </a:p>
          <a:p>
            <a:pPr algn="ctr">
              <a:buFontTx/>
              <a:buNone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«Об образовании в Российской Федерации»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altLang="ru-RU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396033" y="2964476"/>
            <a:ext cx="1565297" cy="86932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438458" y="2964476"/>
            <a:ext cx="1565297" cy="86932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8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518" y="4740604"/>
            <a:ext cx="111492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Часть 8. Лица, признанные инвалидами </a:t>
            </a:r>
            <a:r>
              <a:rPr lang="en-US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II</a:t>
            </a:r>
            <a:r>
              <a:rPr lang="ru-RU" altLang="ru-R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или</a:t>
            </a:r>
            <a:r>
              <a:rPr lang="en-US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III</a:t>
            </a: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группы </a:t>
            </a:r>
            <a:r>
              <a:rPr lang="ru-RU" altLang="ru-RU" sz="22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после получения среднего профессионального образования или высшего образования</a:t>
            </a: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вправе повторно получить профессиональное образование соответствующего уровня по другой профессии, специальности или направлению подготовки за счёт бюджетных ассигнований …….... </a:t>
            </a:r>
            <a:endParaRPr lang="ru-RU" altLang="ru-RU" sz="22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517" y="1551459"/>
            <a:ext cx="11464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Часть 7. Обучающиеся </a:t>
            </a:r>
            <a:r>
              <a:rPr lang="ru-RU" altLang="ru-R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с ограниченными возможностями </a:t>
            </a: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здоровья, не проживающие в организациях, осуществляющих образовательную деятельность, обеспечиваются учредителями таких организаций бесплатным двухразовым питанием….</a:t>
            </a:r>
            <a:endParaRPr lang="ru-RU" altLang="ru-RU" sz="22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560517" y="301306"/>
            <a:ext cx="10207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Федеральный закон от 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14.07.2022г</a:t>
            </a: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№ 299-ФЗ </a:t>
            </a:r>
            <a:endParaRPr lang="ru-RU" altLang="ru-RU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«О внесении изменений в статью 79 </a:t>
            </a: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ФЗ «Об </a:t>
            </a: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образовании в Российской Федерации»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altLang="ru-RU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560517" y="3376501"/>
            <a:ext cx="10207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Федеральный закон от 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14.07.2022г</a:t>
            </a: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№ 300-ФЗ </a:t>
            </a:r>
            <a:endParaRPr lang="ru-RU" altLang="ru-RU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«О внесении изменений в статью 79 </a:t>
            </a: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ФЗ «Об </a:t>
            </a: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образовании в Российской Федерации»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altLang="ru-RU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0517" y="3112913"/>
            <a:ext cx="114649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1.1. Создание в ПОО структурного подразделения, ответственного за организацию получения образования инвалидами  и лицами с ОВЗ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2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1.2. Регулирование локальными нормативными актами ПОО деятельности по организации получения образования обучающимися с ОВЗ и инвалидами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2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1.3 Ведение специализированного учёта обучающихся с ОВЗ и инвалидов </a:t>
            </a:r>
            <a:r>
              <a:rPr lang="ru-RU" altLang="ru-RU" sz="22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на этапах их поступления в ПОО</a:t>
            </a: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обучения и трудоустройства</a:t>
            </a:r>
            <a:endParaRPr lang="ru-RU" altLang="ru-RU" sz="22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560517" y="519670"/>
            <a:ext cx="102075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Письмо Министерства образования и науки РФ</a:t>
            </a: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От 18.03.2014г. №06-281 </a:t>
            </a: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«О направлении требований к организации образовательного процесса для обучения инвалидов и лиц с ОВЗ в профессиональных образовательных организациях»</a:t>
            </a:r>
            <a:endParaRPr lang="ru-RU" altLang="ru-RU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560513" y="178476"/>
            <a:ext cx="114649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Письмо министерства образования и науки РФ </a:t>
            </a: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от 18.05.2017 № 06-517 </a:t>
            </a: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«О дополнительных мерах» (вместе с «Методическими рекомендациями по организации приемной кампании лиц с ОВЗ и инвалидностью на обучение по программам среднего профессионального образования и профессионального обучения»)</a:t>
            </a:r>
            <a:endParaRPr lang="ru-RU" altLang="ru-RU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513" y="2969500"/>
            <a:ext cx="114649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п.4 Особенности работы приемной комиссии образовательной организации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22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4.1 В приемной комиссии образовательной организации….. Должен быть </a:t>
            </a:r>
            <a:r>
              <a:rPr lang="ru-RU" altLang="ru-RU" sz="22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определен специалист</a:t>
            </a: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ответственный за сопровождение абитуриентов из числа лиц с ОВЗ и инвалидностью…..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Сопровождение абитуриентов из числа лиц с ОВЗ и инвалидностью включает в том числе </a:t>
            </a:r>
            <a:r>
              <a:rPr lang="ru-RU" altLang="ru-RU" sz="22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ориентирование на освоение сходных профессиональных образовательных программ</a:t>
            </a: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403040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Pantone 2020">
      <a:dk1>
        <a:sysClr val="windowText" lastClr="000000"/>
      </a:dk1>
      <a:lt1>
        <a:sysClr val="window" lastClr="FFFFFF"/>
      </a:lt1>
      <a:dk2>
        <a:srgbClr val="33558B"/>
      </a:dk2>
      <a:lt2>
        <a:srgbClr val="114B5F"/>
      </a:lt2>
      <a:accent1>
        <a:srgbClr val="E4FDE1"/>
      </a:accent1>
      <a:accent2>
        <a:srgbClr val="F45B69"/>
      </a:accent2>
      <a:accent3>
        <a:srgbClr val="6B2737"/>
      </a:accent3>
      <a:accent4>
        <a:srgbClr val="9BBDF9"/>
      </a:accent4>
      <a:accent5>
        <a:srgbClr val="5DA9E9"/>
      </a:accent5>
      <a:accent6>
        <a:srgbClr val="C4E0F9"/>
      </a:accent6>
      <a:hlink>
        <a:srgbClr val="000000"/>
      </a:hlink>
      <a:folHlink>
        <a:srgbClr val="000000"/>
      </a:folHlink>
    </a:clrScheme>
    <a:fontScheme name="Proslides_School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2968</TotalTime>
  <Words>1410</Words>
  <Application>Microsoft Office PowerPoint</Application>
  <PresentationFormat>Широкоэкранный</PresentationFormat>
  <Paragraphs>180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Calibri</vt:lpstr>
      <vt:lpstr>Montserrat ExtraBold</vt:lpstr>
      <vt:lpstr>Times New Roman</vt:lpstr>
      <vt:lpstr>Montserrat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Дубинчин</dc:creator>
  <cp:lastModifiedBy>Пользователь</cp:lastModifiedBy>
  <cp:revision>146</cp:revision>
  <cp:lastPrinted>2022-03-15T12:18:09Z</cp:lastPrinted>
  <dcterms:created xsi:type="dcterms:W3CDTF">2020-04-28T07:07:09Z</dcterms:created>
  <dcterms:modified xsi:type="dcterms:W3CDTF">2023-04-04T05:31:37Z</dcterms:modified>
</cp:coreProperties>
</file>