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embeddedFontLst>
    <p:embeddedFont>
      <p:font typeface="Montserrat ExtraBold" panose="020B0604020202020204" charset="-52"/>
      <p:bold r:id="rId8"/>
      <p:boldItalic r:id="rId9"/>
    </p:embeddedFont>
    <p:embeddedFont>
      <p:font typeface="Montserrat" panose="020B0604020202020204" charset="-52"/>
      <p:regular r:id="rId10"/>
      <p:bold r:id="rId11"/>
      <p:italic r:id="rId12"/>
      <p:boldItalic r:id="rId13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558B"/>
    <a:srgbClr val="331E3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01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20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oolors.co/palettes/trendi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olors.co/palettes/trendin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1DugzdEeb9EoqBLYA" TargetMode="External"/><Relationship Id="rId2" Type="http://schemas.openxmlformats.org/officeDocument/2006/relationships/hyperlink" Target="https://coolors.co/palettes/trending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forms.gle/jKxC3XdaVSqGZJx9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emenova@cposo.ru" TargetMode="External"/><Relationship Id="rId2" Type="http://schemas.openxmlformats.org/officeDocument/2006/relationships/hyperlink" Target="https://forms.gle/1DugzdEeb9EoqBLYA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emenova@cposo.ru" TargetMode="External"/><Relationship Id="rId2" Type="http://schemas.openxmlformats.org/officeDocument/2006/relationships/hyperlink" Target="https://coolors.co/palettes/trending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forms.gle/jKxC3XdaVSqGZJx9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spk-zo@yandex.ru" TargetMode="External"/><Relationship Id="rId2" Type="http://schemas.openxmlformats.org/officeDocument/2006/relationships/hyperlink" Target="mailto:semenova@cposo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hlinkClick r:id="rId2"/>
            <a:extLst>
              <a:ext uri="{FF2B5EF4-FFF2-40B4-BE49-F238E27FC236}">
                <a16:creationId xmlns="" xmlns:a16="http://schemas.microsoft.com/office/drawing/2014/main" id="{4F01DE2E-CEBF-4A10-A1A1-FAABB165C33B}"/>
              </a:ext>
            </a:extLst>
          </p:cNvPr>
          <p:cNvSpPr/>
          <p:nvPr/>
        </p:nvSpPr>
        <p:spPr>
          <a:xfrm>
            <a:off x="545911" y="5745708"/>
            <a:ext cx="10686196" cy="1879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 модуль - 15 февраля 2022,</a:t>
            </a:r>
          </a:p>
          <a:p>
            <a:r>
              <a:rPr lang="ru-RU" dirty="0"/>
              <a:t>2 модуль -  17 марта 2022, </a:t>
            </a:r>
          </a:p>
          <a:p>
            <a:r>
              <a:rPr lang="ru-RU" dirty="0"/>
              <a:t>3 модуль - 5 октября 2022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41194" y="283552"/>
            <a:ext cx="11395881" cy="64017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+mj-lt"/>
                <a:ea typeface="Times New Roman" panose="02020603050405020304" pitchFamily="18" charset="0"/>
              </a:rPr>
              <a:t>1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модуль - 15 февраля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>2022 </a:t>
            </a:r>
            <a:r>
              <a:rPr lang="ru-RU" dirty="0"/>
              <a:t>Проведение </a:t>
            </a:r>
            <a:r>
              <a:rPr lang="ru-RU" dirty="0" err="1"/>
              <a:t>самообследования</a:t>
            </a:r>
            <a:r>
              <a:rPr lang="ru-RU" dirty="0"/>
              <a:t> по обеспечению условий доступности для инвалидов и лиц с ОВЗ объектов и предоставляемых услуг в сфере </a:t>
            </a:r>
            <a:r>
              <a:rPr lang="ru-RU" dirty="0" smtClean="0"/>
              <a:t>образования</a:t>
            </a:r>
            <a:endParaRPr lang="ru-RU" dirty="0"/>
          </a:p>
          <a:p>
            <a:pPr algn="just">
              <a:spcAft>
                <a:spcPts val="0"/>
              </a:spcAft>
            </a:pPr>
            <a:endParaRPr lang="ru-RU" sz="16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+mj-lt"/>
                <a:ea typeface="Times New Roman" panose="02020603050405020304" pitchFamily="18" charset="0"/>
              </a:rPr>
              <a:t>2 модуль -  17 марта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>2022 </a:t>
            </a:r>
            <a:r>
              <a:rPr lang="ru-RU" dirty="0"/>
              <a:t>Особенности проведения мониторинга наличия в государственных ПОО и государственных образовательных учреждениях высшего образования условий для получения профессионального образования инвалидами и лицами с ОВЗ </a:t>
            </a:r>
          </a:p>
          <a:p>
            <a:pPr algn="just">
              <a:spcAft>
                <a:spcPts val="0"/>
              </a:spcAft>
            </a:pPr>
            <a:endParaRPr lang="ru-RU" sz="1600" dirty="0">
              <a:ea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+mj-lt"/>
                <a:ea typeface="Times New Roman" panose="02020603050405020304" pitchFamily="18" charset="0"/>
              </a:rPr>
              <a:t>3 модуль - 5 октября 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>2022  </a:t>
            </a:r>
            <a:r>
              <a:rPr lang="ru-RU" dirty="0" smtClean="0"/>
              <a:t>Особенности </a:t>
            </a:r>
            <a:r>
              <a:rPr lang="ru-RU" dirty="0"/>
              <a:t>ведения специализированного учёта обучающихся с ОВЗ и инвалидов на этапе их обучения в ПОО и трудоустройства </a:t>
            </a:r>
          </a:p>
          <a:p>
            <a:pPr algn="just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A6E6A97-A8E7-4DDF-9A3E-798A38D99391}"/>
              </a:ext>
            </a:extLst>
          </p:cNvPr>
          <p:cNvSpPr txBox="1"/>
          <p:nvPr/>
        </p:nvSpPr>
        <p:spPr>
          <a:xfrm>
            <a:off x="1080089" y="531900"/>
            <a:ext cx="10152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cap="all" spc="100" dirty="0" smtClean="0">
                <a:solidFill>
                  <a:schemeClr val="accent1">
                    <a:lumMod val="25000"/>
                  </a:schemeClr>
                </a:solidFill>
                <a:latin typeface="+mj-lt"/>
              </a:rPr>
              <a:t>Цикл Семинаров</a:t>
            </a:r>
          </a:p>
          <a:p>
            <a:pPr algn="ctr"/>
            <a:r>
              <a:rPr lang="ru-RU" sz="2800" cap="all" spc="100" dirty="0" smtClean="0">
                <a:solidFill>
                  <a:schemeClr val="accent1">
                    <a:lumMod val="25000"/>
                  </a:schemeClr>
                </a:solidFill>
                <a:latin typeface="+mj-lt"/>
              </a:rPr>
              <a:t> </a:t>
            </a:r>
          </a:p>
          <a:p>
            <a:pPr algn="ctr"/>
            <a:r>
              <a:rPr lang="ru-RU" sz="2800" cap="all" spc="100" dirty="0" smtClean="0">
                <a:solidFill>
                  <a:schemeClr val="accent1">
                    <a:lumMod val="25000"/>
                  </a:schemeClr>
                </a:solidFill>
                <a:latin typeface="+mj-lt"/>
              </a:rPr>
              <a:t>мониторинговые исследования</a:t>
            </a:r>
          </a:p>
          <a:p>
            <a:pPr algn="ctr"/>
            <a:r>
              <a:rPr lang="ru-RU" sz="2800" cap="all" spc="100" dirty="0" smtClean="0">
                <a:solidFill>
                  <a:schemeClr val="accent1">
                    <a:lumMod val="25000"/>
                  </a:schemeClr>
                </a:solidFill>
                <a:latin typeface="+mj-lt"/>
              </a:rPr>
              <a:t>По организации работы </a:t>
            </a:r>
          </a:p>
          <a:p>
            <a:pPr algn="ctr"/>
            <a:r>
              <a:rPr lang="ru-RU" sz="2800" cap="all" spc="100" dirty="0" smtClean="0">
                <a:solidFill>
                  <a:schemeClr val="accent1">
                    <a:lumMod val="25000"/>
                  </a:schemeClr>
                </a:solidFill>
                <a:latin typeface="+mj-lt"/>
              </a:rPr>
              <a:t>с обучающимися с ОВЗ и инвалидами</a:t>
            </a:r>
          </a:p>
          <a:p>
            <a:pPr algn="ctr"/>
            <a:r>
              <a:rPr lang="ru-RU" sz="2800" cap="all" spc="100" dirty="0" smtClean="0">
                <a:solidFill>
                  <a:schemeClr val="accent1">
                    <a:lumMod val="25000"/>
                  </a:schemeClr>
                </a:solidFill>
                <a:latin typeface="+mj-lt"/>
              </a:rPr>
              <a:t>В самарской области </a:t>
            </a:r>
            <a:endParaRPr lang="ru-RU" sz="2800" cap="all" spc="100" dirty="0">
              <a:solidFill>
                <a:schemeClr val="accent1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667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194" y="283552"/>
            <a:ext cx="11395881" cy="646330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+mj-lt"/>
              </a:rPr>
              <a:t>Сентябрь 2021 </a:t>
            </a:r>
            <a:r>
              <a:rPr lang="ru-RU" dirty="0" smtClean="0"/>
              <a:t>– проведено </a:t>
            </a:r>
            <a:r>
              <a:rPr lang="ru-RU" dirty="0" err="1" smtClean="0"/>
              <a:t>самообследование</a:t>
            </a:r>
            <a:r>
              <a:rPr lang="ru-RU" dirty="0" smtClean="0"/>
              <a:t> ПОО соответствия </a:t>
            </a:r>
            <a:r>
              <a:rPr lang="ru-RU" dirty="0"/>
              <a:t>обеспеченности профессиональных организаций условиями доступности</a:t>
            </a:r>
            <a:r>
              <a:rPr lang="ru-RU" dirty="0" smtClean="0"/>
              <a:t>, безопасности</a:t>
            </a:r>
            <a:r>
              <a:rPr lang="ru-RU" dirty="0"/>
              <a:t>, информативности и </a:t>
            </a:r>
            <a:r>
              <a:rPr lang="ru-RU" dirty="0" smtClean="0"/>
              <a:t>комфортности.</a:t>
            </a:r>
          </a:p>
          <a:p>
            <a:pPr algn="just">
              <a:spcAft>
                <a:spcPts val="0"/>
              </a:spcAft>
            </a:pPr>
            <a:endParaRPr lang="ru-RU" dirty="0"/>
          </a:p>
          <a:p>
            <a:pPr>
              <a:spcAft>
                <a:spcPts val="0"/>
              </a:spcAft>
            </a:pPr>
            <a:r>
              <a:rPr lang="ru-RU" dirty="0" smtClean="0"/>
              <a:t>                      На большинстве объектов, представивших материалы мониторинга не реализованы в необходимом и достаточном объеме мероприятия для условий беспрепятственного достижения мест, возможности беспрепятственного движения по коммуникационным путям и пространству, возможности эффективной</a:t>
            </a:r>
            <a:br>
              <a:rPr lang="ru-RU" dirty="0" smtClean="0"/>
            </a:br>
            <a:r>
              <a:rPr lang="ru-RU" dirty="0" smtClean="0"/>
              <a:t>эвакуации лиц с инвалидностью. </a:t>
            </a:r>
            <a:br>
              <a:rPr lang="ru-RU" dirty="0" smtClean="0"/>
            </a:br>
            <a:endParaRPr lang="ru-RU" dirty="0" smtClean="0"/>
          </a:p>
          <a:p>
            <a:pPr>
              <a:spcAft>
                <a:spcPts val="0"/>
              </a:spcAft>
            </a:pPr>
            <a:r>
              <a:rPr lang="ru-RU" dirty="0" smtClean="0"/>
              <a:t>                      Большая часть объектов не удовлетворяет требованиям </a:t>
            </a:r>
            <a:r>
              <a:rPr lang="ru-RU" dirty="0" err="1" smtClean="0"/>
              <a:t>безбарьерности</a:t>
            </a:r>
            <a:r>
              <a:rPr lang="ru-RU" dirty="0" smtClean="0"/>
              <a:t>, увеличивая затраты и усилия на адаптацию к среде, создавая возможность получения травм и излишней усталости, невозможности своевременного опознавания и реагирования на места и зоны риска.</a:t>
            </a:r>
          </a:p>
          <a:p>
            <a:pPr algn="just">
              <a:spcAft>
                <a:spcPts val="0"/>
              </a:spcAft>
            </a:pPr>
            <a:endParaRPr lang="ru-RU" dirty="0"/>
          </a:p>
          <a:p>
            <a:pPr>
              <a:spcAft>
                <a:spcPts val="0"/>
              </a:spcAft>
            </a:pPr>
            <a:r>
              <a:rPr lang="ru-RU" dirty="0" smtClean="0"/>
              <a:t>                     Повсеместно </a:t>
            </a:r>
            <a:r>
              <a:rPr lang="ru-RU" dirty="0"/>
              <a:t>на объектах (в частности на входных группах или при входе на </a:t>
            </a:r>
            <a:r>
              <a:rPr lang="ru-RU" dirty="0" smtClean="0"/>
              <a:t>территорию учреждения</a:t>
            </a:r>
            <a:r>
              <a:rPr lang="ru-RU" dirty="0"/>
              <a:t>) отсутствует система </a:t>
            </a:r>
            <a:r>
              <a:rPr lang="ru-RU" dirty="0" err="1"/>
              <a:t>радиоинформирования</a:t>
            </a:r>
            <a:r>
              <a:rPr lang="ru-RU" dirty="0"/>
              <a:t> и ориентирования для инвалидов по </a:t>
            </a:r>
            <a:r>
              <a:rPr lang="ru-RU" dirty="0" smtClean="0"/>
              <a:t>зрению и </a:t>
            </a:r>
            <a:r>
              <a:rPr lang="ru-RU" dirty="0"/>
              <a:t>других маломобильных групп </a:t>
            </a:r>
            <a:r>
              <a:rPr lang="ru-RU" dirty="0" smtClean="0"/>
              <a:t>населения.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>
              <a:spcAft>
                <a:spcPts val="0"/>
              </a:spcAft>
            </a:pPr>
            <a:r>
              <a:rPr lang="ru-RU" dirty="0" smtClean="0"/>
              <a:t>                     Большая </a:t>
            </a:r>
            <a:r>
              <a:rPr lang="ru-RU" dirty="0"/>
              <a:t>часть </a:t>
            </a:r>
            <a:r>
              <a:rPr lang="ru-RU" dirty="0" err="1"/>
              <a:t>интернет-ресурсов</a:t>
            </a:r>
            <a:r>
              <a:rPr lang="ru-RU" dirty="0"/>
              <a:t> учреждений не обеспечивает </a:t>
            </a:r>
            <a:r>
              <a:rPr lang="ru-RU" dirty="0" smtClean="0"/>
              <a:t>необходимый уровень </a:t>
            </a:r>
            <a:r>
              <a:rPr lang="ru-RU" dirty="0"/>
              <a:t>соответствия</a:t>
            </a:r>
            <a:r>
              <a:rPr lang="ru-RU" dirty="0" smtClean="0"/>
              <a:t>, указанный </a:t>
            </a:r>
            <a:r>
              <a:rPr lang="ru-RU" dirty="0"/>
              <a:t>в ГОСТ Р 52872-2019. </a:t>
            </a:r>
            <a:br>
              <a:rPr lang="ru-RU" dirty="0"/>
            </a:br>
            <a:r>
              <a:rPr lang="ru-RU" dirty="0"/>
              <a:t> 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6" name="Полилиния: фигура 16">
            <a:hlinkClick r:id="rId2"/>
            <a:extLst>
              <a:ext uri="{FF2B5EF4-FFF2-40B4-BE49-F238E27FC236}">
                <a16:creationId xmlns="" xmlns:a16="http://schemas.microsoft.com/office/drawing/2014/main" id="{7F3C231C-5CDC-4744-8812-647989515C4B}"/>
              </a:ext>
            </a:extLst>
          </p:cNvPr>
          <p:cNvSpPr>
            <a:spLocks noChangeAspect="1"/>
          </p:cNvSpPr>
          <p:nvPr/>
        </p:nvSpPr>
        <p:spPr>
          <a:xfrm rot="8175099">
            <a:off x="495271" y="1484734"/>
            <a:ext cx="668408" cy="668408"/>
          </a:xfrm>
          <a:custGeom>
            <a:avLst/>
            <a:gdLst>
              <a:gd name="connsiteX0" fmla="*/ 617839 w 2408024"/>
              <a:gd name="connsiteY0" fmla="*/ 1145851 h 2408023"/>
              <a:gd name="connsiteX1" fmla="*/ 667718 w 2408024"/>
              <a:gd name="connsiteY1" fmla="*/ 1166518 h 2408023"/>
              <a:gd name="connsiteX2" fmla="*/ 667718 w 2408024"/>
              <a:gd name="connsiteY2" fmla="*/ 1266277 h 2408023"/>
              <a:gd name="connsiteX3" fmla="*/ 368376 w 2408024"/>
              <a:gd name="connsiteY3" fmla="*/ 1565620 h 2408023"/>
              <a:gd name="connsiteX4" fmla="*/ 268617 w 2408024"/>
              <a:gd name="connsiteY4" fmla="*/ 1565620 h 2408023"/>
              <a:gd name="connsiteX5" fmla="*/ 268617 w 2408024"/>
              <a:gd name="connsiteY5" fmla="*/ 1465861 h 2408023"/>
              <a:gd name="connsiteX6" fmla="*/ 567959 w 2408024"/>
              <a:gd name="connsiteY6" fmla="*/ 1166518 h 2408023"/>
              <a:gd name="connsiteX7" fmla="*/ 617839 w 2408024"/>
              <a:gd name="connsiteY7" fmla="*/ 1145851 h 2408023"/>
              <a:gd name="connsiteX8" fmla="*/ 911977 w 2408024"/>
              <a:gd name="connsiteY8" fmla="*/ 859510 h 2408023"/>
              <a:gd name="connsiteX9" fmla="*/ 950534 w 2408024"/>
              <a:gd name="connsiteY9" fmla="*/ 861311 h 2408023"/>
              <a:gd name="connsiteX10" fmla="*/ 2147778 w 2408024"/>
              <a:gd name="connsiteY10" fmla="*/ 1260413 h 2408023"/>
              <a:gd name="connsiteX11" fmla="*/ 2194141 w 2408024"/>
              <a:gd name="connsiteY11" fmla="*/ 1311118 h 2408023"/>
              <a:gd name="connsiteX12" fmla="*/ 2175334 w 2408024"/>
              <a:gd name="connsiteY12" fmla="*/ 1377188 h 2408023"/>
              <a:gd name="connsiteX13" fmla="*/ 1975816 w 2408024"/>
              <a:gd name="connsiteY13" fmla="*/ 1576706 h 2408023"/>
              <a:gd name="connsiteX14" fmla="*/ 2387357 w 2408024"/>
              <a:gd name="connsiteY14" fmla="*/ 1988313 h 2408023"/>
              <a:gd name="connsiteX15" fmla="*/ 2387357 w 2408024"/>
              <a:gd name="connsiteY15" fmla="*/ 2088072 h 2408023"/>
              <a:gd name="connsiteX16" fmla="*/ 2088081 w 2408024"/>
              <a:gd name="connsiteY16" fmla="*/ 2387349 h 2408023"/>
              <a:gd name="connsiteX17" fmla="*/ 1988321 w 2408024"/>
              <a:gd name="connsiteY17" fmla="*/ 2387354 h 2408023"/>
              <a:gd name="connsiteX18" fmla="*/ 1576709 w 2408024"/>
              <a:gd name="connsiteY18" fmla="*/ 1975812 h 2408023"/>
              <a:gd name="connsiteX19" fmla="*/ 1377192 w 2408024"/>
              <a:gd name="connsiteY19" fmla="*/ 2175330 h 2408023"/>
              <a:gd name="connsiteX20" fmla="*/ 1311121 w 2408024"/>
              <a:gd name="connsiteY20" fmla="*/ 2194138 h 2408023"/>
              <a:gd name="connsiteX21" fmla="*/ 1260417 w 2408024"/>
              <a:gd name="connsiteY21" fmla="*/ 2147774 h 2408023"/>
              <a:gd name="connsiteX22" fmla="*/ 861315 w 2408024"/>
              <a:gd name="connsiteY22" fmla="*/ 950530 h 2408023"/>
              <a:gd name="connsiteX23" fmla="*/ 878331 w 2408024"/>
              <a:gd name="connsiteY23" fmla="*/ 878327 h 2408023"/>
              <a:gd name="connsiteX24" fmla="*/ 911977 w 2408024"/>
              <a:gd name="connsiteY24" fmla="*/ 859510 h 2408023"/>
              <a:gd name="connsiteX25" fmla="*/ 70547 w 2408024"/>
              <a:gd name="connsiteY25" fmla="*/ 846571 h 2408023"/>
              <a:gd name="connsiteX26" fmla="*/ 493833 w 2408024"/>
              <a:gd name="connsiteY26" fmla="*/ 846571 h 2408023"/>
              <a:gd name="connsiteX27" fmla="*/ 564381 w 2408024"/>
              <a:gd name="connsiteY27" fmla="*/ 917119 h 2408023"/>
              <a:gd name="connsiteX28" fmla="*/ 493833 w 2408024"/>
              <a:gd name="connsiteY28" fmla="*/ 987666 h 2408023"/>
              <a:gd name="connsiteX29" fmla="*/ 70547 w 2408024"/>
              <a:gd name="connsiteY29" fmla="*/ 987666 h 2408023"/>
              <a:gd name="connsiteX30" fmla="*/ 0 w 2408024"/>
              <a:gd name="connsiteY30" fmla="*/ 917119 h 2408023"/>
              <a:gd name="connsiteX31" fmla="*/ 70547 w 2408024"/>
              <a:gd name="connsiteY31" fmla="*/ 846571 h 2408023"/>
              <a:gd name="connsiteX32" fmla="*/ 1515735 w 2408024"/>
              <a:gd name="connsiteY32" fmla="*/ 247955 h 2408023"/>
              <a:gd name="connsiteX33" fmla="*/ 1565615 w 2408024"/>
              <a:gd name="connsiteY33" fmla="*/ 268622 h 2408023"/>
              <a:gd name="connsiteX34" fmla="*/ 1565615 w 2408024"/>
              <a:gd name="connsiteY34" fmla="*/ 368381 h 2408023"/>
              <a:gd name="connsiteX35" fmla="*/ 1266272 w 2408024"/>
              <a:gd name="connsiteY35" fmla="*/ 667724 h 2408023"/>
              <a:gd name="connsiteX36" fmla="*/ 1166513 w 2408024"/>
              <a:gd name="connsiteY36" fmla="*/ 667724 h 2408023"/>
              <a:gd name="connsiteX37" fmla="*/ 1166513 w 2408024"/>
              <a:gd name="connsiteY37" fmla="*/ 567965 h 2408023"/>
              <a:gd name="connsiteX38" fmla="*/ 1465856 w 2408024"/>
              <a:gd name="connsiteY38" fmla="*/ 268622 h 2408023"/>
              <a:gd name="connsiteX39" fmla="*/ 1515735 w 2408024"/>
              <a:gd name="connsiteY39" fmla="*/ 247955 h 2408023"/>
              <a:gd name="connsiteX40" fmla="*/ 318496 w 2408024"/>
              <a:gd name="connsiteY40" fmla="*/ 247950 h 2408023"/>
              <a:gd name="connsiteX41" fmla="*/ 368376 w 2408024"/>
              <a:gd name="connsiteY41" fmla="*/ 268617 h 2408023"/>
              <a:gd name="connsiteX42" fmla="*/ 667718 w 2408024"/>
              <a:gd name="connsiteY42" fmla="*/ 567960 h 2408023"/>
              <a:gd name="connsiteX43" fmla="*/ 667718 w 2408024"/>
              <a:gd name="connsiteY43" fmla="*/ 667719 h 2408023"/>
              <a:gd name="connsiteX44" fmla="*/ 567964 w 2408024"/>
              <a:gd name="connsiteY44" fmla="*/ 667724 h 2408023"/>
              <a:gd name="connsiteX45" fmla="*/ 268617 w 2408024"/>
              <a:gd name="connsiteY45" fmla="*/ 368376 h 2408023"/>
              <a:gd name="connsiteX46" fmla="*/ 268617 w 2408024"/>
              <a:gd name="connsiteY46" fmla="*/ 268617 h 2408023"/>
              <a:gd name="connsiteX47" fmla="*/ 318496 w 2408024"/>
              <a:gd name="connsiteY47" fmla="*/ 247950 h 2408023"/>
              <a:gd name="connsiteX48" fmla="*/ 917119 w 2408024"/>
              <a:gd name="connsiteY48" fmla="*/ 0 h 2408023"/>
              <a:gd name="connsiteX49" fmla="*/ 987666 w 2408024"/>
              <a:gd name="connsiteY49" fmla="*/ 70547 h 2408023"/>
              <a:gd name="connsiteX50" fmla="*/ 987666 w 2408024"/>
              <a:gd name="connsiteY50" fmla="*/ 493833 h 2408023"/>
              <a:gd name="connsiteX51" fmla="*/ 917119 w 2408024"/>
              <a:gd name="connsiteY51" fmla="*/ 564381 h 2408023"/>
              <a:gd name="connsiteX52" fmla="*/ 846571 w 2408024"/>
              <a:gd name="connsiteY52" fmla="*/ 493833 h 2408023"/>
              <a:gd name="connsiteX53" fmla="*/ 846571 w 2408024"/>
              <a:gd name="connsiteY53" fmla="*/ 70547 h 2408023"/>
              <a:gd name="connsiteX54" fmla="*/ 917119 w 2408024"/>
              <a:gd name="connsiteY54" fmla="*/ 0 h 240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408024" h="2408023">
                <a:moveTo>
                  <a:pt x="617839" y="1145851"/>
                </a:moveTo>
                <a:cubicBezTo>
                  <a:pt x="635890" y="1145851"/>
                  <a:pt x="653941" y="1152740"/>
                  <a:pt x="667718" y="1166518"/>
                </a:cubicBezTo>
                <a:cubicBezTo>
                  <a:pt x="695274" y="1194074"/>
                  <a:pt x="695274" y="1238721"/>
                  <a:pt x="667718" y="1266277"/>
                </a:cubicBezTo>
                <a:lnTo>
                  <a:pt x="368376" y="1565620"/>
                </a:lnTo>
                <a:cubicBezTo>
                  <a:pt x="340820" y="1593176"/>
                  <a:pt x="296177" y="1593176"/>
                  <a:pt x="268617" y="1565620"/>
                </a:cubicBezTo>
                <a:cubicBezTo>
                  <a:pt x="241061" y="1538064"/>
                  <a:pt x="241061" y="1493417"/>
                  <a:pt x="268617" y="1465861"/>
                </a:cubicBezTo>
                <a:lnTo>
                  <a:pt x="567959" y="1166518"/>
                </a:lnTo>
                <a:cubicBezTo>
                  <a:pt x="581737" y="1152740"/>
                  <a:pt x="599788" y="1145851"/>
                  <a:pt x="617839" y="1145851"/>
                </a:cubicBezTo>
                <a:close/>
                <a:moveTo>
                  <a:pt x="911977" y="859510"/>
                </a:moveTo>
                <a:cubicBezTo>
                  <a:pt x="924508" y="856522"/>
                  <a:pt x="937857" y="856970"/>
                  <a:pt x="950534" y="861311"/>
                </a:cubicBezTo>
                <a:lnTo>
                  <a:pt x="2147778" y="1260413"/>
                </a:lnTo>
                <a:cubicBezTo>
                  <a:pt x="2170997" y="1268130"/>
                  <a:pt x="2188493" y="1287282"/>
                  <a:pt x="2194141" y="1311118"/>
                </a:cubicBezTo>
                <a:cubicBezTo>
                  <a:pt x="2199724" y="1334887"/>
                  <a:pt x="2192627" y="1359894"/>
                  <a:pt x="2175334" y="1377188"/>
                </a:cubicBezTo>
                <a:lnTo>
                  <a:pt x="1975816" y="1576706"/>
                </a:lnTo>
                <a:lnTo>
                  <a:pt x="2387357" y="1988313"/>
                </a:lnTo>
                <a:cubicBezTo>
                  <a:pt x="2414914" y="2015869"/>
                  <a:pt x="2414914" y="2060516"/>
                  <a:pt x="2387357" y="2088072"/>
                </a:cubicBezTo>
                <a:lnTo>
                  <a:pt x="2088081" y="2387349"/>
                </a:lnTo>
                <a:cubicBezTo>
                  <a:pt x="2060520" y="2414914"/>
                  <a:pt x="2015877" y="2414914"/>
                  <a:pt x="1988321" y="2387354"/>
                </a:cubicBezTo>
                <a:lnTo>
                  <a:pt x="1576709" y="1975812"/>
                </a:lnTo>
                <a:lnTo>
                  <a:pt x="1377192" y="2175330"/>
                </a:lnTo>
                <a:cubicBezTo>
                  <a:pt x="1359969" y="2192553"/>
                  <a:pt x="1334962" y="2199650"/>
                  <a:pt x="1311121" y="2194138"/>
                </a:cubicBezTo>
                <a:cubicBezTo>
                  <a:pt x="1287286" y="2188490"/>
                  <a:pt x="1268130" y="2170989"/>
                  <a:pt x="1260417" y="2147774"/>
                </a:cubicBezTo>
                <a:lnTo>
                  <a:pt x="861315" y="950530"/>
                </a:lnTo>
                <a:cubicBezTo>
                  <a:pt x="852839" y="925175"/>
                  <a:pt x="859452" y="897205"/>
                  <a:pt x="878331" y="878327"/>
                </a:cubicBezTo>
                <a:cubicBezTo>
                  <a:pt x="887735" y="868923"/>
                  <a:pt x="899447" y="862498"/>
                  <a:pt x="911977" y="859510"/>
                </a:cubicBezTo>
                <a:close/>
                <a:moveTo>
                  <a:pt x="70547" y="846571"/>
                </a:moveTo>
                <a:lnTo>
                  <a:pt x="493833" y="846571"/>
                </a:lnTo>
                <a:cubicBezTo>
                  <a:pt x="532827" y="846571"/>
                  <a:pt x="564381" y="878125"/>
                  <a:pt x="564381" y="917119"/>
                </a:cubicBezTo>
                <a:cubicBezTo>
                  <a:pt x="564381" y="956113"/>
                  <a:pt x="532827" y="987666"/>
                  <a:pt x="493833" y="987666"/>
                </a:cubicBezTo>
                <a:lnTo>
                  <a:pt x="70547" y="987666"/>
                </a:lnTo>
                <a:cubicBezTo>
                  <a:pt x="31553" y="987666"/>
                  <a:pt x="0" y="956113"/>
                  <a:pt x="0" y="917119"/>
                </a:cubicBezTo>
                <a:cubicBezTo>
                  <a:pt x="0" y="878125"/>
                  <a:pt x="31553" y="846571"/>
                  <a:pt x="70547" y="846571"/>
                </a:cubicBezTo>
                <a:close/>
                <a:moveTo>
                  <a:pt x="1515735" y="247955"/>
                </a:moveTo>
                <a:cubicBezTo>
                  <a:pt x="1533786" y="247955"/>
                  <a:pt x="1551837" y="254844"/>
                  <a:pt x="1565615" y="268622"/>
                </a:cubicBezTo>
                <a:cubicBezTo>
                  <a:pt x="1593171" y="296178"/>
                  <a:pt x="1593171" y="340825"/>
                  <a:pt x="1565615" y="368381"/>
                </a:cubicBezTo>
                <a:lnTo>
                  <a:pt x="1266272" y="667724"/>
                </a:lnTo>
                <a:cubicBezTo>
                  <a:pt x="1238716" y="695279"/>
                  <a:pt x="1194074" y="695279"/>
                  <a:pt x="1166513" y="667724"/>
                </a:cubicBezTo>
                <a:cubicBezTo>
                  <a:pt x="1138957" y="640168"/>
                  <a:pt x="1138957" y="595520"/>
                  <a:pt x="1166513" y="567965"/>
                </a:cubicBezTo>
                <a:lnTo>
                  <a:pt x="1465856" y="268622"/>
                </a:lnTo>
                <a:cubicBezTo>
                  <a:pt x="1479634" y="254844"/>
                  <a:pt x="1497685" y="247955"/>
                  <a:pt x="1515735" y="247955"/>
                </a:cubicBezTo>
                <a:close/>
                <a:moveTo>
                  <a:pt x="318496" y="247950"/>
                </a:moveTo>
                <a:cubicBezTo>
                  <a:pt x="336547" y="247950"/>
                  <a:pt x="354598" y="254839"/>
                  <a:pt x="368376" y="268617"/>
                </a:cubicBezTo>
                <a:lnTo>
                  <a:pt x="667718" y="567960"/>
                </a:lnTo>
                <a:cubicBezTo>
                  <a:pt x="695274" y="595516"/>
                  <a:pt x="695274" y="640163"/>
                  <a:pt x="667718" y="667719"/>
                </a:cubicBezTo>
                <a:cubicBezTo>
                  <a:pt x="640163" y="695279"/>
                  <a:pt x="595520" y="695279"/>
                  <a:pt x="567964" y="667724"/>
                </a:cubicBezTo>
                <a:lnTo>
                  <a:pt x="268617" y="368376"/>
                </a:lnTo>
                <a:cubicBezTo>
                  <a:pt x="241061" y="340820"/>
                  <a:pt x="241061" y="296173"/>
                  <a:pt x="268617" y="268617"/>
                </a:cubicBezTo>
                <a:cubicBezTo>
                  <a:pt x="282395" y="254839"/>
                  <a:pt x="300445" y="247950"/>
                  <a:pt x="318496" y="247950"/>
                </a:cubicBezTo>
                <a:close/>
                <a:moveTo>
                  <a:pt x="917119" y="0"/>
                </a:moveTo>
                <a:cubicBezTo>
                  <a:pt x="956113" y="0"/>
                  <a:pt x="987666" y="31553"/>
                  <a:pt x="987666" y="70547"/>
                </a:cubicBezTo>
                <a:lnTo>
                  <a:pt x="987666" y="493833"/>
                </a:lnTo>
                <a:cubicBezTo>
                  <a:pt x="987666" y="532827"/>
                  <a:pt x="956113" y="564381"/>
                  <a:pt x="917119" y="564381"/>
                </a:cubicBezTo>
                <a:cubicBezTo>
                  <a:pt x="878125" y="564381"/>
                  <a:pt x="846571" y="532827"/>
                  <a:pt x="846571" y="493833"/>
                </a:cubicBezTo>
                <a:lnTo>
                  <a:pt x="846571" y="70547"/>
                </a:lnTo>
                <a:cubicBezTo>
                  <a:pt x="846571" y="31553"/>
                  <a:pt x="878125" y="0"/>
                  <a:pt x="917119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7" name="Полилиния: фигура 16">
            <a:hlinkClick r:id="rId2"/>
            <a:extLst>
              <a:ext uri="{FF2B5EF4-FFF2-40B4-BE49-F238E27FC236}">
                <a16:creationId xmlns="" xmlns:a16="http://schemas.microsoft.com/office/drawing/2014/main" id="{7F3C231C-5CDC-4744-8812-647989515C4B}"/>
              </a:ext>
            </a:extLst>
          </p:cNvPr>
          <p:cNvSpPr>
            <a:spLocks noChangeAspect="1"/>
          </p:cNvSpPr>
          <p:nvPr/>
        </p:nvSpPr>
        <p:spPr>
          <a:xfrm rot="8175099">
            <a:off x="503825" y="3124211"/>
            <a:ext cx="651298" cy="651298"/>
          </a:xfrm>
          <a:custGeom>
            <a:avLst/>
            <a:gdLst>
              <a:gd name="connsiteX0" fmla="*/ 617839 w 2408024"/>
              <a:gd name="connsiteY0" fmla="*/ 1145851 h 2408023"/>
              <a:gd name="connsiteX1" fmla="*/ 667718 w 2408024"/>
              <a:gd name="connsiteY1" fmla="*/ 1166518 h 2408023"/>
              <a:gd name="connsiteX2" fmla="*/ 667718 w 2408024"/>
              <a:gd name="connsiteY2" fmla="*/ 1266277 h 2408023"/>
              <a:gd name="connsiteX3" fmla="*/ 368376 w 2408024"/>
              <a:gd name="connsiteY3" fmla="*/ 1565620 h 2408023"/>
              <a:gd name="connsiteX4" fmla="*/ 268617 w 2408024"/>
              <a:gd name="connsiteY4" fmla="*/ 1565620 h 2408023"/>
              <a:gd name="connsiteX5" fmla="*/ 268617 w 2408024"/>
              <a:gd name="connsiteY5" fmla="*/ 1465861 h 2408023"/>
              <a:gd name="connsiteX6" fmla="*/ 567959 w 2408024"/>
              <a:gd name="connsiteY6" fmla="*/ 1166518 h 2408023"/>
              <a:gd name="connsiteX7" fmla="*/ 617839 w 2408024"/>
              <a:gd name="connsiteY7" fmla="*/ 1145851 h 2408023"/>
              <a:gd name="connsiteX8" fmla="*/ 911977 w 2408024"/>
              <a:gd name="connsiteY8" fmla="*/ 859510 h 2408023"/>
              <a:gd name="connsiteX9" fmla="*/ 950534 w 2408024"/>
              <a:gd name="connsiteY9" fmla="*/ 861311 h 2408023"/>
              <a:gd name="connsiteX10" fmla="*/ 2147778 w 2408024"/>
              <a:gd name="connsiteY10" fmla="*/ 1260413 h 2408023"/>
              <a:gd name="connsiteX11" fmla="*/ 2194141 w 2408024"/>
              <a:gd name="connsiteY11" fmla="*/ 1311118 h 2408023"/>
              <a:gd name="connsiteX12" fmla="*/ 2175334 w 2408024"/>
              <a:gd name="connsiteY12" fmla="*/ 1377188 h 2408023"/>
              <a:gd name="connsiteX13" fmla="*/ 1975816 w 2408024"/>
              <a:gd name="connsiteY13" fmla="*/ 1576706 h 2408023"/>
              <a:gd name="connsiteX14" fmla="*/ 2387357 w 2408024"/>
              <a:gd name="connsiteY14" fmla="*/ 1988313 h 2408023"/>
              <a:gd name="connsiteX15" fmla="*/ 2387357 w 2408024"/>
              <a:gd name="connsiteY15" fmla="*/ 2088072 h 2408023"/>
              <a:gd name="connsiteX16" fmla="*/ 2088081 w 2408024"/>
              <a:gd name="connsiteY16" fmla="*/ 2387349 h 2408023"/>
              <a:gd name="connsiteX17" fmla="*/ 1988321 w 2408024"/>
              <a:gd name="connsiteY17" fmla="*/ 2387354 h 2408023"/>
              <a:gd name="connsiteX18" fmla="*/ 1576709 w 2408024"/>
              <a:gd name="connsiteY18" fmla="*/ 1975812 h 2408023"/>
              <a:gd name="connsiteX19" fmla="*/ 1377192 w 2408024"/>
              <a:gd name="connsiteY19" fmla="*/ 2175330 h 2408023"/>
              <a:gd name="connsiteX20" fmla="*/ 1311121 w 2408024"/>
              <a:gd name="connsiteY20" fmla="*/ 2194138 h 2408023"/>
              <a:gd name="connsiteX21" fmla="*/ 1260417 w 2408024"/>
              <a:gd name="connsiteY21" fmla="*/ 2147774 h 2408023"/>
              <a:gd name="connsiteX22" fmla="*/ 861315 w 2408024"/>
              <a:gd name="connsiteY22" fmla="*/ 950530 h 2408023"/>
              <a:gd name="connsiteX23" fmla="*/ 878331 w 2408024"/>
              <a:gd name="connsiteY23" fmla="*/ 878327 h 2408023"/>
              <a:gd name="connsiteX24" fmla="*/ 911977 w 2408024"/>
              <a:gd name="connsiteY24" fmla="*/ 859510 h 2408023"/>
              <a:gd name="connsiteX25" fmla="*/ 70547 w 2408024"/>
              <a:gd name="connsiteY25" fmla="*/ 846571 h 2408023"/>
              <a:gd name="connsiteX26" fmla="*/ 493833 w 2408024"/>
              <a:gd name="connsiteY26" fmla="*/ 846571 h 2408023"/>
              <a:gd name="connsiteX27" fmla="*/ 564381 w 2408024"/>
              <a:gd name="connsiteY27" fmla="*/ 917119 h 2408023"/>
              <a:gd name="connsiteX28" fmla="*/ 493833 w 2408024"/>
              <a:gd name="connsiteY28" fmla="*/ 987666 h 2408023"/>
              <a:gd name="connsiteX29" fmla="*/ 70547 w 2408024"/>
              <a:gd name="connsiteY29" fmla="*/ 987666 h 2408023"/>
              <a:gd name="connsiteX30" fmla="*/ 0 w 2408024"/>
              <a:gd name="connsiteY30" fmla="*/ 917119 h 2408023"/>
              <a:gd name="connsiteX31" fmla="*/ 70547 w 2408024"/>
              <a:gd name="connsiteY31" fmla="*/ 846571 h 2408023"/>
              <a:gd name="connsiteX32" fmla="*/ 1515735 w 2408024"/>
              <a:gd name="connsiteY32" fmla="*/ 247955 h 2408023"/>
              <a:gd name="connsiteX33" fmla="*/ 1565615 w 2408024"/>
              <a:gd name="connsiteY33" fmla="*/ 268622 h 2408023"/>
              <a:gd name="connsiteX34" fmla="*/ 1565615 w 2408024"/>
              <a:gd name="connsiteY34" fmla="*/ 368381 h 2408023"/>
              <a:gd name="connsiteX35" fmla="*/ 1266272 w 2408024"/>
              <a:gd name="connsiteY35" fmla="*/ 667724 h 2408023"/>
              <a:gd name="connsiteX36" fmla="*/ 1166513 w 2408024"/>
              <a:gd name="connsiteY36" fmla="*/ 667724 h 2408023"/>
              <a:gd name="connsiteX37" fmla="*/ 1166513 w 2408024"/>
              <a:gd name="connsiteY37" fmla="*/ 567965 h 2408023"/>
              <a:gd name="connsiteX38" fmla="*/ 1465856 w 2408024"/>
              <a:gd name="connsiteY38" fmla="*/ 268622 h 2408023"/>
              <a:gd name="connsiteX39" fmla="*/ 1515735 w 2408024"/>
              <a:gd name="connsiteY39" fmla="*/ 247955 h 2408023"/>
              <a:gd name="connsiteX40" fmla="*/ 318496 w 2408024"/>
              <a:gd name="connsiteY40" fmla="*/ 247950 h 2408023"/>
              <a:gd name="connsiteX41" fmla="*/ 368376 w 2408024"/>
              <a:gd name="connsiteY41" fmla="*/ 268617 h 2408023"/>
              <a:gd name="connsiteX42" fmla="*/ 667718 w 2408024"/>
              <a:gd name="connsiteY42" fmla="*/ 567960 h 2408023"/>
              <a:gd name="connsiteX43" fmla="*/ 667718 w 2408024"/>
              <a:gd name="connsiteY43" fmla="*/ 667719 h 2408023"/>
              <a:gd name="connsiteX44" fmla="*/ 567964 w 2408024"/>
              <a:gd name="connsiteY44" fmla="*/ 667724 h 2408023"/>
              <a:gd name="connsiteX45" fmla="*/ 268617 w 2408024"/>
              <a:gd name="connsiteY45" fmla="*/ 368376 h 2408023"/>
              <a:gd name="connsiteX46" fmla="*/ 268617 w 2408024"/>
              <a:gd name="connsiteY46" fmla="*/ 268617 h 2408023"/>
              <a:gd name="connsiteX47" fmla="*/ 318496 w 2408024"/>
              <a:gd name="connsiteY47" fmla="*/ 247950 h 2408023"/>
              <a:gd name="connsiteX48" fmla="*/ 917119 w 2408024"/>
              <a:gd name="connsiteY48" fmla="*/ 0 h 2408023"/>
              <a:gd name="connsiteX49" fmla="*/ 987666 w 2408024"/>
              <a:gd name="connsiteY49" fmla="*/ 70547 h 2408023"/>
              <a:gd name="connsiteX50" fmla="*/ 987666 w 2408024"/>
              <a:gd name="connsiteY50" fmla="*/ 493833 h 2408023"/>
              <a:gd name="connsiteX51" fmla="*/ 917119 w 2408024"/>
              <a:gd name="connsiteY51" fmla="*/ 564381 h 2408023"/>
              <a:gd name="connsiteX52" fmla="*/ 846571 w 2408024"/>
              <a:gd name="connsiteY52" fmla="*/ 493833 h 2408023"/>
              <a:gd name="connsiteX53" fmla="*/ 846571 w 2408024"/>
              <a:gd name="connsiteY53" fmla="*/ 70547 h 2408023"/>
              <a:gd name="connsiteX54" fmla="*/ 917119 w 2408024"/>
              <a:gd name="connsiteY54" fmla="*/ 0 h 240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408024" h="2408023">
                <a:moveTo>
                  <a:pt x="617839" y="1145851"/>
                </a:moveTo>
                <a:cubicBezTo>
                  <a:pt x="635890" y="1145851"/>
                  <a:pt x="653941" y="1152740"/>
                  <a:pt x="667718" y="1166518"/>
                </a:cubicBezTo>
                <a:cubicBezTo>
                  <a:pt x="695274" y="1194074"/>
                  <a:pt x="695274" y="1238721"/>
                  <a:pt x="667718" y="1266277"/>
                </a:cubicBezTo>
                <a:lnTo>
                  <a:pt x="368376" y="1565620"/>
                </a:lnTo>
                <a:cubicBezTo>
                  <a:pt x="340820" y="1593176"/>
                  <a:pt x="296177" y="1593176"/>
                  <a:pt x="268617" y="1565620"/>
                </a:cubicBezTo>
                <a:cubicBezTo>
                  <a:pt x="241061" y="1538064"/>
                  <a:pt x="241061" y="1493417"/>
                  <a:pt x="268617" y="1465861"/>
                </a:cubicBezTo>
                <a:lnTo>
                  <a:pt x="567959" y="1166518"/>
                </a:lnTo>
                <a:cubicBezTo>
                  <a:pt x="581737" y="1152740"/>
                  <a:pt x="599788" y="1145851"/>
                  <a:pt x="617839" y="1145851"/>
                </a:cubicBezTo>
                <a:close/>
                <a:moveTo>
                  <a:pt x="911977" y="859510"/>
                </a:moveTo>
                <a:cubicBezTo>
                  <a:pt x="924508" y="856522"/>
                  <a:pt x="937857" y="856970"/>
                  <a:pt x="950534" y="861311"/>
                </a:cubicBezTo>
                <a:lnTo>
                  <a:pt x="2147778" y="1260413"/>
                </a:lnTo>
                <a:cubicBezTo>
                  <a:pt x="2170997" y="1268130"/>
                  <a:pt x="2188493" y="1287282"/>
                  <a:pt x="2194141" y="1311118"/>
                </a:cubicBezTo>
                <a:cubicBezTo>
                  <a:pt x="2199724" y="1334887"/>
                  <a:pt x="2192627" y="1359894"/>
                  <a:pt x="2175334" y="1377188"/>
                </a:cubicBezTo>
                <a:lnTo>
                  <a:pt x="1975816" y="1576706"/>
                </a:lnTo>
                <a:lnTo>
                  <a:pt x="2387357" y="1988313"/>
                </a:lnTo>
                <a:cubicBezTo>
                  <a:pt x="2414914" y="2015869"/>
                  <a:pt x="2414914" y="2060516"/>
                  <a:pt x="2387357" y="2088072"/>
                </a:cubicBezTo>
                <a:lnTo>
                  <a:pt x="2088081" y="2387349"/>
                </a:lnTo>
                <a:cubicBezTo>
                  <a:pt x="2060520" y="2414914"/>
                  <a:pt x="2015877" y="2414914"/>
                  <a:pt x="1988321" y="2387354"/>
                </a:cubicBezTo>
                <a:lnTo>
                  <a:pt x="1576709" y="1975812"/>
                </a:lnTo>
                <a:lnTo>
                  <a:pt x="1377192" y="2175330"/>
                </a:lnTo>
                <a:cubicBezTo>
                  <a:pt x="1359969" y="2192553"/>
                  <a:pt x="1334962" y="2199650"/>
                  <a:pt x="1311121" y="2194138"/>
                </a:cubicBezTo>
                <a:cubicBezTo>
                  <a:pt x="1287286" y="2188490"/>
                  <a:pt x="1268130" y="2170989"/>
                  <a:pt x="1260417" y="2147774"/>
                </a:cubicBezTo>
                <a:lnTo>
                  <a:pt x="861315" y="950530"/>
                </a:lnTo>
                <a:cubicBezTo>
                  <a:pt x="852839" y="925175"/>
                  <a:pt x="859452" y="897205"/>
                  <a:pt x="878331" y="878327"/>
                </a:cubicBezTo>
                <a:cubicBezTo>
                  <a:pt x="887735" y="868923"/>
                  <a:pt x="899447" y="862498"/>
                  <a:pt x="911977" y="859510"/>
                </a:cubicBezTo>
                <a:close/>
                <a:moveTo>
                  <a:pt x="70547" y="846571"/>
                </a:moveTo>
                <a:lnTo>
                  <a:pt x="493833" y="846571"/>
                </a:lnTo>
                <a:cubicBezTo>
                  <a:pt x="532827" y="846571"/>
                  <a:pt x="564381" y="878125"/>
                  <a:pt x="564381" y="917119"/>
                </a:cubicBezTo>
                <a:cubicBezTo>
                  <a:pt x="564381" y="956113"/>
                  <a:pt x="532827" y="987666"/>
                  <a:pt x="493833" y="987666"/>
                </a:cubicBezTo>
                <a:lnTo>
                  <a:pt x="70547" y="987666"/>
                </a:lnTo>
                <a:cubicBezTo>
                  <a:pt x="31553" y="987666"/>
                  <a:pt x="0" y="956113"/>
                  <a:pt x="0" y="917119"/>
                </a:cubicBezTo>
                <a:cubicBezTo>
                  <a:pt x="0" y="878125"/>
                  <a:pt x="31553" y="846571"/>
                  <a:pt x="70547" y="846571"/>
                </a:cubicBezTo>
                <a:close/>
                <a:moveTo>
                  <a:pt x="1515735" y="247955"/>
                </a:moveTo>
                <a:cubicBezTo>
                  <a:pt x="1533786" y="247955"/>
                  <a:pt x="1551837" y="254844"/>
                  <a:pt x="1565615" y="268622"/>
                </a:cubicBezTo>
                <a:cubicBezTo>
                  <a:pt x="1593171" y="296178"/>
                  <a:pt x="1593171" y="340825"/>
                  <a:pt x="1565615" y="368381"/>
                </a:cubicBezTo>
                <a:lnTo>
                  <a:pt x="1266272" y="667724"/>
                </a:lnTo>
                <a:cubicBezTo>
                  <a:pt x="1238716" y="695279"/>
                  <a:pt x="1194074" y="695279"/>
                  <a:pt x="1166513" y="667724"/>
                </a:cubicBezTo>
                <a:cubicBezTo>
                  <a:pt x="1138957" y="640168"/>
                  <a:pt x="1138957" y="595520"/>
                  <a:pt x="1166513" y="567965"/>
                </a:cubicBezTo>
                <a:lnTo>
                  <a:pt x="1465856" y="268622"/>
                </a:lnTo>
                <a:cubicBezTo>
                  <a:pt x="1479634" y="254844"/>
                  <a:pt x="1497685" y="247955"/>
                  <a:pt x="1515735" y="247955"/>
                </a:cubicBezTo>
                <a:close/>
                <a:moveTo>
                  <a:pt x="318496" y="247950"/>
                </a:moveTo>
                <a:cubicBezTo>
                  <a:pt x="336547" y="247950"/>
                  <a:pt x="354598" y="254839"/>
                  <a:pt x="368376" y="268617"/>
                </a:cubicBezTo>
                <a:lnTo>
                  <a:pt x="667718" y="567960"/>
                </a:lnTo>
                <a:cubicBezTo>
                  <a:pt x="695274" y="595516"/>
                  <a:pt x="695274" y="640163"/>
                  <a:pt x="667718" y="667719"/>
                </a:cubicBezTo>
                <a:cubicBezTo>
                  <a:pt x="640163" y="695279"/>
                  <a:pt x="595520" y="695279"/>
                  <a:pt x="567964" y="667724"/>
                </a:cubicBezTo>
                <a:lnTo>
                  <a:pt x="268617" y="368376"/>
                </a:lnTo>
                <a:cubicBezTo>
                  <a:pt x="241061" y="340820"/>
                  <a:pt x="241061" y="296173"/>
                  <a:pt x="268617" y="268617"/>
                </a:cubicBezTo>
                <a:cubicBezTo>
                  <a:pt x="282395" y="254839"/>
                  <a:pt x="300445" y="247950"/>
                  <a:pt x="318496" y="247950"/>
                </a:cubicBezTo>
                <a:close/>
                <a:moveTo>
                  <a:pt x="917119" y="0"/>
                </a:moveTo>
                <a:cubicBezTo>
                  <a:pt x="956113" y="0"/>
                  <a:pt x="987666" y="31553"/>
                  <a:pt x="987666" y="70547"/>
                </a:cubicBezTo>
                <a:lnTo>
                  <a:pt x="987666" y="493833"/>
                </a:lnTo>
                <a:cubicBezTo>
                  <a:pt x="987666" y="532827"/>
                  <a:pt x="956113" y="564381"/>
                  <a:pt x="917119" y="564381"/>
                </a:cubicBezTo>
                <a:cubicBezTo>
                  <a:pt x="878125" y="564381"/>
                  <a:pt x="846571" y="532827"/>
                  <a:pt x="846571" y="493833"/>
                </a:cubicBezTo>
                <a:lnTo>
                  <a:pt x="846571" y="70547"/>
                </a:lnTo>
                <a:cubicBezTo>
                  <a:pt x="846571" y="31553"/>
                  <a:pt x="878125" y="0"/>
                  <a:pt x="917119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9" name="Полилиния: фигура 16">
            <a:hlinkClick r:id="rId2"/>
            <a:extLst>
              <a:ext uri="{FF2B5EF4-FFF2-40B4-BE49-F238E27FC236}">
                <a16:creationId xmlns="" xmlns:a16="http://schemas.microsoft.com/office/drawing/2014/main" id="{7F3C231C-5CDC-4744-8812-647989515C4B}"/>
              </a:ext>
            </a:extLst>
          </p:cNvPr>
          <p:cNvSpPr>
            <a:spLocks noChangeAspect="1"/>
          </p:cNvSpPr>
          <p:nvPr/>
        </p:nvSpPr>
        <p:spPr>
          <a:xfrm rot="8175099">
            <a:off x="539987" y="4472342"/>
            <a:ext cx="659130" cy="659130"/>
          </a:xfrm>
          <a:custGeom>
            <a:avLst/>
            <a:gdLst>
              <a:gd name="connsiteX0" fmla="*/ 617839 w 2408024"/>
              <a:gd name="connsiteY0" fmla="*/ 1145851 h 2408023"/>
              <a:gd name="connsiteX1" fmla="*/ 667718 w 2408024"/>
              <a:gd name="connsiteY1" fmla="*/ 1166518 h 2408023"/>
              <a:gd name="connsiteX2" fmla="*/ 667718 w 2408024"/>
              <a:gd name="connsiteY2" fmla="*/ 1266277 h 2408023"/>
              <a:gd name="connsiteX3" fmla="*/ 368376 w 2408024"/>
              <a:gd name="connsiteY3" fmla="*/ 1565620 h 2408023"/>
              <a:gd name="connsiteX4" fmla="*/ 268617 w 2408024"/>
              <a:gd name="connsiteY4" fmla="*/ 1565620 h 2408023"/>
              <a:gd name="connsiteX5" fmla="*/ 268617 w 2408024"/>
              <a:gd name="connsiteY5" fmla="*/ 1465861 h 2408023"/>
              <a:gd name="connsiteX6" fmla="*/ 567959 w 2408024"/>
              <a:gd name="connsiteY6" fmla="*/ 1166518 h 2408023"/>
              <a:gd name="connsiteX7" fmla="*/ 617839 w 2408024"/>
              <a:gd name="connsiteY7" fmla="*/ 1145851 h 2408023"/>
              <a:gd name="connsiteX8" fmla="*/ 911977 w 2408024"/>
              <a:gd name="connsiteY8" fmla="*/ 859510 h 2408023"/>
              <a:gd name="connsiteX9" fmla="*/ 950534 w 2408024"/>
              <a:gd name="connsiteY9" fmla="*/ 861311 h 2408023"/>
              <a:gd name="connsiteX10" fmla="*/ 2147778 w 2408024"/>
              <a:gd name="connsiteY10" fmla="*/ 1260413 h 2408023"/>
              <a:gd name="connsiteX11" fmla="*/ 2194141 w 2408024"/>
              <a:gd name="connsiteY11" fmla="*/ 1311118 h 2408023"/>
              <a:gd name="connsiteX12" fmla="*/ 2175334 w 2408024"/>
              <a:gd name="connsiteY12" fmla="*/ 1377188 h 2408023"/>
              <a:gd name="connsiteX13" fmla="*/ 1975816 w 2408024"/>
              <a:gd name="connsiteY13" fmla="*/ 1576706 h 2408023"/>
              <a:gd name="connsiteX14" fmla="*/ 2387357 w 2408024"/>
              <a:gd name="connsiteY14" fmla="*/ 1988313 h 2408023"/>
              <a:gd name="connsiteX15" fmla="*/ 2387357 w 2408024"/>
              <a:gd name="connsiteY15" fmla="*/ 2088072 h 2408023"/>
              <a:gd name="connsiteX16" fmla="*/ 2088081 w 2408024"/>
              <a:gd name="connsiteY16" fmla="*/ 2387349 h 2408023"/>
              <a:gd name="connsiteX17" fmla="*/ 1988321 w 2408024"/>
              <a:gd name="connsiteY17" fmla="*/ 2387354 h 2408023"/>
              <a:gd name="connsiteX18" fmla="*/ 1576709 w 2408024"/>
              <a:gd name="connsiteY18" fmla="*/ 1975812 h 2408023"/>
              <a:gd name="connsiteX19" fmla="*/ 1377192 w 2408024"/>
              <a:gd name="connsiteY19" fmla="*/ 2175330 h 2408023"/>
              <a:gd name="connsiteX20" fmla="*/ 1311121 w 2408024"/>
              <a:gd name="connsiteY20" fmla="*/ 2194138 h 2408023"/>
              <a:gd name="connsiteX21" fmla="*/ 1260417 w 2408024"/>
              <a:gd name="connsiteY21" fmla="*/ 2147774 h 2408023"/>
              <a:gd name="connsiteX22" fmla="*/ 861315 w 2408024"/>
              <a:gd name="connsiteY22" fmla="*/ 950530 h 2408023"/>
              <a:gd name="connsiteX23" fmla="*/ 878331 w 2408024"/>
              <a:gd name="connsiteY23" fmla="*/ 878327 h 2408023"/>
              <a:gd name="connsiteX24" fmla="*/ 911977 w 2408024"/>
              <a:gd name="connsiteY24" fmla="*/ 859510 h 2408023"/>
              <a:gd name="connsiteX25" fmla="*/ 70547 w 2408024"/>
              <a:gd name="connsiteY25" fmla="*/ 846571 h 2408023"/>
              <a:gd name="connsiteX26" fmla="*/ 493833 w 2408024"/>
              <a:gd name="connsiteY26" fmla="*/ 846571 h 2408023"/>
              <a:gd name="connsiteX27" fmla="*/ 564381 w 2408024"/>
              <a:gd name="connsiteY27" fmla="*/ 917119 h 2408023"/>
              <a:gd name="connsiteX28" fmla="*/ 493833 w 2408024"/>
              <a:gd name="connsiteY28" fmla="*/ 987666 h 2408023"/>
              <a:gd name="connsiteX29" fmla="*/ 70547 w 2408024"/>
              <a:gd name="connsiteY29" fmla="*/ 987666 h 2408023"/>
              <a:gd name="connsiteX30" fmla="*/ 0 w 2408024"/>
              <a:gd name="connsiteY30" fmla="*/ 917119 h 2408023"/>
              <a:gd name="connsiteX31" fmla="*/ 70547 w 2408024"/>
              <a:gd name="connsiteY31" fmla="*/ 846571 h 2408023"/>
              <a:gd name="connsiteX32" fmla="*/ 1515735 w 2408024"/>
              <a:gd name="connsiteY32" fmla="*/ 247955 h 2408023"/>
              <a:gd name="connsiteX33" fmla="*/ 1565615 w 2408024"/>
              <a:gd name="connsiteY33" fmla="*/ 268622 h 2408023"/>
              <a:gd name="connsiteX34" fmla="*/ 1565615 w 2408024"/>
              <a:gd name="connsiteY34" fmla="*/ 368381 h 2408023"/>
              <a:gd name="connsiteX35" fmla="*/ 1266272 w 2408024"/>
              <a:gd name="connsiteY35" fmla="*/ 667724 h 2408023"/>
              <a:gd name="connsiteX36" fmla="*/ 1166513 w 2408024"/>
              <a:gd name="connsiteY36" fmla="*/ 667724 h 2408023"/>
              <a:gd name="connsiteX37" fmla="*/ 1166513 w 2408024"/>
              <a:gd name="connsiteY37" fmla="*/ 567965 h 2408023"/>
              <a:gd name="connsiteX38" fmla="*/ 1465856 w 2408024"/>
              <a:gd name="connsiteY38" fmla="*/ 268622 h 2408023"/>
              <a:gd name="connsiteX39" fmla="*/ 1515735 w 2408024"/>
              <a:gd name="connsiteY39" fmla="*/ 247955 h 2408023"/>
              <a:gd name="connsiteX40" fmla="*/ 318496 w 2408024"/>
              <a:gd name="connsiteY40" fmla="*/ 247950 h 2408023"/>
              <a:gd name="connsiteX41" fmla="*/ 368376 w 2408024"/>
              <a:gd name="connsiteY41" fmla="*/ 268617 h 2408023"/>
              <a:gd name="connsiteX42" fmla="*/ 667718 w 2408024"/>
              <a:gd name="connsiteY42" fmla="*/ 567960 h 2408023"/>
              <a:gd name="connsiteX43" fmla="*/ 667718 w 2408024"/>
              <a:gd name="connsiteY43" fmla="*/ 667719 h 2408023"/>
              <a:gd name="connsiteX44" fmla="*/ 567964 w 2408024"/>
              <a:gd name="connsiteY44" fmla="*/ 667724 h 2408023"/>
              <a:gd name="connsiteX45" fmla="*/ 268617 w 2408024"/>
              <a:gd name="connsiteY45" fmla="*/ 368376 h 2408023"/>
              <a:gd name="connsiteX46" fmla="*/ 268617 w 2408024"/>
              <a:gd name="connsiteY46" fmla="*/ 268617 h 2408023"/>
              <a:gd name="connsiteX47" fmla="*/ 318496 w 2408024"/>
              <a:gd name="connsiteY47" fmla="*/ 247950 h 2408023"/>
              <a:gd name="connsiteX48" fmla="*/ 917119 w 2408024"/>
              <a:gd name="connsiteY48" fmla="*/ 0 h 2408023"/>
              <a:gd name="connsiteX49" fmla="*/ 987666 w 2408024"/>
              <a:gd name="connsiteY49" fmla="*/ 70547 h 2408023"/>
              <a:gd name="connsiteX50" fmla="*/ 987666 w 2408024"/>
              <a:gd name="connsiteY50" fmla="*/ 493833 h 2408023"/>
              <a:gd name="connsiteX51" fmla="*/ 917119 w 2408024"/>
              <a:gd name="connsiteY51" fmla="*/ 564381 h 2408023"/>
              <a:gd name="connsiteX52" fmla="*/ 846571 w 2408024"/>
              <a:gd name="connsiteY52" fmla="*/ 493833 h 2408023"/>
              <a:gd name="connsiteX53" fmla="*/ 846571 w 2408024"/>
              <a:gd name="connsiteY53" fmla="*/ 70547 h 2408023"/>
              <a:gd name="connsiteX54" fmla="*/ 917119 w 2408024"/>
              <a:gd name="connsiteY54" fmla="*/ 0 h 240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408024" h="2408023">
                <a:moveTo>
                  <a:pt x="617839" y="1145851"/>
                </a:moveTo>
                <a:cubicBezTo>
                  <a:pt x="635890" y="1145851"/>
                  <a:pt x="653941" y="1152740"/>
                  <a:pt x="667718" y="1166518"/>
                </a:cubicBezTo>
                <a:cubicBezTo>
                  <a:pt x="695274" y="1194074"/>
                  <a:pt x="695274" y="1238721"/>
                  <a:pt x="667718" y="1266277"/>
                </a:cubicBezTo>
                <a:lnTo>
                  <a:pt x="368376" y="1565620"/>
                </a:lnTo>
                <a:cubicBezTo>
                  <a:pt x="340820" y="1593176"/>
                  <a:pt x="296177" y="1593176"/>
                  <a:pt x="268617" y="1565620"/>
                </a:cubicBezTo>
                <a:cubicBezTo>
                  <a:pt x="241061" y="1538064"/>
                  <a:pt x="241061" y="1493417"/>
                  <a:pt x="268617" y="1465861"/>
                </a:cubicBezTo>
                <a:lnTo>
                  <a:pt x="567959" y="1166518"/>
                </a:lnTo>
                <a:cubicBezTo>
                  <a:pt x="581737" y="1152740"/>
                  <a:pt x="599788" y="1145851"/>
                  <a:pt x="617839" y="1145851"/>
                </a:cubicBezTo>
                <a:close/>
                <a:moveTo>
                  <a:pt x="911977" y="859510"/>
                </a:moveTo>
                <a:cubicBezTo>
                  <a:pt x="924508" y="856522"/>
                  <a:pt x="937857" y="856970"/>
                  <a:pt x="950534" y="861311"/>
                </a:cubicBezTo>
                <a:lnTo>
                  <a:pt x="2147778" y="1260413"/>
                </a:lnTo>
                <a:cubicBezTo>
                  <a:pt x="2170997" y="1268130"/>
                  <a:pt x="2188493" y="1287282"/>
                  <a:pt x="2194141" y="1311118"/>
                </a:cubicBezTo>
                <a:cubicBezTo>
                  <a:pt x="2199724" y="1334887"/>
                  <a:pt x="2192627" y="1359894"/>
                  <a:pt x="2175334" y="1377188"/>
                </a:cubicBezTo>
                <a:lnTo>
                  <a:pt x="1975816" y="1576706"/>
                </a:lnTo>
                <a:lnTo>
                  <a:pt x="2387357" y="1988313"/>
                </a:lnTo>
                <a:cubicBezTo>
                  <a:pt x="2414914" y="2015869"/>
                  <a:pt x="2414914" y="2060516"/>
                  <a:pt x="2387357" y="2088072"/>
                </a:cubicBezTo>
                <a:lnTo>
                  <a:pt x="2088081" y="2387349"/>
                </a:lnTo>
                <a:cubicBezTo>
                  <a:pt x="2060520" y="2414914"/>
                  <a:pt x="2015877" y="2414914"/>
                  <a:pt x="1988321" y="2387354"/>
                </a:cubicBezTo>
                <a:lnTo>
                  <a:pt x="1576709" y="1975812"/>
                </a:lnTo>
                <a:lnTo>
                  <a:pt x="1377192" y="2175330"/>
                </a:lnTo>
                <a:cubicBezTo>
                  <a:pt x="1359969" y="2192553"/>
                  <a:pt x="1334962" y="2199650"/>
                  <a:pt x="1311121" y="2194138"/>
                </a:cubicBezTo>
                <a:cubicBezTo>
                  <a:pt x="1287286" y="2188490"/>
                  <a:pt x="1268130" y="2170989"/>
                  <a:pt x="1260417" y="2147774"/>
                </a:cubicBezTo>
                <a:lnTo>
                  <a:pt x="861315" y="950530"/>
                </a:lnTo>
                <a:cubicBezTo>
                  <a:pt x="852839" y="925175"/>
                  <a:pt x="859452" y="897205"/>
                  <a:pt x="878331" y="878327"/>
                </a:cubicBezTo>
                <a:cubicBezTo>
                  <a:pt x="887735" y="868923"/>
                  <a:pt x="899447" y="862498"/>
                  <a:pt x="911977" y="859510"/>
                </a:cubicBezTo>
                <a:close/>
                <a:moveTo>
                  <a:pt x="70547" y="846571"/>
                </a:moveTo>
                <a:lnTo>
                  <a:pt x="493833" y="846571"/>
                </a:lnTo>
                <a:cubicBezTo>
                  <a:pt x="532827" y="846571"/>
                  <a:pt x="564381" y="878125"/>
                  <a:pt x="564381" y="917119"/>
                </a:cubicBezTo>
                <a:cubicBezTo>
                  <a:pt x="564381" y="956113"/>
                  <a:pt x="532827" y="987666"/>
                  <a:pt x="493833" y="987666"/>
                </a:cubicBezTo>
                <a:lnTo>
                  <a:pt x="70547" y="987666"/>
                </a:lnTo>
                <a:cubicBezTo>
                  <a:pt x="31553" y="987666"/>
                  <a:pt x="0" y="956113"/>
                  <a:pt x="0" y="917119"/>
                </a:cubicBezTo>
                <a:cubicBezTo>
                  <a:pt x="0" y="878125"/>
                  <a:pt x="31553" y="846571"/>
                  <a:pt x="70547" y="846571"/>
                </a:cubicBezTo>
                <a:close/>
                <a:moveTo>
                  <a:pt x="1515735" y="247955"/>
                </a:moveTo>
                <a:cubicBezTo>
                  <a:pt x="1533786" y="247955"/>
                  <a:pt x="1551837" y="254844"/>
                  <a:pt x="1565615" y="268622"/>
                </a:cubicBezTo>
                <a:cubicBezTo>
                  <a:pt x="1593171" y="296178"/>
                  <a:pt x="1593171" y="340825"/>
                  <a:pt x="1565615" y="368381"/>
                </a:cubicBezTo>
                <a:lnTo>
                  <a:pt x="1266272" y="667724"/>
                </a:lnTo>
                <a:cubicBezTo>
                  <a:pt x="1238716" y="695279"/>
                  <a:pt x="1194074" y="695279"/>
                  <a:pt x="1166513" y="667724"/>
                </a:cubicBezTo>
                <a:cubicBezTo>
                  <a:pt x="1138957" y="640168"/>
                  <a:pt x="1138957" y="595520"/>
                  <a:pt x="1166513" y="567965"/>
                </a:cubicBezTo>
                <a:lnTo>
                  <a:pt x="1465856" y="268622"/>
                </a:lnTo>
                <a:cubicBezTo>
                  <a:pt x="1479634" y="254844"/>
                  <a:pt x="1497685" y="247955"/>
                  <a:pt x="1515735" y="247955"/>
                </a:cubicBezTo>
                <a:close/>
                <a:moveTo>
                  <a:pt x="318496" y="247950"/>
                </a:moveTo>
                <a:cubicBezTo>
                  <a:pt x="336547" y="247950"/>
                  <a:pt x="354598" y="254839"/>
                  <a:pt x="368376" y="268617"/>
                </a:cubicBezTo>
                <a:lnTo>
                  <a:pt x="667718" y="567960"/>
                </a:lnTo>
                <a:cubicBezTo>
                  <a:pt x="695274" y="595516"/>
                  <a:pt x="695274" y="640163"/>
                  <a:pt x="667718" y="667719"/>
                </a:cubicBezTo>
                <a:cubicBezTo>
                  <a:pt x="640163" y="695279"/>
                  <a:pt x="595520" y="695279"/>
                  <a:pt x="567964" y="667724"/>
                </a:cubicBezTo>
                <a:lnTo>
                  <a:pt x="268617" y="368376"/>
                </a:lnTo>
                <a:cubicBezTo>
                  <a:pt x="241061" y="340820"/>
                  <a:pt x="241061" y="296173"/>
                  <a:pt x="268617" y="268617"/>
                </a:cubicBezTo>
                <a:cubicBezTo>
                  <a:pt x="282395" y="254839"/>
                  <a:pt x="300445" y="247950"/>
                  <a:pt x="318496" y="247950"/>
                </a:cubicBezTo>
                <a:close/>
                <a:moveTo>
                  <a:pt x="917119" y="0"/>
                </a:moveTo>
                <a:cubicBezTo>
                  <a:pt x="956113" y="0"/>
                  <a:pt x="987666" y="31553"/>
                  <a:pt x="987666" y="70547"/>
                </a:cubicBezTo>
                <a:lnTo>
                  <a:pt x="987666" y="493833"/>
                </a:lnTo>
                <a:cubicBezTo>
                  <a:pt x="987666" y="532827"/>
                  <a:pt x="956113" y="564381"/>
                  <a:pt x="917119" y="564381"/>
                </a:cubicBezTo>
                <a:cubicBezTo>
                  <a:pt x="878125" y="564381"/>
                  <a:pt x="846571" y="532827"/>
                  <a:pt x="846571" y="493833"/>
                </a:cubicBezTo>
                <a:lnTo>
                  <a:pt x="846571" y="70547"/>
                </a:lnTo>
                <a:cubicBezTo>
                  <a:pt x="846571" y="31553"/>
                  <a:pt x="878125" y="0"/>
                  <a:pt x="917119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10" name="Полилиния: фигура 16">
            <a:hlinkClick r:id="rId2"/>
            <a:extLst>
              <a:ext uri="{FF2B5EF4-FFF2-40B4-BE49-F238E27FC236}">
                <a16:creationId xmlns="" xmlns:a16="http://schemas.microsoft.com/office/drawing/2014/main" id="{7F3C231C-5CDC-4744-8812-647989515C4B}"/>
              </a:ext>
            </a:extLst>
          </p:cNvPr>
          <p:cNvSpPr>
            <a:spLocks noChangeAspect="1"/>
          </p:cNvSpPr>
          <p:nvPr/>
        </p:nvSpPr>
        <p:spPr>
          <a:xfrm rot="8175099">
            <a:off x="547622" y="5608003"/>
            <a:ext cx="696035" cy="696035"/>
          </a:xfrm>
          <a:custGeom>
            <a:avLst/>
            <a:gdLst>
              <a:gd name="connsiteX0" fmla="*/ 617839 w 2408024"/>
              <a:gd name="connsiteY0" fmla="*/ 1145851 h 2408023"/>
              <a:gd name="connsiteX1" fmla="*/ 667718 w 2408024"/>
              <a:gd name="connsiteY1" fmla="*/ 1166518 h 2408023"/>
              <a:gd name="connsiteX2" fmla="*/ 667718 w 2408024"/>
              <a:gd name="connsiteY2" fmla="*/ 1266277 h 2408023"/>
              <a:gd name="connsiteX3" fmla="*/ 368376 w 2408024"/>
              <a:gd name="connsiteY3" fmla="*/ 1565620 h 2408023"/>
              <a:gd name="connsiteX4" fmla="*/ 268617 w 2408024"/>
              <a:gd name="connsiteY4" fmla="*/ 1565620 h 2408023"/>
              <a:gd name="connsiteX5" fmla="*/ 268617 w 2408024"/>
              <a:gd name="connsiteY5" fmla="*/ 1465861 h 2408023"/>
              <a:gd name="connsiteX6" fmla="*/ 567959 w 2408024"/>
              <a:gd name="connsiteY6" fmla="*/ 1166518 h 2408023"/>
              <a:gd name="connsiteX7" fmla="*/ 617839 w 2408024"/>
              <a:gd name="connsiteY7" fmla="*/ 1145851 h 2408023"/>
              <a:gd name="connsiteX8" fmla="*/ 911977 w 2408024"/>
              <a:gd name="connsiteY8" fmla="*/ 859510 h 2408023"/>
              <a:gd name="connsiteX9" fmla="*/ 950534 w 2408024"/>
              <a:gd name="connsiteY9" fmla="*/ 861311 h 2408023"/>
              <a:gd name="connsiteX10" fmla="*/ 2147778 w 2408024"/>
              <a:gd name="connsiteY10" fmla="*/ 1260413 h 2408023"/>
              <a:gd name="connsiteX11" fmla="*/ 2194141 w 2408024"/>
              <a:gd name="connsiteY11" fmla="*/ 1311118 h 2408023"/>
              <a:gd name="connsiteX12" fmla="*/ 2175334 w 2408024"/>
              <a:gd name="connsiteY12" fmla="*/ 1377188 h 2408023"/>
              <a:gd name="connsiteX13" fmla="*/ 1975816 w 2408024"/>
              <a:gd name="connsiteY13" fmla="*/ 1576706 h 2408023"/>
              <a:gd name="connsiteX14" fmla="*/ 2387357 w 2408024"/>
              <a:gd name="connsiteY14" fmla="*/ 1988313 h 2408023"/>
              <a:gd name="connsiteX15" fmla="*/ 2387357 w 2408024"/>
              <a:gd name="connsiteY15" fmla="*/ 2088072 h 2408023"/>
              <a:gd name="connsiteX16" fmla="*/ 2088081 w 2408024"/>
              <a:gd name="connsiteY16" fmla="*/ 2387349 h 2408023"/>
              <a:gd name="connsiteX17" fmla="*/ 1988321 w 2408024"/>
              <a:gd name="connsiteY17" fmla="*/ 2387354 h 2408023"/>
              <a:gd name="connsiteX18" fmla="*/ 1576709 w 2408024"/>
              <a:gd name="connsiteY18" fmla="*/ 1975812 h 2408023"/>
              <a:gd name="connsiteX19" fmla="*/ 1377192 w 2408024"/>
              <a:gd name="connsiteY19" fmla="*/ 2175330 h 2408023"/>
              <a:gd name="connsiteX20" fmla="*/ 1311121 w 2408024"/>
              <a:gd name="connsiteY20" fmla="*/ 2194138 h 2408023"/>
              <a:gd name="connsiteX21" fmla="*/ 1260417 w 2408024"/>
              <a:gd name="connsiteY21" fmla="*/ 2147774 h 2408023"/>
              <a:gd name="connsiteX22" fmla="*/ 861315 w 2408024"/>
              <a:gd name="connsiteY22" fmla="*/ 950530 h 2408023"/>
              <a:gd name="connsiteX23" fmla="*/ 878331 w 2408024"/>
              <a:gd name="connsiteY23" fmla="*/ 878327 h 2408023"/>
              <a:gd name="connsiteX24" fmla="*/ 911977 w 2408024"/>
              <a:gd name="connsiteY24" fmla="*/ 859510 h 2408023"/>
              <a:gd name="connsiteX25" fmla="*/ 70547 w 2408024"/>
              <a:gd name="connsiteY25" fmla="*/ 846571 h 2408023"/>
              <a:gd name="connsiteX26" fmla="*/ 493833 w 2408024"/>
              <a:gd name="connsiteY26" fmla="*/ 846571 h 2408023"/>
              <a:gd name="connsiteX27" fmla="*/ 564381 w 2408024"/>
              <a:gd name="connsiteY27" fmla="*/ 917119 h 2408023"/>
              <a:gd name="connsiteX28" fmla="*/ 493833 w 2408024"/>
              <a:gd name="connsiteY28" fmla="*/ 987666 h 2408023"/>
              <a:gd name="connsiteX29" fmla="*/ 70547 w 2408024"/>
              <a:gd name="connsiteY29" fmla="*/ 987666 h 2408023"/>
              <a:gd name="connsiteX30" fmla="*/ 0 w 2408024"/>
              <a:gd name="connsiteY30" fmla="*/ 917119 h 2408023"/>
              <a:gd name="connsiteX31" fmla="*/ 70547 w 2408024"/>
              <a:gd name="connsiteY31" fmla="*/ 846571 h 2408023"/>
              <a:gd name="connsiteX32" fmla="*/ 1515735 w 2408024"/>
              <a:gd name="connsiteY32" fmla="*/ 247955 h 2408023"/>
              <a:gd name="connsiteX33" fmla="*/ 1565615 w 2408024"/>
              <a:gd name="connsiteY33" fmla="*/ 268622 h 2408023"/>
              <a:gd name="connsiteX34" fmla="*/ 1565615 w 2408024"/>
              <a:gd name="connsiteY34" fmla="*/ 368381 h 2408023"/>
              <a:gd name="connsiteX35" fmla="*/ 1266272 w 2408024"/>
              <a:gd name="connsiteY35" fmla="*/ 667724 h 2408023"/>
              <a:gd name="connsiteX36" fmla="*/ 1166513 w 2408024"/>
              <a:gd name="connsiteY36" fmla="*/ 667724 h 2408023"/>
              <a:gd name="connsiteX37" fmla="*/ 1166513 w 2408024"/>
              <a:gd name="connsiteY37" fmla="*/ 567965 h 2408023"/>
              <a:gd name="connsiteX38" fmla="*/ 1465856 w 2408024"/>
              <a:gd name="connsiteY38" fmla="*/ 268622 h 2408023"/>
              <a:gd name="connsiteX39" fmla="*/ 1515735 w 2408024"/>
              <a:gd name="connsiteY39" fmla="*/ 247955 h 2408023"/>
              <a:gd name="connsiteX40" fmla="*/ 318496 w 2408024"/>
              <a:gd name="connsiteY40" fmla="*/ 247950 h 2408023"/>
              <a:gd name="connsiteX41" fmla="*/ 368376 w 2408024"/>
              <a:gd name="connsiteY41" fmla="*/ 268617 h 2408023"/>
              <a:gd name="connsiteX42" fmla="*/ 667718 w 2408024"/>
              <a:gd name="connsiteY42" fmla="*/ 567960 h 2408023"/>
              <a:gd name="connsiteX43" fmla="*/ 667718 w 2408024"/>
              <a:gd name="connsiteY43" fmla="*/ 667719 h 2408023"/>
              <a:gd name="connsiteX44" fmla="*/ 567964 w 2408024"/>
              <a:gd name="connsiteY44" fmla="*/ 667724 h 2408023"/>
              <a:gd name="connsiteX45" fmla="*/ 268617 w 2408024"/>
              <a:gd name="connsiteY45" fmla="*/ 368376 h 2408023"/>
              <a:gd name="connsiteX46" fmla="*/ 268617 w 2408024"/>
              <a:gd name="connsiteY46" fmla="*/ 268617 h 2408023"/>
              <a:gd name="connsiteX47" fmla="*/ 318496 w 2408024"/>
              <a:gd name="connsiteY47" fmla="*/ 247950 h 2408023"/>
              <a:gd name="connsiteX48" fmla="*/ 917119 w 2408024"/>
              <a:gd name="connsiteY48" fmla="*/ 0 h 2408023"/>
              <a:gd name="connsiteX49" fmla="*/ 987666 w 2408024"/>
              <a:gd name="connsiteY49" fmla="*/ 70547 h 2408023"/>
              <a:gd name="connsiteX50" fmla="*/ 987666 w 2408024"/>
              <a:gd name="connsiteY50" fmla="*/ 493833 h 2408023"/>
              <a:gd name="connsiteX51" fmla="*/ 917119 w 2408024"/>
              <a:gd name="connsiteY51" fmla="*/ 564381 h 2408023"/>
              <a:gd name="connsiteX52" fmla="*/ 846571 w 2408024"/>
              <a:gd name="connsiteY52" fmla="*/ 493833 h 2408023"/>
              <a:gd name="connsiteX53" fmla="*/ 846571 w 2408024"/>
              <a:gd name="connsiteY53" fmla="*/ 70547 h 2408023"/>
              <a:gd name="connsiteX54" fmla="*/ 917119 w 2408024"/>
              <a:gd name="connsiteY54" fmla="*/ 0 h 240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408024" h="2408023">
                <a:moveTo>
                  <a:pt x="617839" y="1145851"/>
                </a:moveTo>
                <a:cubicBezTo>
                  <a:pt x="635890" y="1145851"/>
                  <a:pt x="653941" y="1152740"/>
                  <a:pt x="667718" y="1166518"/>
                </a:cubicBezTo>
                <a:cubicBezTo>
                  <a:pt x="695274" y="1194074"/>
                  <a:pt x="695274" y="1238721"/>
                  <a:pt x="667718" y="1266277"/>
                </a:cubicBezTo>
                <a:lnTo>
                  <a:pt x="368376" y="1565620"/>
                </a:lnTo>
                <a:cubicBezTo>
                  <a:pt x="340820" y="1593176"/>
                  <a:pt x="296177" y="1593176"/>
                  <a:pt x="268617" y="1565620"/>
                </a:cubicBezTo>
                <a:cubicBezTo>
                  <a:pt x="241061" y="1538064"/>
                  <a:pt x="241061" y="1493417"/>
                  <a:pt x="268617" y="1465861"/>
                </a:cubicBezTo>
                <a:lnTo>
                  <a:pt x="567959" y="1166518"/>
                </a:lnTo>
                <a:cubicBezTo>
                  <a:pt x="581737" y="1152740"/>
                  <a:pt x="599788" y="1145851"/>
                  <a:pt x="617839" y="1145851"/>
                </a:cubicBezTo>
                <a:close/>
                <a:moveTo>
                  <a:pt x="911977" y="859510"/>
                </a:moveTo>
                <a:cubicBezTo>
                  <a:pt x="924508" y="856522"/>
                  <a:pt x="937857" y="856970"/>
                  <a:pt x="950534" y="861311"/>
                </a:cubicBezTo>
                <a:lnTo>
                  <a:pt x="2147778" y="1260413"/>
                </a:lnTo>
                <a:cubicBezTo>
                  <a:pt x="2170997" y="1268130"/>
                  <a:pt x="2188493" y="1287282"/>
                  <a:pt x="2194141" y="1311118"/>
                </a:cubicBezTo>
                <a:cubicBezTo>
                  <a:pt x="2199724" y="1334887"/>
                  <a:pt x="2192627" y="1359894"/>
                  <a:pt x="2175334" y="1377188"/>
                </a:cubicBezTo>
                <a:lnTo>
                  <a:pt x="1975816" y="1576706"/>
                </a:lnTo>
                <a:lnTo>
                  <a:pt x="2387357" y="1988313"/>
                </a:lnTo>
                <a:cubicBezTo>
                  <a:pt x="2414914" y="2015869"/>
                  <a:pt x="2414914" y="2060516"/>
                  <a:pt x="2387357" y="2088072"/>
                </a:cubicBezTo>
                <a:lnTo>
                  <a:pt x="2088081" y="2387349"/>
                </a:lnTo>
                <a:cubicBezTo>
                  <a:pt x="2060520" y="2414914"/>
                  <a:pt x="2015877" y="2414914"/>
                  <a:pt x="1988321" y="2387354"/>
                </a:cubicBezTo>
                <a:lnTo>
                  <a:pt x="1576709" y="1975812"/>
                </a:lnTo>
                <a:lnTo>
                  <a:pt x="1377192" y="2175330"/>
                </a:lnTo>
                <a:cubicBezTo>
                  <a:pt x="1359969" y="2192553"/>
                  <a:pt x="1334962" y="2199650"/>
                  <a:pt x="1311121" y="2194138"/>
                </a:cubicBezTo>
                <a:cubicBezTo>
                  <a:pt x="1287286" y="2188490"/>
                  <a:pt x="1268130" y="2170989"/>
                  <a:pt x="1260417" y="2147774"/>
                </a:cubicBezTo>
                <a:lnTo>
                  <a:pt x="861315" y="950530"/>
                </a:lnTo>
                <a:cubicBezTo>
                  <a:pt x="852839" y="925175"/>
                  <a:pt x="859452" y="897205"/>
                  <a:pt x="878331" y="878327"/>
                </a:cubicBezTo>
                <a:cubicBezTo>
                  <a:pt x="887735" y="868923"/>
                  <a:pt x="899447" y="862498"/>
                  <a:pt x="911977" y="859510"/>
                </a:cubicBezTo>
                <a:close/>
                <a:moveTo>
                  <a:pt x="70547" y="846571"/>
                </a:moveTo>
                <a:lnTo>
                  <a:pt x="493833" y="846571"/>
                </a:lnTo>
                <a:cubicBezTo>
                  <a:pt x="532827" y="846571"/>
                  <a:pt x="564381" y="878125"/>
                  <a:pt x="564381" y="917119"/>
                </a:cubicBezTo>
                <a:cubicBezTo>
                  <a:pt x="564381" y="956113"/>
                  <a:pt x="532827" y="987666"/>
                  <a:pt x="493833" y="987666"/>
                </a:cubicBezTo>
                <a:lnTo>
                  <a:pt x="70547" y="987666"/>
                </a:lnTo>
                <a:cubicBezTo>
                  <a:pt x="31553" y="987666"/>
                  <a:pt x="0" y="956113"/>
                  <a:pt x="0" y="917119"/>
                </a:cubicBezTo>
                <a:cubicBezTo>
                  <a:pt x="0" y="878125"/>
                  <a:pt x="31553" y="846571"/>
                  <a:pt x="70547" y="846571"/>
                </a:cubicBezTo>
                <a:close/>
                <a:moveTo>
                  <a:pt x="1515735" y="247955"/>
                </a:moveTo>
                <a:cubicBezTo>
                  <a:pt x="1533786" y="247955"/>
                  <a:pt x="1551837" y="254844"/>
                  <a:pt x="1565615" y="268622"/>
                </a:cubicBezTo>
                <a:cubicBezTo>
                  <a:pt x="1593171" y="296178"/>
                  <a:pt x="1593171" y="340825"/>
                  <a:pt x="1565615" y="368381"/>
                </a:cubicBezTo>
                <a:lnTo>
                  <a:pt x="1266272" y="667724"/>
                </a:lnTo>
                <a:cubicBezTo>
                  <a:pt x="1238716" y="695279"/>
                  <a:pt x="1194074" y="695279"/>
                  <a:pt x="1166513" y="667724"/>
                </a:cubicBezTo>
                <a:cubicBezTo>
                  <a:pt x="1138957" y="640168"/>
                  <a:pt x="1138957" y="595520"/>
                  <a:pt x="1166513" y="567965"/>
                </a:cubicBezTo>
                <a:lnTo>
                  <a:pt x="1465856" y="268622"/>
                </a:lnTo>
                <a:cubicBezTo>
                  <a:pt x="1479634" y="254844"/>
                  <a:pt x="1497685" y="247955"/>
                  <a:pt x="1515735" y="247955"/>
                </a:cubicBezTo>
                <a:close/>
                <a:moveTo>
                  <a:pt x="318496" y="247950"/>
                </a:moveTo>
                <a:cubicBezTo>
                  <a:pt x="336547" y="247950"/>
                  <a:pt x="354598" y="254839"/>
                  <a:pt x="368376" y="268617"/>
                </a:cubicBezTo>
                <a:lnTo>
                  <a:pt x="667718" y="567960"/>
                </a:lnTo>
                <a:cubicBezTo>
                  <a:pt x="695274" y="595516"/>
                  <a:pt x="695274" y="640163"/>
                  <a:pt x="667718" y="667719"/>
                </a:cubicBezTo>
                <a:cubicBezTo>
                  <a:pt x="640163" y="695279"/>
                  <a:pt x="595520" y="695279"/>
                  <a:pt x="567964" y="667724"/>
                </a:cubicBezTo>
                <a:lnTo>
                  <a:pt x="268617" y="368376"/>
                </a:lnTo>
                <a:cubicBezTo>
                  <a:pt x="241061" y="340820"/>
                  <a:pt x="241061" y="296173"/>
                  <a:pt x="268617" y="268617"/>
                </a:cubicBezTo>
                <a:cubicBezTo>
                  <a:pt x="282395" y="254839"/>
                  <a:pt x="300445" y="247950"/>
                  <a:pt x="318496" y="247950"/>
                </a:cubicBezTo>
                <a:close/>
                <a:moveTo>
                  <a:pt x="917119" y="0"/>
                </a:moveTo>
                <a:cubicBezTo>
                  <a:pt x="956113" y="0"/>
                  <a:pt x="987666" y="31553"/>
                  <a:pt x="987666" y="70547"/>
                </a:cubicBezTo>
                <a:lnTo>
                  <a:pt x="987666" y="493833"/>
                </a:lnTo>
                <a:cubicBezTo>
                  <a:pt x="987666" y="532827"/>
                  <a:pt x="956113" y="564381"/>
                  <a:pt x="917119" y="564381"/>
                </a:cubicBezTo>
                <a:cubicBezTo>
                  <a:pt x="878125" y="564381"/>
                  <a:pt x="846571" y="532827"/>
                  <a:pt x="846571" y="493833"/>
                </a:cubicBezTo>
                <a:lnTo>
                  <a:pt x="846571" y="70547"/>
                </a:lnTo>
                <a:cubicBezTo>
                  <a:pt x="846571" y="31553"/>
                  <a:pt x="878125" y="0"/>
                  <a:pt x="917119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ru-RU" dirty="0" smtClean="0"/>
              <a:t>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970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hlinkClick r:id="rId2"/>
            <a:extLst>
              <a:ext uri="{FF2B5EF4-FFF2-40B4-BE49-F238E27FC236}">
                <a16:creationId xmlns="" xmlns:a16="http://schemas.microsoft.com/office/drawing/2014/main" id="{4F01DE2E-CEBF-4A10-A1A1-FAABB165C33B}"/>
              </a:ext>
            </a:extLst>
          </p:cNvPr>
          <p:cNvSpPr/>
          <p:nvPr/>
        </p:nvSpPr>
        <p:spPr>
          <a:xfrm>
            <a:off x="545911" y="5745708"/>
            <a:ext cx="10686196" cy="1879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1 модуль - 15 февраля 2022,</a:t>
            </a:r>
          </a:p>
          <a:p>
            <a:r>
              <a:rPr lang="ru-RU" dirty="0" smtClean="0"/>
              <a:t>2 модуль -  17 марта 2022, </a:t>
            </a:r>
          </a:p>
          <a:p>
            <a:r>
              <a:rPr lang="ru-RU" dirty="0" smtClean="0"/>
              <a:t>3 модуль - 5 октября 2022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1068" y="365439"/>
            <a:ext cx="11395881" cy="2031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latin typeface="+mj-lt"/>
                <a:ea typeface="Times New Roman" panose="02020603050405020304" pitchFamily="18" charset="0"/>
              </a:rPr>
              <a:t>Проведение </a:t>
            </a:r>
            <a:r>
              <a:rPr lang="ru-RU" dirty="0" err="1" smtClean="0">
                <a:latin typeface="+mj-lt"/>
                <a:ea typeface="Times New Roman" panose="02020603050405020304" pitchFamily="18" charset="0"/>
              </a:rPr>
              <a:t>самообследования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> по обеспечению условий доступности для инвалидов и лиц с ОВЗ объектов и предоставляемых услуг в сфере образования и разработке плана первоочередных мероприятий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+mj-lt"/>
                <a:ea typeface="Times New Roman" panose="02020603050405020304" pitchFamily="18" charset="0"/>
              </a:rPr>
              <a:t>!!!! Обязателен </a:t>
            </a:r>
            <a:r>
              <a:rPr lang="ru-RU" dirty="0" err="1" smtClean="0">
                <a:latin typeface="+mj-lt"/>
                <a:ea typeface="Times New Roman" panose="02020603050405020304" pitchFamily="18" charset="0"/>
              </a:rPr>
              <a:t>гугл</a:t>
            </a:r>
            <a:r>
              <a:rPr lang="ru-RU" dirty="0" smtClean="0">
                <a:latin typeface="+mj-lt"/>
                <a:ea typeface="Times New Roman" panose="02020603050405020304" pitchFamily="18" charset="0"/>
              </a:rPr>
              <a:t>-аккаунт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352613"/>
              </p:ext>
            </p:extLst>
          </p:nvPr>
        </p:nvGraphicFramePr>
        <p:xfrm>
          <a:off x="191066" y="2702256"/>
          <a:ext cx="11395882" cy="317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7941"/>
                <a:gridCol w="5697941"/>
              </a:tblGrid>
              <a:tr h="31721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b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Times New Roman" panose="02020603050405020304" pitchFamily="18" charset="0"/>
                        </a:rPr>
                        <a:t>1. Заполнение чек-листа по реализации первоочередных мероприятий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b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Ссылка для заполнения формы чек-листа:</a:t>
                      </a:r>
                    </a:p>
                    <a:p>
                      <a:r>
                        <a:rPr lang="ru-RU" b="0" u="sng" dirty="0" smtClean="0">
                          <a:solidFill>
                            <a:sysClr val="windowText" lastClr="000000"/>
                          </a:solidFill>
                          <a:latin typeface="+mn-lt"/>
                          <a:hlinkClick r:id="rId3"/>
                        </a:rPr>
                        <a:t>https://forms.gle/1DugzdEeb9EoqBLYA</a:t>
                      </a:r>
                      <a:r>
                        <a:rPr lang="ru-RU" b="0" u="sng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b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Times New Roman" panose="02020603050405020304" pitchFamily="18" charset="0"/>
                        </a:rPr>
                        <a:t>2. Подготовка плана первоочередных мероприятий</a:t>
                      </a:r>
                      <a:endParaRPr lang="ru-RU" b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b="0" dirty="0" smtClean="0">
                        <a:solidFill>
                          <a:sysClr val="windowText" lastClr="000000"/>
                        </a:solidFill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r>
                        <a:rPr lang="ru-RU" b="0" dirty="0" smtClean="0">
                          <a:solidFill>
                            <a:sysClr val="windowText" lastClr="000000"/>
                          </a:solidFill>
                          <a:latin typeface="+mn-lt"/>
                        </a:rPr>
                        <a:t>Для подготовки плана первоочередных мероприятий ПОО в электронном виде ПОО заполняет форму по ссылке:</a:t>
                      </a:r>
                    </a:p>
                    <a:p>
                      <a:r>
                        <a:rPr lang="ru-RU" b="0" u="sng" dirty="0" smtClean="0">
                          <a:solidFill>
                            <a:sysClr val="windowText" lastClr="000000"/>
                          </a:solidFill>
                          <a:latin typeface="+mn-lt"/>
                          <a:hlinkClick r:id="rId4"/>
                        </a:rPr>
                        <a:t>https://forms.gle/jKxC3XdaVSqGZJx99</a:t>
                      </a:r>
                      <a:endParaRPr lang="ru-RU" b="0" dirty="0" smtClea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b="0" dirty="0" smtClean="0">
                        <a:solidFill>
                          <a:sysClr val="windowText" lastClr="000000"/>
                        </a:solidFill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1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275" y="1061475"/>
            <a:ext cx="11395881" cy="480131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400" dirty="0" smtClean="0">
                <a:latin typeface="+mj-lt"/>
                <a:ea typeface="Times New Roman" panose="02020603050405020304" pitchFamily="18" charset="0"/>
              </a:rPr>
              <a:t>. Заполнение чек-листа по реализации первоочередных мероприятий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a typeface="Times New Roman" panose="02020603050405020304" pitchFamily="18" charset="0"/>
              </a:rPr>
              <a:t>Чек-лист заполняется </a:t>
            </a:r>
            <a:r>
              <a:rPr lang="ru-RU" sz="2400" dirty="0" smtClean="0">
                <a:latin typeface="+mj-lt"/>
                <a:ea typeface="Times New Roman" panose="02020603050405020304" pitchFamily="18" charset="0"/>
              </a:rPr>
              <a:t>на каждое здание ПОО  до </a:t>
            </a:r>
            <a:r>
              <a:rPr lang="ru-RU" sz="2400" dirty="0">
                <a:latin typeface="+mj-lt"/>
                <a:ea typeface="Times New Roman" panose="02020603050405020304" pitchFamily="18" charset="0"/>
              </a:rPr>
              <a:t>25.02.2022 </a:t>
            </a:r>
            <a:endParaRPr lang="ru-RU" sz="2400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+mj-lt"/>
                <a:ea typeface="Times New Roman" panose="02020603050405020304" pitchFamily="18" charset="0"/>
              </a:rPr>
              <a:t> </a:t>
            </a:r>
            <a:endParaRPr lang="ru-RU" sz="2400" dirty="0">
              <a:latin typeface="+mj-lt"/>
              <a:ea typeface="Times New Roman" panose="02020603050405020304" pitchFamily="18" charset="0"/>
            </a:endParaRPr>
          </a:p>
          <a:p>
            <a:r>
              <a:rPr lang="ru-RU" sz="2400" dirty="0"/>
              <a:t>Ссылка для заполнения формы чек-листа:</a:t>
            </a:r>
          </a:p>
          <a:p>
            <a:r>
              <a:rPr lang="ru-RU" sz="2400" u="sng" dirty="0">
                <a:hlinkClick r:id="rId2"/>
              </a:rPr>
              <a:t>https://forms.gle/1DugzdEeb9EoqBLYA</a:t>
            </a:r>
            <a:r>
              <a:rPr lang="ru-RU" sz="2400" u="sng" dirty="0"/>
              <a:t> 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+mj-lt"/>
                <a:ea typeface="Times New Roman" panose="02020603050405020304" pitchFamily="18" charset="0"/>
              </a:rPr>
              <a:t> до 03.03.2022 </a:t>
            </a:r>
            <a:r>
              <a:rPr lang="ru-RU" sz="2400" dirty="0" smtClean="0">
                <a:ea typeface="Times New Roman" panose="02020603050405020304" pitchFamily="18" charset="0"/>
              </a:rPr>
              <a:t>ПОО присылает на электронный адрес </a:t>
            </a:r>
            <a:r>
              <a:rPr lang="en-US" sz="2400" dirty="0" smtClean="0">
                <a:latin typeface="+mj-lt"/>
                <a:ea typeface="Times New Roman" panose="02020603050405020304" pitchFamily="18" charset="0"/>
                <a:hlinkClick r:id="rId3"/>
              </a:rPr>
              <a:t>semenova@cposo.ru</a:t>
            </a:r>
            <a:r>
              <a:rPr lang="en-US" sz="24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ea typeface="Times New Roman" panose="02020603050405020304" pitchFamily="18" charset="0"/>
              </a:rPr>
              <a:t>полученную информацию по каждому зданию (Папка названа по наименованию ПОО).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+mj-lt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95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hlinkClick r:id="rId2"/>
            <a:extLst>
              <a:ext uri="{FF2B5EF4-FFF2-40B4-BE49-F238E27FC236}">
                <a16:creationId xmlns="" xmlns:a16="http://schemas.microsoft.com/office/drawing/2014/main" id="{4F01DE2E-CEBF-4A10-A1A1-FAABB165C33B}"/>
              </a:ext>
            </a:extLst>
          </p:cNvPr>
          <p:cNvSpPr/>
          <p:nvPr/>
        </p:nvSpPr>
        <p:spPr>
          <a:xfrm>
            <a:off x="545911" y="5745708"/>
            <a:ext cx="10686196" cy="1879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1 модуль - 15 февраля 2022,</a:t>
            </a:r>
          </a:p>
          <a:p>
            <a:r>
              <a:rPr lang="ru-RU" dirty="0" smtClean="0"/>
              <a:t>2 модуль -  17 марта 2022, </a:t>
            </a:r>
          </a:p>
          <a:p>
            <a:r>
              <a:rPr lang="ru-RU" dirty="0" smtClean="0"/>
              <a:t>3 модуль - 5 октября 2022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1068" y="365439"/>
            <a:ext cx="11395881" cy="6217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+mj-lt"/>
                <a:ea typeface="Times New Roman" panose="02020603050405020304" pitchFamily="18" charset="0"/>
              </a:rPr>
              <a:t>2. Подготовка плана первоочередных мероприятий</a:t>
            </a:r>
          </a:p>
          <a:p>
            <a:r>
              <a:rPr lang="ru-RU" dirty="0" smtClean="0"/>
              <a:t>            </a:t>
            </a:r>
          </a:p>
          <a:p>
            <a:pPr algn="just"/>
            <a:r>
              <a:rPr lang="ru-RU" dirty="0" smtClean="0"/>
              <a:t>            ПОО подготавливает план первоочередных мероприятий ПОО в бумажном  и электронном виде.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            План первоочередных мероприятий ПОО в бумажном виде формируется в соответствии с заполненной формой в электронном виде. Не допускается указание отличающейся информации в бумажном и электронном виде плана первоочередных мероприятий ПОО.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         План первоочередных мероприятий ПОО в бумажном виде должен быть утвержден руководителем ПОО.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            ПОО </a:t>
            </a:r>
            <a:r>
              <a:rPr lang="ru-RU" dirty="0"/>
              <a:t>направляет сканированную копию утвержденного плана первоочередных мероприятий ПОО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до 03.03.2022 </a:t>
            </a:r>
            <a:r>
              <a:rPr lang="ru-RU" dirty="0">
                <a:ea typeface="Times New Roman" panose="02020603050405020304" pitchFamily="18" charset="0"/>
              </a:rPr>
              <a:t>на электронный адрес </a:t>
            </a:r>
            <a:r>
              <a:rPr lang="en-US" sz="2000" dirty="0">
                <a:latin typeface="+mj-lt"/>
                <a:ea typeface="Times New Roman" panose="02020603050405020304" pitchFamily="18" charset="0"/>
                <a:hlinkClick r:id="rId3"/>
              </a:rPr>
              <a:t>semenova@cposo.ru</a:t>
            </a:r>
            <a:r>
              <a:rPr lang="en-US" sz="2000" dirty="0"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ea typeface="Times New Roman" panose="02020603050405020304" pitchFamily="18" charset="0"/>
              </a:rPr>
              <a:t> </a:t>
            </a:r>
            <a:r>
              <a:rPr lang="ru-RU" dirty="0" smtClean="0">
                <a:ea typeface="Times New Roman" panose="02020603050405020304" pitchFamily="18" charset="0"/>
              </a:rPr>
              <a:t>(документ назван по </a:t>
            </a:r>
            <a:r>
              <a:rPr lang="ru-RU" dirty="0">
                <a:ea typeface="Times New Roman" panose="02020603050405020304" pitchFamily="18" charset="0"/>
              </a:rPr>
              <a:t>наименованию ПОО).</a:t>
            </a:r>
          </a:p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ru-RU" dirty="0"/>
              <a:t>Для подготовки плана первоочередных мероприятий ПОО в электронном виде ПОО заполняет форму по ссылке</a:t>
            </a:r>
            <a:r>
              <a:rPr lang="ru-RU" dirty="0" smtClean="0"/>
              <a:t>:</a:t>
            </a:r>
          </a:p>
          <a:p>
            <a:pPr algn="just"/>
            <a:endParaRPr lang="ru-RU" dirty="0"/>
          </a:p>
          <a:p>
            <a:r>
              <a:rPr lang="ru-RU" u="sng" dirty="0">
                <a:hlinkClick r:id="rId4"/>
              </a:rPr>
              <a:t>https://</a:t>
            </a:r>
            <a:r>
              <a:rPr lang="ru-RU" u="sng" dirty="0" smtClean="0">
                <a:hlinkClick r:id="rId4"/>
              </a:rPr>
              <a:t>forms.gle/jKxC3XdaVSqGZJx99</a:t>
            </a:r>
            <a:endParaRPr lang="ru-RU" dirty="0"/>
          </a:p>
        </p:txBody>
      </p:sp>
      <p:sp>
        <p:nvSpPr>
          <p:cNvPr id="4" name="Полилиния: фигура 16">
            <a:hlinkClick r:id="rId2"/>
            <a:extLst>
              <a:ext uri="{FF2B5EF4-FFF2-40B4-BE49-F238E27FC236}">
                <a16:creationId xmlns="" xmlns:a16="http://schemas.microsoft.com/office/drawing/2014/main" id="{7F3C231C-5CDC-4744-8812-647989515C4B}"/>
              </a:ext>
            </a:extLst>
          </p:cNvPr>
          <p:cNvSpPr>
            <a:spLocks noChangeAspect="1"/>
          </p:cNvSpPr>
          <p:nvPr/>
        </p:nvSpPr>
        <p:spPr>
          <a:xfrm rot="8175099">
            <a:off x="399103" y="1129140"/>
            <a:ext cx="414710" cy="414710"/>
          </a:xfrm>
          <a:custGeom>
            <a:avLst/>
            <a:gdLst>
              <a:gd name="connsiteX0" fmla="*/ 617839 w 2408024"/>
              <a:gd name="connsiteY0" fmla="*/ 1145851 h 2408023"/>
              <a:gd name="connsiteX1" fmla="*/ 667718 w 2408024"/>
              <a:gd name="connsiteY1" fmla="*/ 1166518 h 2408023"/>
              <a:gd name="connsiteX2" fmla="*/ 667718 w 2408024"/>
              <a:gd name="connsiteY2" fmla="*/ 1266277 h 2408023"/>
              <a:gd name="connsiteX3" fmla="*/ 368376 w 2408024"/>
              <a:gd name="connsiteY3" fmla="*/ 1565620 h 2408023"/>
              <a:gd name="connsiteX4" fmla="*/ 268617 w 2408024"/>
              <a:gd name="connsiteY4" fmla="*/ 1565620 h 2408023"/>
              <a:gd name="connsiteX5" fmla="*/ 268617 w 2408024"/>
              <a:gd name="connsiteY5" fmla="*/ 1465861 h 2408023"/>
              <a:gd name="connsiteX6" fmla="*/ 567959 w 2408024"/>
              <a:gd name="connsiteY6" fmla="*/ 1166518 h 2408023"/>
              <a:gd name="connsiteX7" fmla="*/ 617839 w 2408024"/>
              <a:gd name="connsiteY7" fmla="*/ 1145851 h 2408023"/>
              <a:gd name="connsiteX8" fmla="*/ 911977 w 2408024"/>
              <a:gd name="connsiteY8" fmla="*/ 859510 h 2408023"/>
              <a:gd name="connsiteX9" fmla="*/ 950534 w 2408024"/>
              <a:gd name="connsiteY9" fmla="*/ 861311 h 2408023"/>
              <a:gd name="connsiteX10" fmla="*/ 2147778 w 2408024"/>
              <a:gd name="connsiteY10" fmla="*/ 1260413 h 2408023"/>
              <a:gd name="connsiteX11" fmla="*/ 2194141 w 2408024"/>
              <a:gd name="connsiteY11" fmla="*/ 1311118 h 2408023"/>
              <a:gd name="connsiteX12" fmla="*/ 2175334 w 2408024"/>
              <a:gd name="connsiteY12" fmla="*/ 1377188 h 2408023"/>
              <a:gd name="connsiteX13" fmla="*/ 1975816 w 2408024"/>
              <a:gd name="connsiteY13" fmla="*/ 1576706 h 2408023"/>
              <a:gd name="connsiteX14" fmla="*/ 2387357 w 2408024"/>
              <a:gd name="connsiteY14" fmla="*/ 1988313 h 2408023"/>
              <a:gd name="connsiteX15" fmla="*/ 2387357 w 2408024"/>
              <a:gd name="connsiteY15" fmla="*/ 2088072 h 2408023"/>
              <a:gd name="connsiteX16" fmla="*/ 2088081 w 2408024"/>
              <a:gd name="connsiteY16" fmla="*/ 2387349 h 2408023"/>
              <a:gd name="connsiteX17" fmla="*/ 1988321 w 2408024"/>
              <a:gd name="connsiteY17" fmla="*/ 2387354 h 2408023"/>
              <a:gd name="connsiteX18" fmla="*/ 1576709 w 2408024"/>
              <a:gd name="connsiteY18" fmla="*/ 1975812 h 2408023"/>
              <a:gd name="connsiteX19" fmla="*/ 1377192 w 2408024"/>
              <a:gd name="connsiteY19" fmla="*/ 2175330 h 2408023"/>
              <a:gd name="connsiteX20" fmla="*/ 1311121 w 2408024"/>
              <a:gd name="connsiteY20" fmla="*/ 2194138 h 2408023"/>
              <a:gd name="connsiteX21" fmla="*/ 1260417 w 2408024"/>
              <a:gd name="connsiteY21" fmla="*/ 2147774 h 2408023"/>
              <a:gd name="connsiteX22" fmla="*/ 861315 w 2408024"/>
              <a:gd name="connsiteY22" fmla="*/ 950530 h 2408023"/>
              <a:gd name="connsiteX23" fmla="*/ 878331 w 2408024"/>
              <a:gd name="connsiteY23" fmla="*/ 878327 h 2408023"/>
              <a:gd name="connsiteX24" fmla="*/ 911977 w 2408024"/>
              <a:gd name="connsiteY24" fmla="*/ 859510 h 2408023"/>
              <a:gd name="connsiteX25" fmla="*/ 70547 w 2408024"/>
              <a:gd name="connsiteY25" fmla="*/ 846571 h 2408023"/>
              <a:gd name="connsiteX26" fmla="*/ 493833 w 2408024"/>
              <a:gd name="connsiteY26" fmla="*/ 846571 h 2408023"/>
              <a:gd name="connsiteX27" fmla="*/ 564381 w 2408024"/>
              <a:gd name="connsiteY27" fmla="*/ 917119 h 2408023"/>
              <a:gd name="connsiteX28" fmla="*/ 493833 w 2408024"/>
              <a:gd name="connsiteY28" fmla="*/ 987666 h 2408023"/>
              <a:gd name="connsiteX29" fmla="*/ 70547 w 2408024"/>
              <a:gd name="connsiteY29" fmla="*/ 987666 h 2408023"/>
              <a:gd name="connsiteX30" fmla="*/ 0 w 2408024"/>
              <a:gd name="connsiteY30" fmla="*/ 917119 h 2408023"/>
              <a:gd name="connsiteX31" fmla="*/ 70547 w 2408024"/>
              <a:gd name="connsiteY31" fmla="*/ 846571 h 2408023"/>
              <a:gd name="connsiteX32" fmla="*/ 1515735 w 2408024"/>
              <a:gd name="connsiteY32" fmla="*/ 247955 h 2408023"/>
              <a:gd name="connsiteX33" fmla="*/ 1565615 w 2408024"/>
              <a:gd name="connsiteY33" fmla="*/ 268622 h 2408023"/>
              <a:gd name="connsiteX34" fmla="*/ 1565615 w 2408024"/>
              <a:gd name="connsiteY34" fmla="*/ 368381 h 2408023"/>
              <a:gd name="connsiteX35" fmla="*/ 1266272 w 2408024"/>
              <a:gd name="connsiteY35" fmla="*/ 667724 h 2408023"/>
              <a:gd name="connsiteX36" fmla="*/ 1166513 w 2408024"/>
              <a:gd name="connsiteY36" fmla="*/ 667724 h 2408023"/>
              <a:gd name="connsiteX37" fmla="*/ 1166513 w 2408024"/>
              <a:gd name="connsiteY37" fmla="*/ 567965 h 2408023"/>
              <a:gd name="connsiteX38" fmla="*/ 1465856 w 2408024"/>
              <a:gd name="connsiteY38" fmla="*/ 268622 h 2408023"/>
              <a:gd name="connsiteX39" fmla="*/ 1515735 w 2408024"/>
              <a:gd name="connsiteY39" fmla="*/ 247955 h 2408023"/>
              <a:gd name="connsiteX40" fmla="*/ 318496 w 2408024"/>
              <a:gd name="connsiteY40" fmla="*/ 247950 h 2408023"/>
              <a:gd name="connsiteX41" fmla="*/ 368376 w 2408024"/>
              <a:gd name="connsiteY41" fmla="*/ 268617 h 2408023"/>
              <a:gd name="connsiteX42" fmla="*/ 667718 w 2408024"/>
              <a:gd name="connsiteY42" fmla="*/ 567960 h 2408023"/>
              <a:gd name="connsiteX43" fmla="*/ 667718 w 2408024"/>
              <a:gd name="connsiteY43" fmla="*/ 667719 h 2408023"/>
              <a:gd name="connsiteX44" fmla="*/ 567964 w 2408024"/>
              <a:gd name="connsiteY44" fmla="*/ 667724 h 2408023"/>
              <a:gd name="connsiteX45" fmla="*/ 268617 w 2408024"/>
              <a:gd name="connsiteY45" fmla="*/ 368376 h 2408023"/>
              <a:gd name="connsiteX46" fmla="*/ 268617 w 2408024"/>
              <a:gd name="connsiteY46" fmla="*/ 268617 h 2408023"/>
              <a:gd name="connsiteX47" fmla="*/ 318496 w 2408024"/>
              <a:gd name="connsiteY47" fmla="*/ 247950 h 2408023"/>
              <a:gd name="connsiteX48" fmla="*/ 917119 w 2408024"/>
              <a:gd name="connsiteY48" fmla="*/ 0 h 2408023"/>
              <a:gd name="connsiteX49" fmla="*/ 987666 w 2408024"/>
              <a:gd name="connsiteY49" fmla="*/ 70547 h 2408023"/>
              <a:gd name="connsiteX50" fmla="*/ 987666 w 2408024"/>
              <a:gd name="connsiteY50" fmla="*/ 493833 h 2408023"/>
              <a:gd name="connsiteX51" fmla="*/ 917119 w 2408024"/>
              <a:gd name="connsiteY51" fmla="*/ 564381 h 2408023"/>
              <a:gd name="connsiteX52" fmla="*/ 846571 w 2408024"/>
              <a:gd name="connsiteY52" fmla="*/ 493833 h 2408023"/>
              <a:gd name="connsiteX53" fmla="*/ 846571 w 2408024"/>
              <a:gd name="connsiteY53" fmla="*/ 70547 h 2408023"/>
              <a:gd name="connsiteX54" fmla="*/ 917119 w 2408024"/>
              <a:gd name="connsiteY54" fmla="*/ 0 h 240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408024" h="2408023">
                <a:moveTo>
                  <a:pt x="617839" y="1145851"/>
                </a:moveTo>
                <a:cubicBezTo>
                  <a:pt x="635890" y="1145851"/>
                  <a:pt x="653941" y="1152740"/>
                  <a:pt x="667718" y="1166518"/>
                </a:cubicBezTo>
                <a:cubicBezTo>
                  <a:pt x="695274" y="1194074"/>
                  <a:pt x="695274" y="1238721"/>
                  <a:pt x="667718" y="1266277"/>
                </a:cubicBezTo>
                <a:lnTo>
                  <a:pt x="368376" y="1565620"/>
                </a:lnTo>
                <a:cubicBezTo>
                  <a:pt x="340820" y="1593176"/>
                  <a:pt x="296177" y="1593176"/>
                  <a:pt x="268617" y="1565620"/>
                </a:cubicBezTo>
                <a:cubicBezTo>
                  <a:pt x="241061" y="1538064"/>
                  <a:pt x="241061" y="1493417"/>
                  <a:pt x="268617" y="1465861"/>
                </a:cubicBezTo>
                <a:lnTo>
                  <a:pt x="567959" y="1166518"/>
                </a:lnTo>
                <a:cubicBezTo>
                  <a:pt x="581737" y="1152740"/>
                  <a:pt x="599788" y="1145851"/>
                  <a:pt x="617839" y="1145851"/>
                </a:cubicBezTo>
                <a:close/>
                <a:moveTo>
                  <a:pt x="911977" y="859510"/>
                </a:moveTo>
                <a:cubicBezTo>
                  <a:pt x="924508" y="856522"/>
                  <a:pt x="937857" y="856970"/>
                  <a:pt x="950534" y="861311"/>
                </a:cubicBezTo>
                <a:lnTo>
                  <a:pt x="2147778" y="1260413"/>
                </a:lnTo>
                <a:cubicBezTo>
                  <a:pt x="2170997" y="1268130"/>
                  <a:pt x="2188493" y="1287282"/>
                  <a:pt x="2194141" y="1311118"/>
                </a:cubicBezTo>
                <a:cubicBezTo>
                  <a:pt x="2199724" y="1334887"/>
                  <a:pt x="2192627" y="1359894"/>
                  <a:pt x="2175334" y="1377188"/>
                </a:cubicBezTo>
                <a:lnTo>
                  <a:pt x="1975816" y="1576706"/>
                </a:lnTo>
                <a:lnTo>
                  <a:pt x="2387357" y="1988313"/>
                </a:lnTo>
                <a:cubicBezTo>
                  <a:pt x="2414914" y="2015869"/>
                  <a:pt x="2414914" y="2060516"/>
                  <a:pt x="2387357" y="2088072"/>
                </a:cubicBezTo>
                <a:lnTo>
                  <a:pt x="2088081" y="2387349"/>
                </a:lnTo>
                <a:cubicBezTo>
                  <a:pt x="2060520" y="2414914"/>
                  <a:pt x="2015877" y="2414914"/>
                  <a:pt x="1988321" y="2387354"/>
                </a:cubicBezTo>
                <a:lnTo>
                  <a:pt x="1576709" y="1975812"/>
                </a:lnTo>
                <a:lnTo>
                  <a:pt x="1377192" y="2175330"/>
                </a:lnTo>
                <a:cubicBezTo>
                  <a:pt x="1359969" y="2192553"/>
                  <a:pt x="1334962" y="2199650"/>
                  <a:pt x="1311121" y="2194138"/>
                </a:cubicBezTo>
                <a:cubicBezTo>
                  <a:pt x="1287286" y="2188490"/>
                  <a:pt x="1268130" y="2170989"/>
                  <a:pt x="1260417" y="2147774"/>
                </a:cubicBezTo>
                <a:lnTo>
                  <a:pt x="861315" y="950530"/>
                </a:lnTo>
                <a:cubicBezTo>
                  <a:pt x="852839" y="925175"/>
                  <a:pt x="859452" y="897205"/>
                  <a:pt x="878331" y="878327"/>
                </a:cubicBezTo>
                <a:cubicBezTo>
                  <a:pt x="887735" y="868923"/>
                  <a:pt x="899447" y="862498"/>
                  <a:pt x="911977" y="859510"/>
                </a:cubicBezTo>
                <a:close/>
                <a:moveTo>
                  <a:pt x="70547" y="846571"/>
                </a:moveTo>
                <a:lnTo>
                  <a:pt x="493833" y="846571"/>
                </a:lnTo>
                <a:cubicBezTo>
                  <a:pt x="532827" y="846571"/>
                  <a:pt x="564381" y="878125"/>
                  <a:pt x="564381" y="917119"/>
                </a:cubicBezTo>
                <a:cubicBezTo>
                  <a:pt x="564381" y="956113"/>
                  <a:pt x="532827" y="987666"/>
                  <a:pt x="493833" y="987666"/>
                </a:cubicBezTo>
                <a:lnTo>
                  <a:pt x="70547" y="987666"/>
                </a:lnTo>
                <a:cubicBezTo>
                  <a:pt x="31553" y="987666"/>
                  <a:pt x="0" y="956113"/>
                  <a:pt x="0" y="917119"/>
                </a:cubicBezTo>
                <a:cubicBezTo>
                  <a:pt x="0" y="878125"/>
                  <a:pt x="31553" y="846571"/>
                  <a:pt x="70547" y="846571"/>
                </a:cubicBezTo>
                <a:close/>
                <a:moveTo>
                  <a:pt x="1515735" y="247955"/>
                </a:moveTo>
                <a:cubicBezTo>
                  <a:pt x="1533786" y="247955"/>
                  <a:pt x="1551837" y="254844"/>
                  <a:pt x="1565615" y="268622"/>
                </a:cubicBezTo>
                <a:cubicBezTo>
                  <a:pt x="1593171" y="296178"/>
                  <a:pt x="1593171" y="340825"/>
                  <a:pt x="1565615" y="368381"/>
                </a:cubicBezTo>
                <a:lnTo>
                  <a:pt x="1266272" y="667724"/>
                </a:lnTo>
                <a:cubicBezTo>
                  <a:pt x="1238716" y="695279"/>
                  <a:pt x="1194074" y="695279"/>
                  <a:pt x="1166513" y="667724"/>
                </a:cubicBezTo>
                <a:cubicBezTo>
                  <a:pt x="1138957" y="640168"/>
                  <a:pt x="1138957" y="595520"/>
                  <a:pt x="1166513" y="567965"/>
                </a:cubicBezTo>
                <a:lnTo>
                  <a:pt x="1465856" y="268622"/>
                </a:lnTo>
                <a:cubicBezTo>
                  <a:pt x="1479634" y="254844"/>
                  <a:pt x="1497685" y="247955"/>
                  <a:pt x="1515735" y="247955"/>
                </a:cubicBezTo>
                <a:close/>
                <a:moveTo>
                  <a:pt x="318496" y="247950"/>
                </a:moveTo>
                <a:cubicBezTo>
                  <a:pt x="336547" y="247950"/>
                  <a:pt x="354598" y="254839"/>
                  <a:pt x="368376" y="268617"/>
                </a:cubicBezTo>
                <a:lnTo>
                  <a:pt x="667718" y="567960"/>
                </a:lnTo>
                <a:cubicBezTo>
                  <a:pt x="695274" y="595516"/>
                  <a:pt x="695274" y="640163"/>
                  <a:pt x="667718" y="667719"/>
                </a:cubicBezTo>
                <a:cubicBezTo>
                  <a:pt x="640163" y="695279"/>
                  <a:pt x="595520" y="695279"/>
                  <a:pt x="567964" y="667724"/>
                </a:cubicBezTo>
                <a:lnTo>
                  <a:pt x="268617" y="368376"/>
                </a:lnTo>
                <a:cubicBezTo>
                  <a:pt x="241061" y="340820"/>
                  <a:pt x="241061" y="296173"/>
                  <a:pt x="268617" y="268617"/>
                </a:cubicBezTo>
                <a:cubicBezTo>
                  <a:pt x="282395" y="254839"/>
                  <a:pt x="300445" y="247950"/>
                  <a:pt x="318496" y="247950"/>
                </a:cubicBezTo>
                <a:close/>
                <a:moveTo>
                  <a:pt x="917119" y="0"/>
                </a:moveTo>
                <a:cubicBezTo>
                  <a:pt x="956113" y="0"/>
                  <a:pt x="987666" y="31553"/>
                  <a:pt x="987666" y="70547"/>
                </a:cubicBezTo>
                <a:lnTo>
                  <a:pt x="987666" y="493833"/>
                </a:lnTo>
                <a:cubicBezTo>
                  <a:pt x="987666" y="532827"/>
                  <a:pt x="956113" y="564381"/>
                  <a:pt x="917119" y="564381"/>
                </a:cubicBezTo>
                <a:cubicBezTo>
                  <a:pt x="878125" y="564381"/>
                  <a:pt x="846571" y="532827"/>
                  <a:pt x="846571" y="493833"/>
                </a:cubicBezTo>
                <a:lnTo>
                  <a:pt x="846571" y="70547"/>
                </a:lnTo>
                <a:cubicBezTo>
                  <a:pt x="846571" y="31553"/>
                  <a:pt x="878125" y="0"/>
                  <a:pt x="917119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6" name="Полилиния: фигура 16">
            <a:hlinkClick r:id="rId2"/>
            <a:extLst>
              <a:ext uri="{FF2B5EF4-FFF2-40B4-BE49-F238E27FC236}">
                <a16:creationId xmlns="" xmlns:a16="http://schemas.microsoft.com/office/drawing/2014/main" id="{7F3C231C-5CDC-4744-8812-647989515C4B}"/>
              </a:ext>
            </a:extLst>
          </p:cNvPr>
          <p:cNvSpPr>
            <a:spLocks noChangeAspect="1"/>
          </p:cNvSpPr>
          <p:nvPr/>
        </p:nvSpPr>
        <p:spPr>
          <a:xfrm rot="8175099">
            <a:off x="381382" y="2011401"/>
            <a:ext cx="450150" cy="450150"/>
          </a:xfrm>
          <a:custGeom>
            <a:avLst/>
            <a:gdLst>
              <a:gd name="connsiteX0" fmla="*/ 617839 w 2408024"/>
              <a:gd name="connsiteY0" fmla="*/ 1145851 h 2408023"/>
              <a:gd name="connsiteX1" fmla="*/ 667718 w 2408024"/>
              <a:gd name="connsiteY1" fmla="*/ 1166518 h 2408023"/>
              <a:gd name="connsiteX2" fmla="*/ 667718 w 2408024"/>
              <a:gd name="connsiteY2" fmla="*/ 1266277 h 2408023"/>
              <a:gd name="connsiteX3" fmla="*/ 368376 w 2408024"/>
              <a:gd name="connsiteY3" fmla="*/ 1565620 h 2408023"/>
              <a:gd name="connsiteX4" fmla="*/ 268617 w 2408024"/>
              <a:gd name="connsiteY4" fmla="*/ 1565620 h 2408023"/>
              <a:gd name="connsiteX5" fmla="*/ 268617 w 2408024"/>
              <a:gd name="connsiteY5" fmla="*/ 1465861 h 2408023"/>
              <a:gd name="connsiteX6" fmla="*/ 567959 w 2408024"/>
              <a:gd name="connsiteY6" fmla="*/ 1166518 h 2408023"/>
              <a:gd name="connsiteX7" fmla="*/ 617839 w 2408024"/>
              <a:gd name="connsiteY7" fmla="*/ 1145851 h 2408023"/>
              <a:gd name="connsiteX8" fmla="*/ 911977 w 2408024"/>
              <a:gd name="connsiteY8" fmla="*/ 859510 h 2408023"/>
              <a:gd name="connsiteX9" fmla="*/ 950534 w 2408024"/>
              <a:gd name="connsiteY9" fmla="*/ 861311 h 2408023"/>
              <a:gd name="connsiteX10" fmla="*/ 2147778 w 2408024"/>
              <a:gd name="connsiteY10" fmla="*/ 1260413 h 2408023"/>
              <a:gd name="connsiteX11" fmla="*/ 2194141 w 2408024"/>
              <a:gd name="connsiteY11" fmla="*/ 1311118 h 2408023"/>
              <a:gd name="connsiteX12" fmla="*/ 2175334 w 2408024"/>
              <a:gd name="connsiteY12" fmla="*/ 1377188 h 2408023"/>
              <a:gd name="connsiteX13" fmla="*/ 1975816 w 2408024"/>
              <a:gd name="connsiteY13" fmla="*/ 1576706 h 2408023"/>
              <a:gd name="connsiteX14" fmla="*/ 2387357 w 2408024"/>
              <a:gd name="connsiteY14" fmla="*/ 1988313 h 2408023"/>
              <a:gd name="connsiteX15" fmla="*/ 2387357 w 2408024"/>
              <a:gd name="connsiteY15" fmla="*/ 2088072 h 2408023"/>
              <a:gd name="connsiteX16" fmla="*/ 2088081 w 2408024"/>
              <a:gd name="connsiteY16" fmla="*/ 2387349 h 2408023"/>
              <a:gd name="connsiteX17" fmla="*/ 1988321 w 2408024"/>
              <a:gd name="connsiteY17" fmla="*/ 2387354 h 2408023"/>
              <a:gd name="connsiteX18" fmla="*/ 1576709 w 2408024"/>
              <a:gd name="connsiteY18" fmla="*/ 1975812 h 2408023"/>
              <a:gd name="connsiteX19" fmla="*/ 1377192 w 2408024"/>
              <a:gd name="connsiteY19" fmla="*/ 2175330 h 2408023"/>
              <a:gd name="connsiteX20" fmla="*/ 1311121 w 2408024"/>
              <a:gd name="connsiteY20" fmla="*/ 2194138 h 2408023"/>
              <a:gd name="connsiteX21" fmla="*/ 1260417 w 2408024"/>
              <a:gd name="connsiteY21" fmla="*/ 2147774 h 2408023"/>
              <a:gd name="connsiteX22" fmla="*/ 861315 w 2408024"/>
              <a:gd name="connsiteY22" fmla="*/ 950530 h 2408023"/>
              <a:gd name="connsiteX23" fmla="*/ 878331 w 2408024"/>
              <a:gd name="connsiteY23" fmla="*/ 878327 h 2408023"/>
              <a:gd name="connsiteX24" fmla="*/ 911977 w 2408024"/>
              <a:gd name="connsiteY24" fmla="*/ 859510 h 2408023"/>
              <a:gd name="connsiteX25" fmla="*/ 70547 w 2408024"/>
              <a:gd name="connsiteY25" fmla="*/ 846571 h 2408023"/>
              <a:gd name="connsiteX26" fmla="*/ 493833 w 2408024"/>
              <a:gd name="connsiteY26" fmla="*/ 846571 h 2408023"/>
              <a:gd name="connsiteX27" fmla="*/ 564381 w 2408024"/>
              <a:gd name="connsiteY27" fmla="*/ 917119 h 2408023"/>
              <a:gd name="connsiteX28" fmla="*/ 493833 w 2408024"/>
              <a:gd name="connsiteY28" fmla="*/ 987666 h 2408023"/>
              <a:gd name="connsiteX29" fmla="*/ 70547 w 2408024"/>
              <a:gd name="connsiteY29" fmla="*/ 987666 h 2408023"/>
              <a:gd name="connsiteX30" fmla="*/ 0 w 2408024"/>
              <a:gd name="connsiteY30" fmla="*/ 917119 h 2408023"/>
              <a:gd name="connsiteX31" fmla="*/ 70547 w 2408024"/>
              <a:gd name="connsiteY31" fmla="*/ 846571 h 2408023"/>
              <a:gd name="connsiteX32" fmla="*/ 1515735 w 2408024"/>
              <a:gd name="connsiteY32" fmla="*/ 247955 h 2408023"/>
              <a:gd name="connsiteX33" fmla="*/ 1565615 w 2408024"/>
              <a:gd name="connsiteY33" fmla="*/ 268622 h 2408023"/>
              <a:gd name="connsiteX34" fmla="*/ 1565615 w 2408024"/>
              <a:gd name="connsiteY34" fmla="*/ 368381 h 2408023"/>
              <a:gd name="connsiteX35" fmla="*/ 1266272 w 2408024"/>
              <a:gd name="connsiteY35" fmla="*/ 667724 h 2408023"/>
              <a:gd name="connsiteX36" fmla="*/ 1166513 w 2408024"/>
              <a:gd name="connsiteY36" fmla="*/ 667724 h 2408023"/>
              <a:gd name="connsiteX37" fmla="*/ 1166513 w 2408024"/>
              <a:gd name="connsiteY37" fmla="*/ 567965 h 2408023"/>
              <a:gd name="connsiteX38" fmla="*/ 1465856 w 2408024"/>
              <a:gd name="connsiteY38" fmla="*/ 268622 h 2408023"/>
              <a:gd name="connsiteX39" fmla="*/ 1515735 w 2408024"/>
              <a:gd name="connsiteY39" fmla="*/ 247955 h 2408023"/>
              <a:gd name="connsiteX40" fmla="*/ 318496 w 2408024"/>
              <a:gd name="connsiteY40" fmla="*/ 247950 h 2408023"/>
              <a:gd name="connsiteX41" fmla="*/ 368376 w 2408024"/>
              <a:gd name="connsiteY41" fmla="*/ 268617 h 2408023"/>
              <a:gd name="connsiteX42" fmla="*/ 667718 w 2408024"/>
              <a:gd name="connsiteY42" fmla="*/ 567960 h 2408023"/>
              <a:gd name="connsiteX43" fmla="*/ 667718 w 2408024"/>
              <a:gd name="connsiteY43" fmla="*/ 667719 h 2408023"/>
              <a:gd name="connsiteX44" fmla="*/ 567964 w 2408024"/>
              <a:gd name="connsiteY44" fmla="*/ 667724 h 2408023"/>
              <a:gd name="connsiteX45" fmla="*/ 268617 w 2408024"/>
              <a:gd name="connsiteY45" fmla="*/ 368376 h 2408023"/>
              <a:gd name="connsiteX46" fmla="*/ 268617 w 2408024"/>
              <a:gd name="connsiteY46" fmla="*/ 268617 h 2408023"/>
              <a:gd name="connsiteX47" fmla="*/ 318496 w 2408024"/>
              <a:gd name="connsiteY47" fmla="*/ 247950 h 2408023"/>
              <a:gd name="connsiteX48" fmla="*/ 917119 w 2408024"/>
              <a:gd name="connsiteY48" fmla="*/ 0 h 2408023"/>
              <a:gd name="connsiteX49" fmla="*/ 987666 w 2408024"/>
              <a:gd name="connsiteY49" fmla="*/ 70547 h 2408023"/>
              <a:gd name="connsiteX50" fmla="*/ 987666 w 2408024"/>
              <a:gd name="connsiteY50" fmla="*/ 493833 h 2408023"/>
              <a:gd name="connsiteX51" fmla="*/ 917119 w 2408024"/>
              <a:gd name="connsiteY51" fmla="*/ 564381 h 2408023"/>
              <a:gd name="connsiteX52" fmla="*/ 846571 w 2408024"/>
              <a:gd name="connsiteY52" fmla="*/ 493833 h 2408023"/>
              <a:gd name="connsiteX53" fmla="*/ 846571 w 2408024"/>
              <a:gd name="connsiteY53" fmla="*/ 70547 h 2408023"/>
              <a:gd name="connsiteX54" fmla="*/ 917119 w 2408024"/>
              <a:gd name="connsiteY54" fmla="*/ 0 h 240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408024" h="2408023">
                <a:moveTo>
                  <a:pt x="617839" y="1145851"/>
                </a:moveTo>
                <a:cubicBezTo>
                  <a:pt x="635890" y="1145851"/>
                  <a:pt x="653941" y="1152740"/>
                  <a:pt x="667718" y="1166518"/>
                </a:cubicBezTo>
                <a:cubicBezTo>
                  <a:pt x="695274" y="1194074"/>
                  <a:pt x="695274" y="1238721"/>
                  <a:pt x="667718" y="1266277"/>
                </a:cubicBezTo>
                <a:lnTo>
                  <a:pt x="368376" y="1565620"/>
                </a:lnTo>
                <a:cubicBezTo>
                  <a:pt x="340820" y="1593176"/>
                  <a:pt x="296177" y="1593176"/>
                  <a:pt x="268617" y="1565620"/>
                </a:cubicBezTo>
                <a:cubicBezTo>
                  <a:pt x="241061" y="1538064"/>
                  <a:pt x="241061" y="1493417"/>
                  <a:pt x="268617" y="1465861"/>
                </a:cubicBezTo>
                <a:lnTo>
                  <a:pt x="567959" y="1166518"/>
                </a:lnTo>
                <a:cubicBezTo>
                  <a:pt x="581737" y="1152740"/>
                  <a:pt x="599788" y="1145851"/>
                  <a:pt x="617839" y="1145851"/>
                </a:cubicBezTo>
                <a:close/>
                <a:moveTo>
                  <a:pt x="911977" y="859510"/>
                </a:moveTo>
                <a:cubicBezTo>
                  <a:pt x="924508" y="856522"/>
                  <a:pt x="937857" y="856970"/>
                  <a:pt x="950534" y="861311"/>
                </a:cubicBezTo>
                <a:lnTo>
                  <a:pt x="2147778" y="1260413"/>
                </a:lnTo>
                <a:cubicBezTo>
                  <a:pt x="2170997" y="1268130"/>
                  <a:pt x="2188493" y="1287282"/>
                  <a:pt x="2194141" y="1311118"/>
                </a:cubicBezTo>
                <a:cubicBezTo>
                  <a:pt x="2199724" y="1334887"/>
                  <a:pt x="2192627" y="1359894"/>
                  <a:pt x="2175334" y="1377188"/>
                </a:cubicBezTo>
                <a:lnTo>
                  <a:pt x="1975816" y="1576706"/>
                </a:lnTo>
                <a:lnTo>
                  <a:pt x="2387357" y="1988313"/>
                </a:lnTo>
                <a:cubicBezTo>
                  <a:pt x="2414914" y="2015869"/>
                  <a:pt x="2414914" y="2060516"/>
                  <a:pt x="2387357" y="2088072"/>
                </a:cubicBezTo>
                <a:lnTo>
                  <a:pt x="2088081" y="2387349"/>
                </a:lnTo>
                <a:cubicBezTo>
                  <a:pt x="2060520" y="2414914"/>
                  <a:pt x="2015877" y="2414914"/>
                  <a:pt x="1988321" y="2387354"/>
                </a:cubicBezTo>
                <a:lnTo>
                  <a:pt x="1576709" y="1975812"/>
                </a:lnTo>
                <a:lnTo>
                  <a:pt x="1377192" y="2175330"/>
                </a:lnTo>
                <a:cubicBezTo>
                  <a:pt x="1359969" y="2192553"/>
                  <a:pt x="1334962" y="2199650"/>
                  <a:pt x="1311121" y="2194138"/>
                </a:cubicBezTo>
                <a:cubicBezTo>
                  <a:pt x="1287286" y="2188490"/>
                  <a:pt x="1268130" y="2170989"/>
                  <a:pt x="1260417" y="2147774"/>
                </a:cubicBezTo>
                <a:lnTo>
                  <a:pt x="861315" y="950530"/>
                </a:lnTo>
                <a:cubicBezTo>
                  <a:pt x="852839" y="925175"/>
                  <a:pt x="859452" y="897205"/>
                  <a:pt x="878331" y="878327"/>
                </a:cubicBezTo>
                <a:cubicBezTo>
                  <a:pt x="887735" y="868923"/>
                  <a:pt x="899447" y="862498"/>
                  <a:pt x="911977" y="859510"/>
                </a:cubicBezTo>
                <a:close/>
                <a:moveTo>
                  <a:pt x="70547" y="846571"/>
                </a:moveTo>
                <a:lnTo>
                  <a:pt x="493833" y="846571"/>
                </a:lnTo>
                <a:cubicBezTo>
                  <a:pt x="532827" y="846571"/>
                  <a:pt x="564381" y="878125"/>
                  <a:pt x="564381" y="917119"/>
                </a:cubicBezTo>
                <a:cubicBezTo>
                  <a:pt x="564381" y="956113"/>
                  <a:pt x="532827" y="987666"/>
                  <a:pt x="493833" y="987666"/>
                </a:cubicBezTo>
                <a:lnTo>
                  <a:pt x="70547" y="987666"/>
                </a:lnTo>
                <a:cubicBezTo>
                  <a:pt x="31553" y="987666"/>
                  <a:pt x="0" y="956113"/>
                  <a:pt x="0" y="917119"/>
                </a:cubicBezTo>
                <a:cubicBezTo>
                  <a:pt x="0" y="878125"/>
                  <a:pt x="31553" y="846571"/>
                  <a:pt x="70547" y="846571"/>
                </a:cubicBezTo>
                <a:close/>
                <a:moveTo>
                  <a:pt x="1515735" y="247955"/>
                </a:moveTo>
                <a:cubicBezTo>
                  <a:pt x="1533786" y="247955"/>
                  <a:pt x="1551837" y="254844"/>
                  <a:pt x="1565615" y="268622"/>
                </a:cubicBezTo>
                <a:cubicBezTo>
                  <a:pt x="1593171" y="296178"/>
                  <a:pt x="1593171" y="340825"/>
                  <a:pt x="1565615" y="368381"/>
                </a:cubicBezTo>
                <a:lnTo>
                  <a:pt x="1266272" y="667724"/>
                </a:lnTo>
                <a:cubicBezTo>
                  <a:pt x="1238716" y="695279"/>
                  <a:pt x="1194074" y="695279"/>
                  <a:pt x="1166513" y="667724"/>
                </a:cubicBezTo>
                <a:cubicBezTo>
                  <a:pt x="1138957" y="640168"/>
                  <a:pt x="1138957" y="595520"/>
                  <a:pt x="1166513" y="567965"/>
                </a:cubicBezTo>
                <a:lnTo>
                  <a:pt x="1465856" y="268622"/>
                </a:lnTo>
                <a:cubicBezTo>
                  <a:pt x="1479634" y="254844"/>
                  <a:pt x="1497685" y="247955"/>
                  <a:pt x="1515735" y="247955"/>
                </a:cubicBezTo>
                <a:close/>
                <a:moveTo>
                  <a:pt x="318496" y="247950"/>
                </a:moveTo>
                <a:cubicBezTo>
                  <a:pt x="336547" y="247950"/>
                  <a:pt x="354598" y="254839"/>
                  <a:pt x="368376" y="268617"/>
                </a:cubicBezTo>
                <a:lnTo>
                  <a:pt x="667718" y="567960"/>
                </a:lnTo>
                <a:cubicBezTo>
                  <a:pt x="695274" y="595516"/>
                  <a:pt x="695274" y="640163"/>
                  <a:pt x="667718" y="667719"/>
                </a:cubicBezTo>
                <a:cubicBezTo>
                  <a:pt x="640163" y="695279"/>
                  <a:pt x="595520" y="695279"/>
                  <a:pt x="567964" y="667724"/>
                </a:cubicBezTo>
                <a:lnTo>
                  <a:pt x="268617" y="368376"/>
                </a:lnTo>
                <a:cubicBezTo>
                  <a:pt x="241061" y="340820"/>
                  <a:pt x="241061" y="296173"/>
                  <a:pt x="268617" y="268617"/>
                </a:cubicBezTo>
                <a:cubicBezTo>
                  <a:pt x="282395" y="254839"/>
                  <a:pt x="300445" y="247950"/>
                  <a:pt x="318496" y="247950"/>
                </a:cubicBezTo>
                <a:close/>
                <a:moveTo>
                  <a:pt x="917119" y="0"/>
                </a:moveTo>
                <a:cubicBezTo>
                  <a:pt x="956113" y="0"/>
                  <a:pt x="987666" y="31553"/>
                  <a:pt x="987666" y="70547"/>
                </a:cubicBezTo>
                <a:lnTo>
                  <a:pt x="987666" y="493833"/>
                </a:lnTo>
                <a:cubicBezTo>
                  <a:pt x="987666" y="532827"/>
                  <a:pt x="956113" y="564381"/>
                  <a:pt x="917119" y="564381"/>
                </a:cubicBezTo>
                <a:cubicBezTo>
                  <a:pt x="878125" y="564381"/>
                  <a:pt x="846571" y="532827"/>
                  <a:pt x="846571" y="493833"/>
                </a:cubicBezTo>
                <a:lnTo>
                  <a:pt x="846571" y="70547"/>
                </a:lnTo>
                <a:cubicBezTo>
                  <a:pt x="846571" y="31553"/>
                  <a:pt x="878125" y="0"/>
                  <a:pt x="917119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7" name="Полилиния: фигура 16">
            <a:hlinkClick r:id="rId2"/>
            <a:extLst>
              <a:ext uri="{FF2B5EF4-FFF2-40B4-BE49-F238E27FC236}">
                <a16:creationId xmlns="" xmlns:a16="http://schemas.microsoft.com/office/drawing/2014/main" id="{7F3C231C-5CDC-4744-8812-647989515C4B}"/>
              </a:ext>
            </a:extLst>
          </p:cNvPr>
          <p:cNvSpPr>
            <a:spLocks noChangeAspect="1"/>
          </p:cNvSpPr>
          <p:nvPr/>
        </p:nvSpPr>
        <p:spPr>
          <a:xfrm rot="8175099">
            <a:off x="340321" y="3363263"/>
            <a:ext cx="411178" cy="411178"/>
          </a:xfrm>
          <a:custGeom>
            <a:avLst/>
            <a:gdLst>
              <a:gd name="connsiteX0" fmla="*/ 617839 w 2408024"/>
              <a:gd name="connsiteY0" fmla="*/ 1145851 h 2408023"/>
              <a:gd name="connsiteX1" fmla="*/ 667718 w 2408024"/>
              <a:gd name="connsiteY1" fmla="*/ 1166518 h 2408023"/>
              <a:gd name="connsiteX2" fmla="*/ 667718 w 2408024"/>
              <a:gd name="connsiteY2" fmla="*/ 1266277 h 2408023"/>
              <a:gd name="connsiteX3" fmla="*/ 368376 w 2408024"/>
              <a:gd name="connsiteY3" fmla="*/ 1565620 h 2408023"/>
              <a:gd name="connsiteX4" fmla="*/ 268617 w 2408024"/>
              <a:gd name="connsiteY4" fmla="*/ 1565620 h 2408023"/>
              <a:gd name="connsiteX5" fmla="*/ 268617 w 2408024"/>
              <a:gd name="connsiteY5" fmla="*/ 1465861 h 2408023"/>
              <a:gd name="connsiteX6" fmla="*/ 567959 w 2408024"/>
              <a:gd name="connsiteY6" fmla="*/ 1166518 h 2408023"/>
              <a:gd name="connsiteX7" fmla="*/ 617839 w 2408024"/>
              <a:gd name="connsiteY7" fmla="*/ 1145851 h 2408023"/>
              <a:gd name="connsiteX8" fmla="*/ 911977 w 2408024"/>
              <a:gd name="connsiteY8" fmla="*/ 859510 h 2408023"/>
              <a:gd name="connsiteX9" fmla="*/ 950534 w 2408024"/>
              <a:gd name="connsiteY9" fmla="*/ 861311 h 2408023"/>
              <a:gd name="connsiteX10" fmla="*/ 2147778 w 2408024"/>
              <a:gd name="connsiteY10" fmla="*/ 1260413 h 2408023"/>
              <a:gd name="connsiteX11" fmla="*/ 2194141 w 2408024"/>
              <a:gd name="connsiteY11" fmla="*/ 1311118 h 2408023"/>
              <a:gd name="connsiteX12" fmla="*/ 2175334 w 2408024"/>
              <a:gd name="connsiteY12" fmla="*/ 1377188 h 2408023"/>
              <a:gd name="connsiteX13" fmla="*/ 1975816 w 2408024"/>
              <a:gd name="connsiteY13" fmla="*/ 1576706 h 2408023"/>
              <a:gd name="connsiteX14" fmla="*/ 2387357 w 2408024"/>
              <a:gd name="connsiteY14" fmla="*/ 1988313 h 2408023"/>
              <a:gd name="connsiteX15" fmla="*/ 2387357 w 2408024"/>
              <a:gd name="connsiteY15" fmla="*/ 2088072 h 2408023"/>
              <a:gd name="connsiteX16" fmla="*/ 2088081 w 2408024"/>
              <a:gd name="connsiteY16" fmla="*/ 2387349 h 2408023"/>
              <a:gd name="connsiteX17" fmla="*/ 1988321 w 2408024"/>
              <a:gd name="connsiteY17" fmla="*/ 2387354 h 2408023"/>
              <a:gd name="connsiteX18" fmla="*/ 1576709 w 2408024"/>
              <a:gd name="connsiteY18" fmla="*/ 1975812 h 2408023"/>
              <a:gd name="connsiteX19" fmla="*/ 1377192 w 2408024"/>
              <a:gd name="connsiteY19" fmla="*/ 2175330 h 2408023"/>
              <a:gd name="connsiteX20" fmla="*/ 1311121 w 2408024"/>
              <a:gd name="connsiteY20" fmla="*/ 2194138 h 2408023"/>
              <a:gd name="connsiteX21" fmla="*/ 1260417 w 2408024"/>
              <a:gd name="connsiteY21" fmla="*/ 2147774 h 2408023"/>
              <a:gd name="connsiteX22" fmla="*/ 861315 w 2408024"/>
              <a:gd name="connsiteY22" fmla="*/ 950530 h 2408023"/>
              <a:gd name="connsiteX23" fmla="*/ 878331 w 2408024"/>
              <a:gd name="connsiteY23" fmla="*/ 878327 h 2408023"/>
              <a:gd name="connsiteX24" fmla="*/ 911977 w 2408024"/>
              <a:gd name="connsiteY24" fmla="*/ 859510 h 2408023"/>
              <a:gd name="connsiteX25" fmla="*/ 70547 w 2408024"/>
              <a:gd name="connsiteY25" fmla="*/ 846571 h 2408023"/>
              <a:gd name="connsiteX26" fmla="*/ 493833 w 2408024"/>
              <a:gd name="connsiteY26" fmla="*/ 846571 h 2408023"/>
              <a:gd name="connsiteX27" fmla="*/ 564381 w 2408024"/>
              <a:gd name="connsiteY27" fmla="*/ 917119 h 2408023"/>
              <a:gd name="connsiteX28" fmla="*/ 493833 w 2408024"/>
              <a:gd name="connsiteY28" fmla="*/ 987666 h 2408023"/>
              <a:gd name="connsiteX29" fmla="*/ 70547 w 2408024"/>
              <a:gd name="connsiteY29" fmla="*/ 987666 h 2408023"/>
              <a:gd name="connsiteX30" fmla="*/ 0 w 2408024"/>
              <a:gd name="connsiteY30" fmla="*/ 917119 h 2408023"/>
              <a:gd name="connsiteX31" fmla="*/ 70547 w 2408024"/>
              <a:gd name="connsiteY31" fmla="*/ 846571 h 2408023"/>
              <a:gd name="connsiteX32" fmla="*/ 1515735 w 2408024"/>
              <a:gd name="connsiteY32" fmla="*/ 247955 h 2408023"/>
              <a:gd name="connsiteX33" fmla="*/ 1565615 w 2408024"/>
              <a:gd name="connsiteY33" fmla="*/ 268622 h 2408023"/>
              <a:gd name="connsiteX34" fmla="*/ 1565615 w 2408024"/>
              <a:gd name="connsiteY34" fmla="*/ 368381 h 2408023"/>
              <a:gd name="connsiteX35" fmla="*/ 1266272 w 2408024"/>
              <a:gd name="connsiteY35" fmla="*/ 667724 h 2408023"/>
              <a:gd name="connsiteX36" fmla="*/ 1166513 w 2408024"/>
              <a:gd name="connsiteY36" fmla="*/ 667724 h 2408023"/>
              <a:gd name="connsiteX37" fmla="*/ 1166513 w 2408024"/>
              <a:gd name="connsiteY37" fmla="*/ 567965 h 2408023"/>
              <a:gd name="connsiteX38" fmla="*/ 1465856 w 2408024"/>
              <a:gd name="connsiteY38" fmla="*/ 268622 h 2408023"/>
              <a:gd name="connsiteX39" fmla="*/ 1515735 w 2408024"/>
              <a:gd name="connsiteY39" fmla="*/ 247955 h 2408023"/>
              <a:gd name="connsiteX40" fmla="*/ 318496 w 2408024"/>
              <a:gd name="connsiteY40" fmla="*/ 247950 h 2408023"/>
              <a:gd name="connsiteX41" fmla="*/ 368376 w 2408024"/>
              <a:gd name="connsiteY41" fmla="*/ 268617 h 2408023"/>
              <a:gd name="connsiteX42" fmla="*/ 667718 w 2408024"/>
              <a:gd name="connsiteY42" fmla="*/ 567960 h 2408023"/>
              <a:gd name="connsiteX43" fmla="*/ 667718 w 2408024"/>
              <a:gd name="connsiteY43" fmla="*/ 667719 h 2408023"/>
              <a:gd name="connsiteX44" fmla="*/ 567964 w 2408024"/>
              <a:gd name="connsiteY44" fmla="*/ 667724 h 2408023"/>
              <a:gd name="connsiteX45" fmla="*/ 268617 w 2408024"/>
              <a:gd name="connsiteY45" fmla="*/ 368376 h 2408023"/>
              <a:gd name="connsiteX46" fmla="*/ 268617 w 2408024"/>
              <a:gd name="connsiteY46" fmla="*/ 268617 h 2408023"/>
              <a:gd name="connsiteX47" fmla="*/ 318496 w 2408024"/>
              <a:gd name="connsiteY47" fmla="*/ 247950 h 2408023"/>
              <a:gd name="connsiteX48" fmla="*/ 917119 w 2408024"/>
              <a:gd name="connsiteY48" fmla="*/ 0 h 2408023"/>
              <a:gd name="connsiteX49" fmla="*/ 987666 w 2408024"/>
              <a:gd name="connsiteY49" fmla="*/ 70547 h 2408023"/>
              <a:gd name="connsiteX50" fmla="*/ 987666 w 2408024"/>
              <a:gd name="connsiteY50" fmla="*/ 493833 h 2408023"/>
              <a:gd name="connsiteX51" fmla="*/ 917119 w 2408024"/>
              <a:gd name="connsiteY51" fmla="*/ 564381 h 2408023"/>
              <a:gd name="connsiteX52" fmla="*/ 846571 w 2408024"/>
              <a:gd name="connsiteY52" fmla="*/ 493833 h 2408023"/>
              <a:gd name="connsiteX53" fmla="*/ 846571 w 2408024"/>
              <a:gd name="connsiteY53" fmla="*/ 70547 h 2408023"/>
              <a:gd name="connsiteX54" fmla="*/ 917119 w 2408024"/>
              <a:gd name="connsiteY54" fmla="*/ 0 h 240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408024" h="2408023">
                <a:moveTo>
                  <a:pt x="617839" y="1145851"/>
                </a:moveTo>
                <a:cubicBezTo>
                  <a:pt x="635890" y="1145851"/>
                  <a:pt x="653941" y="1152740"/>
                  <a:pt x="667718" y="1166518"/>
                </a:cubicBezTo>
                <a:cubicBezTo>
                  <a:pt x="695274" y="1194074"/>
                  <a:pt x="695274" y="1238721"/>
                  <a:pt x="667718" y="1266277"/>
                </a:cubicBezTo>
                <a:lnTo>
                  <a:pt x="368376" y="1565620"/>
                </a:lnTo>
                <a:cubicBezTo>
                  <a:pt x="340820" y="1593176"/>
                  <a:pt x="296177" y="1593176"/>
                  <a:pt x="268617" y="1565620"/>
                </a:cubicBezTo>
                <a:cubicBezTo>
                  <a:pt x="241061" y="1538064"/>
                  <a:pt x="241061" y="1493417"/>
                  <a:pt x="268617" y="1465861"/>
                </a:cubicBezTo>
                <a:lnTo>
                  <a:pt x="567959" y="1166518"/>
                </a:lnTo>
                <a:cubicBezTo>
                  <a:pt x="581737" y="1152740"/>
                  <a:pt x="599788" y="1145851"/>
                  <a:pt x="617839" y="1145851"/>
                </a:cubicBezTo>
                <a:close/>
                <a:moveTo>
                  <a:pt x="911977" y="859510"/>
                </a:moveTo>
                <a:cubicBezTo>
                  <a:pt x="924508" y="856522"/>
                  <a:pt x="937857" y="856970"/>
                  <a:pt x="950534" y="861311"/>
                </a:cubicBezTo>
                <a:lnTo>
                  <a:pt x="2147778" y="1260413"/>
                </a:lnTo>
                <a:cubicBezTo>
                  <a:pt x="2170997" y="1268130"/>
                  <a:pt x="2188493" y="1287282"/>
                  <a:pt x="2194141" y="1311118"/>
                </a:cubicBezTo>
                <a:cubicBezTo>
                  <a:pt x="2199724" y="1334887"/>
                  <a:pt x="2192627" y="1359894"/>
                  <a:pt x="2175334" y="1377188"/>
                </a:cubicBezTo>
                <a:lnTo>
                  <a:pt x="1975816" y="1576706"/>
                </a:lnTo>
                <a:lnTo>
                  <a:pt x="2387357" y="1988313"/>
                </a:lnTo>
                <a:cubicBezTo>
                  <a:pt x="2414914" y="2015869"/>
                  <a:pt x="2414914" y="2060516"/>
                  <a:pt x="2387357" y="2088072"/>
                </a:cubicBezTo>
                <a:lnTo>
                  <a:pt x="2088081" y="2387349"/>
                </a:lnTo>
                <a:cubicBezTo>
                  <a:pt x="2060520" y="2414914"/>
                  <a:pt x="2015877" y="2414914"/>
                  <a:pt x="1988321" y="2387354"/>
                </a:cubicBezTo>
                <a:lnTo>
                  <a:pt x="1576709" y="1975812"/>
                </a:lnTo>
                <a:lnTo>
                  <a:pt x="1377192" y="2175330"/>
                </a:lnTo>
                <a:cubicBezTo>
                  <a:pt x="1359969" y="2192553"/>
                  <a:pt x="1334962" y="2199650"/>
                  <a:pt x="1311121" y="2194138"/>
                </a:cubicBezTo>
                <a:cubicBezTo>
                  <a:pt x="1287286" y="2188490"/>
                  <a:pt x="1268130" y="2170989"/>
                  <a:pt x="1260417" y="2147774"/>
                </a:cubicBezTo>
                <a:lnTo>
                  <a:pt x="861315" y="950530"/>
                </a:lnTo>
                <a:cubicBezTo>
                  <a:pt x="852839" y="925175"/>
                  <a:pt x="859452" y="897205"/>
                  <a:pt x="878331" y="878327"/>
                </a:cubicBezTo>
                <a:cubicBezTo>
                  <a:pt x="887735" y="868923"/>
                  <a:pt x="899447" y="862498"/>
                  <a:pt x="911977" y="859510"/>
                </a:cubicBezTo>
                <a:close/>
                <a:moveTo>
                  <a:pt x="70547" y="846571"/>
                </a:moveTo>
                <a:lnTo>
                  <a:pt x="493833" y="846571"/>
                </a:lnTo>
                <a:cubicBezTo>
                  <a:pt x="532827" y="846571"/>
                  <a:pt x="564381" y="878125"/>
                  <a:pt x="564381" y="917119"/>
                </a:cubicBezTo>
                <a:cubicBezTo>
                  <a:pt x="564381" y="956113"/>
                  <a:pt x="532827" y="987666"/>
                  <a:pt x="493833" y="987666"/>
                </a:cubicBezTo>
                <a:lnTo>
                  <a:pt x="70547" y="987666"/>
                </a:lnTo>
                <a:cubicBezTo>
                  <a:pt x="31553" y="987666"/>
                  <a:pt x="0" y="956113"/>
                  <a:pt x="0" y="917119"/>
                </a:cubicBezTo>
                <a:cubicBezTo>
                  <a:pt x="0" y="878125"/>
                  <a:pt x="31553" y="846571"/>
                  <a:pt x="70547" y="846571"/>
                </a:cubicBezTo>
                <a:close/>
                <a:moveTo>
                  <a:pt x="1515735" y="247955"/>
                </a:moveTo>
                <a:cubicBezTo>
                  <a:pt x="1533786" y="247955"/>
                  <a:pt x="1551837" y="254844"/>
                  <a:pt x="1565615" y="268622"/>
                </a:cubicBezTo>
                <a:cubicBezTo>
                  <a:pt x="1593171" y="296178"/>
                  <a:pt x="1593171" y="340825"/>
                  <a:pt x="1565615" y="368381"/>
                </a:cubicBezTo>
                <a:lnTo>
                  <a:pt x="1266272" y="667724"/>
                </a:lnTo>
                <a:cubicBezTo>
                  <a:pt x="1238716" y="695279"/>
                  <a:pt x="1194074" y="695279"/>
                  <a:pt x="1166513" y="667724"/>
                </a:cubicBezTo>
                <a:cubicBezTo>
                  <a:pt x="1138957" y="640168"/>
                  <a:pt x="1138957" y="595520"/>
                  <a:pt x="1166513" y="567965"/>
                </a:cubicBezTo>
                <a:lnTo>
                  <a:pt x="1465856" y="268622"/>
                </a:lnTo>
                <a:cubicBezTo>
                  <a:pt x="1479634" y="254844"/>
                  <a:pt x="1497685" y="247955"/>
                  <a:pt x="1515735" y="247955"/>
                </a:cubicBezTo>
                <a:close/>
                <a:moveTo>
                  <a:pt x="318496" y="247950"/>
                </a:moveTo>
                <a:cubicBezTo>
                  <a:pt x="336547" y="247950"/>
                  <a:pt x="354598" y="254839"/>
                  <a:pt x="368376" y="268617"/>
                </a:cubicBezTo>
                <a:lnTo>
                  <a:pt x="667718" y="567960"/>
                </a:lnTo>
                <a:cubicBezTo>
                  <a:pt x="695274" y="595516"/>
                  <a:pt x="695274" y="640163"/>
                  <a:pt x="667718" y="667719"/>
                </a:cubicBezTo>
                <a:cubicBezTo>
                  <a:pt x="640163" y="695279"/>
                  <a:pt x="595520" y="695279"/>
                  <a:pt x="567964" y="667724"/>
                </a:cubicBezTo>
                <a:lnTo>
                  <a:pt x="268617" y="368376"/>
                </a:lnTo>
                <a:cubicBezTo>
                  <a:pt x="241061" y="340820"/>
                  <a:pt x="241061" y="296173"/>
                  <a:pt x="268617" y="268617"/>
                </a:cubicBezTo>
                <a:cubicBezTo>
                  <a:pt x="282395" y="254839"/>
                  <a:pt x="300445" y="247950"/>
                  <a:pt x="318496" y="247950"/>
                </a:cubicBezTo>
                <a:close/>
                <a:moveTo>
                  <a:pt x="917119" y="0"/>
                </a:moveTo>
                <a:cubicBezTo>
                  <a:pt x="956113" y="0"/>
                  <a:pt x="987666" y="31553"/>
                  <a:pt x="987666" y="70547"/>
                </a:cubicBezTo>
                <a:lnTo>
                  <a:pt x="987666" y="493833"/>
                </a:lnTo>
                <a:cubicBezTo>
                  <a:pt x="987666" y="532827"/>
                  <a:pt x="956113" y="564381"/>
                  <a:pt x="917119" y="564381"/>
                </a:cubicBezTo>
                <a:cubicBezTo>
                  <a:pt x="878125" y="564381"/>
                  <a:pt x="846571" y="532827"/>
                  <a:pt x="846571" y="493833"/>
                </a:cubicBezTo>
                <a:lnTo>
                  <a:pt x="846571" y="70547"/>
                </a:lnTo>
                <a:cubicBezTo>
                  <a:pt x="846571" y="31553"/>
                  <a:pt x="878125" y="0"/>
                  <a:pt x="917119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8" name="Полилиния: фигура 16">
            <a:hlinkClick r:id="rId2"/>
            <a:extLst>
              <a:ext uri="{FF2B5EF4-FFF2-40B4-BE49-F238E27FC236}">
                <a16:creationId xmlns="" xmlns:a16="http://schemas.microsoft.com/office/drawing/2014/main" id="{7F3C231C-5CDC-4744-8812-647989515C4B}"/>
              </a:ext>
            </a:extLst>
          </p:cNvPr>
          <p:cNvSpPr>
            <a:spLocks noChangeAspect="1"/>
          </p:cNvSpPr>
          <p:nvPr/>
        </p:nvSpPr>
        <p:spPr>
          <a:xfrm rot="8175099">
            <a:off x="366191" y="4192602"/>
            <a:ext cx="411178" cy="411178"/>
          </a:xfrm>
          <a:custGeom>
            <a:avLst/>
            <a:gdLst>
              <a:gd name="connsiteX0" fmla="*/ 617839 w 2408024"/>
              <a:gd name="connsiteY0" fmla="*/ 1145851 h 2408023"/>
              <a:gd name="connsiteX1" fmla="*/ 667718 w 2408024"/>
              <a:gd name="connsiteY1" fmla="*/ 1166518 h 2408023"/>
              <a:gd name="connsiteX2" fmla="*/ 667718 w 2408024"/>
              <a:gd name="connsiteY2" fmla="*/ 1266277 h 2408023"/>
              <a:gd name="connsiteX3" fmla="*/ 368376 w 2408024"/>
              <a:gd name="connsiteY3" fmla="*/ 1565620 h 2408023"/>
              <a:gd name="connsiteX4" fmla="*/ 268617 w 2408024"/>
              <a:gd name="connsiteY4" fmla="*/ 1565620 h 2408023"/>
              <a:gd name="connsiteX5" fmla="*/ 268617 w 2408024"/>
              <a:gd name="connsiteY5" fmla="*/ 1465861 h 2408023"/>
              <a:gd name="connsiteX6" fmla="*/ 567959 w 2408024"/>
              <a:gd name="connsiteY6" fmla="*/ 1166518 h 2408023"/>
              <a:gd name="connsiteX7" fmla="*/ 617839 w 2408024"/>
              <a:gd name="connsiteY7" fmla="*/ 1145851 h 2408023"/>
              <a:gd name="connsiteX8" fmla="*/ 911977 w 2408024"/>
              <a:gd name="connsiteY8" fmla="*/ 859510 h 2408023"/>
              <a:gd name="connsiteX9" fmla="*/ 950534 w 2408024"/>
              <a:gd name="connsiteY9" fmla="*/ 861311 h 2408023"/>
              <a:gd name="connsiteX10" fmla="*/ 2147778 w 2408024"/>
              <a:gd name="connsiteY10" fmla="*/ 1260413 h 2408023"/>
              <a:gd name="connsiteX11" fmla="*/ 2194141 w 2408024"/>
              <a:gd name="connsiteY11" fmla="*/ 1311118 h 2408023"/>
              <a:gd name="connsiteX12" fmla="*/ 2175334 w 2408024"/>
              <a:gd name="connsiteY12" fmla="*/ 1377188 h 2408023"/>
              <a:gd name="connsiteX13" fmla="*/ 1975816 w 2408024"/>
              <a:gd name="connsiteY13" fmla="*/ 1576706 h 2408023"/>
              <a:gd name="connsiteX14" fmla="*/ 2387357 w 2408024"/>
              <a:gd name="connsiteY14" fmla="*/ 1988313 h 2408023"/>
              <a:gd name="connsiteX15" fmla="*/ 2387357 w 2408024"/>
              <a:gd name="connsiteY15" fmla="*/ 2088072 h 2408023"/>
              <a:gd name="connsiteX16" fmla="*/ 2088081 w 2408024"/>
              <a:gd name="connsiteY16" fmla="*/ 2387349 h 2408023"/>
              <a:gd name="connsiteX17" fmla="*/ 1988321 w 2408024"/>
              <a:gd name="connsiteY17" fmla="*/ 2387354 h 2408023"/>
              <a:gd name="connsiteX18" fmla="*/ 1576709 w 2408024"/>
              <a:gd name="connsiteY18" fmla="*/ 1975812 h 2408023"/>
              <a:gd name="connsiteX19" fmla="*/ 1377192 w 2408024"/>
              <a:gd name="connsiteY19" fmla="*/ 2175330 h 2408023"/>
              <a:gd name="connsiteX20" fmla="*/ 1311121 w 2408024"/>
              <a:gd name="connsiteY20" fmla="*/ 2194138 h 2408023"/>
              <a:gd name="connsiteX21" fmla="*/ 1260417 w 2408024"/>
              <a:gd name="connsiteY21" fmla="*/ 2147774 h 2408023"/>
              <a:gd name="connsiteX22" fmla="*/ 861315 w 2408024"/>
              <a:gd name="connsiteY22" fmla="*/ 950530 h 2408023"/>
              <a:gd name="connsiteX23" fmla="*/ 878331 w 2408024"/>
              <a:gd name="connsiteY23" fmla="*/ 878327 h 2408023"/>
              <a:gd name="connsiteX24" fmla="*/ 911977 w 2408024"/>
              <a:gd name="connsiteY24" fmla="*/ 859510 h 2408023"/>
              <a:gd name="connsiteX25" fmla="*/ 70547 w 2408024"/>
              <a:gd name="connsiteY25" fmla="*/ 846571 h 2408023"/>
              <a:gd name="connsiteX26" fmla="*/ 493833 w 2408024"/>
              <a:gd name="connsiteY26" fmla="*/ 846571 h 2408023"/>
              <a:gd name="connsiteX27" fmla="*/ 564381 w 2408024"/>
              <a:gd name="connsiteY27" fmla="*/ 917119 h 2408023"/>
              <a:gd name="connsiteX28" fmla="*/ 493833 w 2408024"/>
              <a:gd name="connsiteY28" fmla="*/ 987666 h 2408023"/>
              <a:gd name="connsiteX29" fmla="*/ 70547 w 2408024"/>
              <a:gd name="connsiteY29" fmla="*/ 987666 h 2408023"/>
              <a:gd name="connsiteX30" fmla="*/ 0 w 2408024"/>
              <a:gd name="connsiteY30" fmla="*/ 917119 h 2408023"/>
              <a:gd name="connsiteX31" fmla="*/ 70547 w 2408024"/>
              <a:gd name="connsiteY31" fmla="*/ 846571 h 2408023"/>
              <a:gd name="connsiteX32" fmla="*/ 1515735 w 2408024"/>
              <a:gd name="connsiteY32" fmla="*/ 247955 h 2408023"/>
              <a:gd name="connsiteX33" fmla="*/ 1565615 w 2408024"/>
              <a:gd name="connsiteY33" fmla="*/ 268622 h 2408023"/>
              <a:gd name="connsiteX34" fmla="*/ 1565615 w 2408024"/>
              <a:gd name="connsiteY34" fmla="*/ 368381 h 2408023"/>
              <a:gd name="connsiteX35" fmla="*/ 1266272 w 2408024"/>
              <a:gd name="connsiteY35" fmla="*/ 667724 h 2408023"/>
              <a:gd name="connsiteX36" fmla="*/ 1166513 w 2408024"/>
              <a:gd name="connsiteY36" fmla="*/ 667724 h 2408023"/>
              <a:gd name="connsiteX37" fmla="*/ 1166513 w 2408024"/>
              <a:gd name="connsiteY37" fmla="*/ 567965 h 2408023"/>
              <a:gd name="connsiteX38" fmla="*/ 1465856 w 2408024"/>
              <a:gd name="connsiteY38" fmla="*/ 268622 h 2408023"/>
              <a:gd name="connsiteX39" fmla="*/ 1515735 w 2408024"/>
              <a:gd name="connsiteY39" fmla="*/ 247955 h 2408023"/>
              <a:gd name="connsiteX40" fmla="*/ 318496 w 2408024"/>
              <a:gd name="connsiteY40" fmla="*/ 247950 h 2408023"/>
              <a:gd name="connsiteX41" fmla="*/ 368376 w 2408024"/>
              <a:gd name="connsiteY41" fmla="*/ 268617 h 2408023"/>
              <a:gd name="connsiteX42" fmla="*/ 667718 w 2408024"/>
              <a:gd name="connsiteY42" fmla="*/ 567960 h 2408023"/>
              <a:gd name="connsiteX43" fmla="*/ 667718 w 2408024"/>
              <a:gd name="connsiteY43" fmla="*/ 667719 h 2408023"/>
              <a:gd name="connsiteX44" fmla="*/ 567964 w 2408024"/>
              <a:gd name="connsiteY44" fmla="*/ 667724 h 2408023"/>
              <a:gd name="connsiteX45" fmla="*/ 268617 w 2408024"/>
              <a:gd name="connsiteY45" fmla="*/ 368376 h 2408023"/>
              <a:gd name="connsiteX46" fmla="*/ 268617 w 2408024"/>
              <a:gd name="connsiteY46" fmla="*/ 268617 h 2408023"/>
              <a:gd name="connsiteX47" fmla="*/ 318496 w 2408024"/>
              <a:gd name="connsiteY47" fmla="*/ 247950 h 2408023"/>
              <a:gd name="connsiteX48" fmla="*/ 917119 w 2408024"/>
              <a:gd name="connsiteY48" fmla="*/ 0 h 2408023"/>
              <a:gd name="connsiteX49" fmla="*/ 987666 w 2408024"/>
              <a:gd name="connsiteY49" fmla="*/ 70547 h 2408023"/>
              <a:gd name="connsiteX50" fmla="*/ 987666 w 2408024"/>
              <a:gd name="connsiteY50" fmla="*/ 493833 h 2408023"/>
              <a:gd name="connsiteX51" fmla="*/ 917119 w 2408024"/>
              <a:gd name="connsiteY51" fmla="*/ 564381 h 2408023"/>
              <a:gd name="connsiteX52" fmla="*/ 846571 w 2408024"/>
              <a:gd name="connsiteY52" fmla="*/ 493833 h 2408023"/>
              <a:gd name="connsiteX53" fmla="*/ 846571 w 2408024"/>
              <a:gd name="connsiteY53" fmla="*/ 70547 h 2408023"/>
              <a:gd name="connsiteX54" fmla="*/ 917119 w 2408024"/>
              <a:gd name="connsiteY54" fmla="*/ 0 h 240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408024" h="2408023">
                <a:moveTo>
                  <a:pt x="617839" y="1145851"/>
                </a:moveTo>
                <a:cubicBezTo>
                  <a:pt x="635890" y="1145851"/>
                  <a:pt x="653941" y="1152740"/>
                  <a:pt x="667718" y="1166518"/>
                </a:cubicBezTo>
                <a:cubicBezTo>
                  <a:pt x="695274" y="1194074"/>
                  <a:pt x="695274" y="1238721"/>
                  <a:pt x="667718" y="1266277"/>
                </a:cubicBezTo>
                <a:lnTo>
                  <a:pt x="368376" y="1565620"/>
                </a:lnTo>
                <a:cubicBezTo>
                  <a:pt x="340820" y="1593176"/>
                  <a:pt x="296177" y="1593176"/>
                  <a:pt x="268617" y="1565620"/>
                </a:cubicBezTo>
                <a:cubicBezTo>
                  <a:pt x="241061" y="1538064"/>
                  <a:pt x="241061" y="1493417"/>
                  <a:pt x="268617" y="1465861"/>
                </a:cubicBezTo>
                <a:lnTo>
                  <a:pt x="567959" y="1166518"/>
                </a:lnTo>
                <a:cubicBezTo>
                  <a:pt x="581737" y="1152740"/>
                  <a:pt x="599788" y="1145851"/>
                  <a:pt x="617839" y="1145851"/>
                </a:cubicBezTo>
                <a:close/>
                <a:moveTo>
                  <a:pt x="911977" y="859510"/>
                </a:moveTo>
                <a:cubicBezTo>
                  <a:pt x="924508" y="856522"/>
                  <a:pt x="937857" y="856970"/>
                  <a:pt x="950534" y="861311"/>
                </a:cubicBezTo>
                <a:lnTo>
                  <a:pt x="2147778" y="1260413"/>
                </a:lnTo>
                <a:cubicBezTo>
                  <a:pt x="2170997" y="1268130"/>
                  <a:pt x="2188493" y="1287282"/>
                  <a:pt x="2194141" y="1311118"/>
                </a:cubicBezTo>
                <a:cubicBezTo>
                  <a:pt x="2199724" y="1334887"/>
                  <a:pt x="2192627" y="1359894"/>
                  <a:pt x="2175334" y="1377188"/>
                </a:cubicBezTo>
                <a:lnTo>
                  <a:pt x="1975816" y="1576706"/>
                </a:lnTo>
                <a:lnTo>
                  <a:pt x="2387357" y="1988313"/>
                </a:lnTo>
                <a:cubicBezTo>
                  <a:pt x="2414914" y="2015869"/>
                  <a:pt x="2414914" y="2060516"/>
                  <a:pt x="2387357" y="2088072"/>
                </a:cubicBezTo>
                <a:lnTo>
                  <a:pt x="2088081" y="2387349"/>
                </a:lnTo>
                <a:cubicBezTo>
                  <a:pt x="2060520" y="2414914"/>
                  <a:pt x="2015877" y="2414914"/>
                  <a:pt x="1988321" y="2387354"/>
                </a:cubicBezTo>
                <a:lnTo>
                  <a:pt x="1576709" y="1975812"/>
                </a:lnTo>
                <a:lnTo>
                  <a:pt x="1377192" y="2175330"/>
                </a:lnTo>
                <a:cubicBezTo>
                  <a:pt x="1359969" y="2192553"/>
                  <a:pt x="1334962" y="2199650"/>
                  <a:pt x="1311121" y="2194138"/>
                </a:cubicBezTo>
                <a:cubicBezTo>
                  <a:pt x="1287286" y="2188490"/>
                  <a:pt x="1268130" y="2170989"/>
                  <a:pt x="1260417" y="2147774"/>
                </a:cubicBezTo>
                <a:lnTo>
                  <a:pt x="861315" y="950530"/>
                </a:lnTo>
                <a:cubicBezTo>
                  <a:pt x="852839" y="925175"/>
                  <a:pt x="859452" y="897205"/>
                  <a:pt x="878331" y="878327"/>
                </a:cubicBezTo>
                <a:cubicBezTo>
                  <a:pt x="887735" y="868923"/>
                  <a:pt x="899447" y="862498"/>
                  <a:pt x="911977" y="859510"/>
                </a:cubicBezTo>
                <a:close/>
                <a:moveTo>
                  <a:pt x="70547" y="846571"/>
                </a:moveTo>
                <a:lnTo>
                  <a:pt x="493833" y="846571"/>
                </a:lnTo>
                <a:cubicBezTo>
                  <a:pt x="532827" y="846571"/>
                  <a:pt x="564381" y="878125"/>
                  <a:pt x="564381" y="917119"/>
                </a:cubicBezTo>
                <a:cubicBezTo>
                  <a:pt x="564381" y="956113"/>
                  <a:pt x="532827" y="987666"/>
                  <a:pt x="493833" y="987666"/>
                </a:cubicBezTo>
                <a:lnTo>
                  <a:pt x="70547" y="987666"/>
                </a:lnTo>
                <a:cubicBezTo>
                  <a:pt x="31553" y="987666"/>
                  <a:pt x="0" y="956113"/>
                  <a:pt x="0" y="917119"/>
                </a:cubicBezTo>
                <a:cubicBezTo>
                  <a:pt x="0" y="878125"/>
                  <a:pt x="31553" y="846571"/>
                  <a:pt x="70547" y="846571"/>
                </a:cubicBezTo>
                <a:close/>
                <a:moveTo>
                  <a:pt x="1515735" y="247955"/>
                </a:moveTo>
                <a:cubicBezTo>
                  <a:pt x="1533786" y="247955"/>
                  <a:pt x="1551837" y="254844"/>
                  <a:pt x="1565615" y="268622"/>
                </a:cubicBezTo>
                <a:cubicBezTo>
                  <a:pt x="1593171" y="296178"/>
                  <a:pt x="1593171" y="340825"/>
                  <a:pt x="1565615" y="368381"/>
                </a:cubicBezTo>
                <a:lnTo>
                  <a:pt x="1266272" y="667724"/>
                </a:lnTo>
                <a:cubicBezTo>
                  <a:pt x="1238716" y="695279"/>
                  <a:pt x="1194074" y="695279"/>
                  <a:pt x="1166513" y="667724"/>
                </a:cubicBezTo>
                <a:cubicBezTo>
                  <a:pt x="1138957" y="640168"/>
                  <a:pt x="1138957" y="595520"/>
                  <a:pt x="1166513" y="567965"/>
                </a:cubicBezTo>
                <a:lnTo>
                  <a:pt x="1465856" y="268622"/>
                </a:lnTo>
                <a:cubicBezTo>
                  <a:pt x="1479634" y="254844"/>
                  <a:pt x="1497685" y="247955"/>
                  <a:pt x="1515735" y="247955"/>
                </a:cubicBezTo>
                <a:close/>
                <a:moveTo>
                  <a:pt x="318496" y="247950"/>
                </a:moveTo>
                <a:cubicBezTo>
                  <a:pt x="336547" y="247950"/>
                  <a:pt x="354598" y="254839"/>
                  <a:pt x="368376" y="268617"/>
                </a:cubicBezTo>
                <a:lnTo>
                  <a:pt x="667718" y="567960"/>
                </a:lnTo>
                <a:cubicBezTo>
                  <a:pt x="695274" y="595516"/>
                  <a:pt x="695274" y="640163"/>
                  <a:pt x="667718" y="667719"/>
                </a:cubicBezTo>
                <a:cubicBezTo>
                  <a:pt x="640163" y="695279"/>
                  <a:pt x="595520" y="695279"/>
                  <a:pt x="567964" y="667724"/>
                </a:cubicBezTo>
                <a:lnTo>
                  <a:pt x="268617" y="368376"/>
                </a:lnTo>
                <a:cubicBezTo>
                  <a:pt x="241061" y="340820"/>
                  <a:pt x="241061" y="296173"/>
                  <a:pt x="268617" y="268617"/>
                </a:cubicBezTo>
                <a:cubicBezTo>
                  <a:pt x="282395" y="254839"/>
                  <a:pt x="300445" y="247950"/>
                  <a:pt x="318496" y="247950"/>
                </a:cubicBezTo>
                <a:close/>
                <a:moveTo>
                  <a:pt x="917119" y="0"/>
                </a:moveTo>
                <a:cubicBezTo>
                  <a:pt x="956113" y="0"/>
                  <a:pt x="987666" y="31553"/>
                  <a:pt x="987666" y="70547"/>
                </a:cubicBezTo>
                <a:lnTo>
                  <a:pt x="987666" y="493833"/>
                </a:lnTo>
                <a:cubicBezTo>
                  <a:pt x="987666" y="532827"/>
                  <a:pt x="956113" y="564381"/>
                  <a:pt x="917119" y="564381"/>
                </a:cubicBezTo>
                <a:cubicBezTo>
                  <a:pt x="878125" y="564381"/>
                  <a:pt x="846571" y="532827"/>
                  <a:pt x="846571" y="493833"/>
                </a:cubicBezTo>
                <a:lnTo>
                  <a:pt x="846571" y="70547"/>
                </a:lnTo>
                <a:cubicBezTo>
                  <a:pt x="846571" y="31553"/>
                  <a:pt x="878125" y="0"/>
                  <a:pt x="917119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78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684" y="515565"/>
            <a:ext cx="11395881" cy="526297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+mj-lt"/>
                <a:ea typeface="Times New Roman" panose="02020603050405020304" pitchFamily="18" charset="0"/>
              </a:rPr>
              <a:t>Консультации </a:t>
            </a:r>
            <a:r>
              <a:rPr lang="ru-RU" sz="2400" dirty="0" smtClean="0">
                <a:latin typeface="+mj-lt"/>
                <a:ea typeface="Times New Roman" panose="02020603050405020304" pitchFamily="18" charset="0"/>
              </a:rPr>
              <a:t>по вопросам реализации мероприятий, связанных с заполнением чек-листа и плана первоочередных мероприятий:</a:t>
            </a:r>
          </a:p>
          <a:p>
            <a:pPr algn="just">
              <a:spcAft>
                <a:spcPts val="0"/>
              </a:spcAft>
            </a:pPr>
            <a:endParaRPr lang="ru-RU" sz="2400" dirty="0" smtClean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400" dirty="0">
              <a:latin typeface="+mj-lt"/>
              <a:ea typeface="Times New Roman" panose="02020603050405020304" pitchFamily="18" charset="0"/>
            </a:endParaRPr>
          </a:p>
          <a:p>
            <a:pPr algn="just" defTabSz="914321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Семенова Наталья Григорьевна </a:t>
            </a:r>
            <a:r>
              <a:rPr lang="ru-RU" alt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– методист ЦПО Самарской области, ответственный за координацию деятельности РУМЦ СПО, БПОО и ПОО Самарской области </a:t>
            </a:r>
          </a:p>
          <a:p>
            <a:pPr algn="just" defTabSz="914321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Тел. 8 (846) 334-04-93, 89272048720, </a:t>
            </a:r>
            <a:r>
              <a:rPr lang="en-US" alt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semenova@cposo.ru</a:t>
            </a:r>
            <a:r>
              <a:rPr lang="en-US" alt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21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ru-RU" altLang="ru-RU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ea typeface="Times New Roman" panose="02020603050405020304" pitchFamily="18" charset="0"/>
            </a:endParaRPr>
          </a:p>
          <a:p>
            <a:pPr algn="just" defTabSz="914321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Божедомова</a:t>
            </a:r>
            <a:r>
              <a:rPr lang="ru-RU" altLang="ru-RU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Светлана Владимировна </a:t>
            </a:r>
            <a:r>
              <a:rPr lang="ru-RU" altLang="ru-R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cs typeface="Times New Roman" pitchFamily="18" charset="0"/>
              </a:rPr>
              <a:t>заместитель директора по непрерывному образованию государственное автономное профессиональное образовательное учреждение «Тольяттинский социально-педагогический колледж</a:t>
            </a:r>
            <a:r>
              <a:rPr lang="ru-RU" dirty="0" smtClean="0">
                <a:cs typeface="Times New Roman" pitchFamily="18" charset="0"/>
              </a:rPr>
              <a:t>», базовая профессиональная образовательная организация.</a:t>
            </a:r>
            <a:endParaRPr lang="ru-RU" dirty="0">
              <a:cs typeface="Times New Roman" pitchFamily="18" charset="0"/>
            </a:endParaRPr>
          </a:p>
          <a:p>
            <a:r>
              <a:rPr lang="ru-RU" dirty="0">
                <a:cs typeface="Times New Roman" pitchFamily="18" charset="0"/>
              </a:rPr>
              <a:t>Тел. 8(8482)243054 89171309102 </a:t>
            </a:r>
            <a:r>
              <a:rPr lang="en-US" u="sng" dirty="0">
                <a:cs typeface="Times New Roman" pitchFamily="18" charset="0"/>
                <a:hlinkClick r:id="rId3"/>
              </a:rPr>
              <a:t>tspk-zo@yandex.ru</a:t>
            </a:r>
            <a:endParaRPr lang="ru-RU" altLang="ru-RU" dirty="0"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18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Pantone 2020">
      <a:dk1>
        <a:sysClr val="windowText" lastClr="000000"/>
      </a:dk1>
      <a:lt1>
        <a:sysClr val="window" lastClr="FFFFFF"/>
      </a:lt1>
      <a:dk2>
        <a:srgbClr val="33558B"/>
      </a:dk2>
      <a:lt2>
        <a:srgbClr val="114B5F"/>
      </a:lt2>
      <a:accent1>
        <a:srgbClr val="E4FDE1"/>
      </a:accent1>
      <a:accent2>
        <a:srgbClr val="F45B69"/>
      </a:accent2>
      <a:accent3>
        <a:srgbClr val="6B2737"/>
      </a:accent3>
      <a:accent4>
        <a:srgbClr val="9BBDF9"/>
      </a:accent4>
      <a:accent5>
        <a:srgbClr val="5DA9E9"/>
      </a:accent5>
      <a:accent6>
        <a:srgbClr val="C4E0F9"/>
      </a:accent6>
      <a:hlink>
        <a:srgbClr val="000000"/>
      </a:hlink>
      <a:folHlink>
        <a:srgbClr val="000000"/>
      </a:folHlink>
    </a:clrScheme>
    <a:fontScheme name="Proslides_School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507</Words>
  <Application>Microsoft Office PowerPoint</Application>
  <PresentationFormat>Широкоэкранный</PresentationFormat>
  <Paragraphs>85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Montserrat ExtraBold</vt:lpstr>
      <vt:lpstr>Times New Roman</vt:lpstr>
      <vt:lpstr>Montserrat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 Дубинчин</dc:creator>
  <cp:lastModifiedBy>Пользователь</cp:lastModifiedBy>
  <cp:revision>25</cp:revision>
  <dcterms:created xsi:type="dcterms:W3CDTF">2020-04-28T07:07:09Z</dcterms:created>
  <dcterms:modified xsi:type="dcterms:W3CDTF">2022-02-15T05:40:36Z</dcterms:modified>
</cp:coreProperties>
</file>