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323" r:id="rId4"/>
  </p:sldIdLst>
  <p:sldSz cx="9144000" cy="5143500" type="screen16x9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A7FF"/>
    <a:srgbClr val="0049DA"/>
    <a:srgbClr val="9BDEFF"/>
    <a:srgbClr val="66CCFF"/>
    <a:srgbClr val="8AEECA"/>
    <a:srgbClr val="87F5F0"/>
    <a:srgbClr val="1FDB98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 autoAdjust="0"/>
  </p:normalViewPr>
  <p:slideViewPr>
    <p:cSldViewPr>
      <p:cViewPr varScale="1">
        <p:scale>
          <a:sx n="92" d="100"/>
          <a:sy n="92" d="100"/>
        </p:scale>
        <p:origin x="90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white">
          <a:xfrm>
            <a:off x="0" y="1"/>
            <a:ext cx="9144000" cy="3031331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Freeform 21"/>
          <p:cNvSpPr>
            <a:spLocks/>
          </p:cNvSpPr>
          <p:nvPr/>
        </p:nvSpPr>
        <p:spPr bwMode="gray">
          <a:xfrm>
            <a:off x="-4763" y="1452563"/>
            <a:ext cx="9148763" cy="2058591"/>
          </a:xfrm>
          <a:custGeom>
            <a:avLst/>
            <a:gdLst/>
            <a:ahLst/>
            <a:cxnLst>
              <a:cxn ang="0">
                <a:pos x="3" y="563"/>
              </a:cxn>
              <a:cxn ang="0">
                <a:pos x="2890" y="7"/>
              </a:cxn>
              <a:cxn ang="0">
                <a:pos x="5763" y="583"/>
              </a:cxn>
              <a:cxn ang="0">
                <a:pos x="5760" y="1729"/>
              </a:cxn>
              <a:cxn ang="0">
                <a:pos x="0" y="1729"/>
              </a:cxn>
              <a:cxn ang="0">
                <a:pos x="3" y="563"/>
              </a:cxn>
            </a:cxnLst>
            <a:rect l="0" t="0" r="r" b="b"/>
            <a:pathLst>
              <a:path w="5763" h="1729">
                <a:moveTo>
                  <a:pt x="3" y="563"/>
                </a:moveTo>
                <a:cubicBezTo>
                  <a:pt x="725" y="326"/>
                  <a:pt x="1498" y="14"/>
                  <a:pt x="2890" y="7"/>
                </a:cubicBezTo>
                <a:cubicBezTo>
                  <a:pt x="4282" y="0"/>
                  <a:pt x="5342" y="355"/>
                  <a:pt x="5763" y="583"/>
                </a:cubicBezTo>
                <a:lnTo>
                  <a:pt x="5760" y="1729"/>
                </a:lnTo>
                <a:lnTo>
                  <a:pt x="0" y="1729"/>
                </a:lnTo>
                <a:lnTo>
                  <a:pt x="3" y="563"/>
                </a:lnTo>
                <a:close/>
              </a:path>
            </a:pathLst>
          </a:custGeom>
          <a:gradFill rotWithShape="1">
            <a:gsLst>
              <a:gs pos="0">
                <a:schemeClr val="tx1">
                  <a:gamma/>
                  <a:tint val="75686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tint val="75686"/>
                  <a:invGamma/>
                </a:schemeClr>
              </a:gs>
            </a:gsLst>
            <a:lin ang="0" scaled="1"/>
          </a:gradFill>
          <a:ln w="57150" cmpd="sng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white">
          <a:xfrm>
            <a:off x="0" y="3700463"/>
            <a:ext cx="9163050" cy="145613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0" y="3619501"/>
            <a:ext cx="9156700" cy="12620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2" name="Freeform 20" descr="b"/>
          <p:cNvSpPr>
            <a:spLocks/>
          </p:cNvSpPr>
          <p:nvPr/>
        </p:nvSpPr>
        <p:spPr bwMode="gray">
          <a:xfrm>
            <a:off x="-11113" y="1545432"/>
            <a:ext cx="9155113" cy="2074069"/>
          </a:xfrm>
          <a:custGeom>
            <a:avLst/>
            <a:gdLst/>
            <a:ahLst/>
            <a:cxnLst>
              <a:cxn ang="0">
                <a:pos x="0" y="569"/>
              </a:cxn>
              <a:cxn ang="0">
                <a:pos x="2818" y="21"/>
              </a:cxn>
              <a:cxn ang="0">
                <a:pos x="5767" y="583"/>
              </a:cxn>
              <a:cxn ang="0">
                <a:pos x="5764" y="1644"/>
              </a:cxn>
              <a:cxn ang="0">
                <a:pos x="4" y="1644"/>
              </a:cxn>
              <a:cxn ang="0">
                <a:pos x="0" y="569"/>
              </a:cxn>
            </a:cxnLst>
            <a:rect l="0" t="0" r="r" b="b"/>
            <a:pathLst>
              <a:path w="5767" h="1644">
                <a:moveTo>
                  <a:pt x="0" y="569"/>
                </a:moveTo>
                <a:cubicBezTo>
                  <a:pt x="722" y="332"/>
                  <a:pt x="1460" y="42"/>
                  <a:pt x="2818" y="21"/>
                </a:cubicBezTo>
                <a:cubicBezTo>
                  <a:pt x="4176" y="0"/>
                  <a:pt x="5346" y="355"/>
                  <a:pt x="5767" y="583"/>
                </a:cubicBezTo>
                <a:lnTo>
                  <a:pt x="5764" y="1644"/>
                </a:lnTo>
                <a:lnTo>
                  <a:pt x="4" y="1644"/>
                </a:lnTo>
                <a:lnTo>
                  <a:pt x="0" y="569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57150" cmpd="sng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838200" y="742950"/>
            <a:ext cx="7467600" cy="51435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004888" y="4000500"/>
            <a:ext cx="7086600" cy="285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04800" y="228601"/>
            <a:ext cx="1079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B2B2B2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5148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5148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333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28700"/>
            <a:ext cx="8229600" cy="37147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902994"/>
            <a:ext cx="2133600" cy="240506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134100" y="-10716"/>
            <a:ext cx="2895600" cy="17145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28700"/>
            <a:ext cx="4038600" cy="371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28700"/>
            <a:ext cx="4038600" cy="371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78594"/>
            <a:ext cx="9144000" cy="881063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white">
          <a:xfrm>
            <a:off x="0" y="0"/>
            <a:ext cx="9144000" cy="1809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0" y="4893469"/>
            <a:ext cx="9144000" cy="2500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902994"/>
            <a:ext cx="2133600" cy="240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4100" y="-10716"/>
            <a:ext cx="2895600" cy="171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228600"/>
            <a:ext cx="82296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</a:t>
            </a:r>
          </a:p>
        </p:txBody>
      </p:sp>
      <p:sp>
        <p:nvSpPr>
          <p:cNvPr id="1043" name="Freeform 19"/>
          <p:cNvSpPr>
            <a:spLocks/>
          </p:cNvSpPr>
          <p:nvPr/>
        </p:nvSpPr>
        <p:spPr bwMode="white">
          <a:xfrm>
            <a:off x="3176" y="722710"/>
            <a:ext cx="9140825" cy="346472"/>
          </a:xfrm>
          <a:custGeom>
            <a:avLst/>
            <a:gdLst/>
            <a:ahLst/>
            <a:cxnLst>
              <a:cxn ang="0">
                <a:pos x="0" y="290"/>
              </a:cxn>
              <a:cxn ang="0">
                <a:pos x="1" y="193"/>
              </a:cxn>
              <a:cxn ang="0">
                <a:pos x="1833" y="25"/>
              </a:cxn>
              <a:cxn ang="0">
                <a:pos x="3966" y="41"/>
              </a:cxn>
              <a:cxn ang="0">
                <a:pos x="5760" y="184"/>
              </a:cxn>
              <a:cxn ang="0">
                <a:pos x="5764" y="291"/>
              </a:cxn>
              <a:cxn ang="0">
                <a:pos x="0" y="290"/>
              </a:cxn>
            </a:cxnLst>
            <a:rect l="0" t="0" r="r" b="b"/>
            <a:pathLst>
              <a:path w="5764" h="291">
                <a:moveTo>
                  <a:pt x="0" y="290"/>
                </a:moveTo>
                <a:lnTo>
                  <a:pt x="1" y="193"/>
                </a:lnTo>
                <a:cubicBezTo>
                  <a:pt x="305" y="150"/>
                  <a:pt x="1172" y="50"/>
                  <a:pt x="1833" y="25"/>
                </a:cubicBezTo>
                <a:cubicBezTo>
                  <a:pt x="2494" y="0"/>
                  <a:pt x="3312" y="15"/>
                  <a:pt x="3966" y="41"/>
                </a:cubicBezTo>
                <a:cubicBezTo>
                  <a:pt x="4620" y="68"/>
                  <a:pt x="5460" y="142"/>
                  <a:pt x="5760" y="184"/>
                </a:cubicBezTo>
                <a:lnTo>
                  <a:pt x="5764" y="291"/>
                </a:lnTo>
                <a:lnTo>
                  <a:pt x="0" y="29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28700"/>
            <a:ext cx="82296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7239001" y="4905375"/>
            <a:ext cx="1587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Verdana" pitchFamily="34" charset="0"/>
              </a:rPr>
              <a:t>COMPANY 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rgbClr val="9999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833213"/>
            <a:ext cx="7467600" cy="514350"/>
          </a:xfrm>
        </p:spPr>
        <p:txBody>
          <a:bodyPr/>
          <a:lstStyle/>
          <a:p>
            <a:r>
              <a:rPr lang="ru-RU" sz="2800" b="0" dirty="0" smtClean="0">
                <a:effectLst/>
                <a:latin typeface="Montserrat Black"/>
                <a:cs typeface="Times New Roman" pitchFamily="18" charset="0"/>
              </a:rPr>
              <a:t>Приведение </a:t>
            </a:r>
            <a:r>
              <a:rPr lang="ru-RU" sz="2800" b="0" dirty="0" err="1" smtClean="0">
                <a:effectLst/>
                <a:latin typeface="Montserrat Black"/>
                <a:cs typeface="Times New Roman" pitchFamily="18" charset="0"/>
              </a:rPr>
              <a:t>интернет-ресурсов</a:t>
            </a:r>
            <a:r>
              <a:rPr lang="ru-RU" sz="2800" b="0" dirty="0" smtClean="0">
                <a:effectLst/>
                <a:latin typeface="Montserrat Black"/>
                <a:cs typeface="Times New Roman" pitchFamily="18" charset="0"/>
              </a:rPr>
              <a:t> профессиональных образовательных организаций Самарской области в соответствие требованиям</a:t>
            </a:r>
            <a:br>
              <a:rPr lang="ru-RU" sz="2800" b="0" dirty="0" smtClean="0">
                <a:effectLst/>
                <a:latin typeface="Montserrat Black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Montserrat Black"/>
                <a:cs typeface="Times New Roman" pitchFamily="18" charset="0"/>
              </a:rPr>
              <a:t/>
            </a:r>
            <a:br>
              <a:rPr lang="ru-RU" sz="2800" b="0" dirty="0" smtClean="0">
                <a:effectLst/>
                <a:latin typeface="Montserrat Black"/>
                <a:cs typeface="Times New Roman" pitchFamily="18" charset="0"/>
              </a:rPr>
            </a:br>
            <a:r>
              <a:rPr lang="ru-RU" sz="2800" b="0" dirty="0" smtClean="0">
                <a:effectLst/>
                <a:latin typeface="Montserrat Black"/>
                <a:cs typeface="Times New Roman" pitchFamily="18" charset="0"/>
              </a:rPr>
              <a:t>ГОСТ Р 52872-2019</a:t>
            </a:r>
            <a:endParaRPr lang="en-US" sz="2800" b="0" dirty="0">
              <a:latin typeface="Montserrat Black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36479" y="4313732"/>
            <a:ext cx="3607521" cy="285750"/>
          </a:xfrm>
        </p:spPr>
        <p:txBody>
          <a:bodyPr/>
          <a:lstStyle/>
          <a:p>
            <a:pPr algn="l"/>
            <a:r>
              <a:rPr lang="ru-RU" sz="2000" b="0" dirty="0" smtClean="0">
                <a:latin typeface="Montserrat Black"/>
              </a:rPr>
              <a:t>ЦПО Самарской области</a:t>
            </a: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1756"/>
            <a:ext cx="2133291" cy="54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3568" y="1599642"/>
            <a:ext cx="7344816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black">
          <a:xfrm>
            <a:off x="179512" y="4295680"/>
            <a:ext cx="172819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ru-RU" sz="2000" b="0" kern="0" dirty="0" smtClean="0">
                <a:latin typeface="Montserrat Black"/>
              </a:rPr>
              <a:t>20.05.2022</a:t>
            </a:r>
            <a:endParaRPr lang="en-US" sz="2000" b="0" kern="0" dirty="0">
              <a:latin typeface="Montserrat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5486"/>
            <a:ext cx="8733656" cy="433388"/>
          </a:xfrm>
        </p:spPr>
        <p:txBody>
          <a:bodyPr/>
          <a:lstStyle/>
          <a:p>
            <a:pPr algn="l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altLang="ru-RU" b="1" dirty="0" smtClean="0">
                <a:latin typeface="Montserrat Black"/>
                <a:cs typeface="Times New Roman" pitchFamily="18" charset="0"/>
              </a:rPr>
              <a:t>Нормативные документы</a:t>
            </a:r>
            <a:endParaRPr lang="en-US" b="1" dirty="0">
              <a:latin typeface="Montserrat Black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08304" y="4948014"/>
            <a:ext cx="1584176" cy="195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79512" y="771550"/>
            <a:ext cx="8229600" cy="3960440"/>
          </a:xfrm>
        </p:spPr>
        <p:txBody>
          <a:bodyPr/>
          <a:lstStyle/>
          <a:p>
            <a:pPr defTabSz="449263"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000" b="0" dirty="0" smtClean="0">
                <a:solidFill>
                  <a:schemeClr val="tx2"/>
                </a:solidFill>
                <a:latin typeface="Montserrat"/>
              </a:rPr>
              <a:t>Приказ Федеральной службы по надзору в сфере образования и науки №831</a:t>
            </a:r>
            <a:r>
              <a:rPr lang="ru-RU" sz="2000" b="0" dirty="0">
                <a:solidFill>
                  <a:schemeClr val="tx2"/>
                </a:solidFill>
                <a:latin typeface="Montserrat"/>
              </a:rPr>
              <a:t>от 14.08.2020 </a:t>
            </a:r>
            <a:r>
              <a:rPr lang="ru-RU" sz="2000" b="0" dirty="0" smtClean="0">
                <a:solidFill>
                  <a:schemeClr val="tx2"/>
                </a:solidFill>
                <a:latin typeface="Montserrat"/>
              </a:rPr>
              <a:t>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предоставления информации» </a:t>
            </a:r>
          </a:p>
          <a:p>
            <a:pPr defTabSz="449263"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altLang="ru-RU" sz="2000" b="0" dirty="0" smtClean="0">
                <a:solidFill>
                  <a:schemeClr val="tx2"/>
                </a:solidFill>
                <a:latin typeface="Montserrat"/>
                <a:cs typeface="Times New Roman" pitchFamily="18" charset="0"/>
              </a:rPr>
              <a:t>Комментарии федеральной службы по надзору в сфере образования и науки в связи с актуализацией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информации</a:t>
            </a:r>
            <a:endParaRPr lang="ru-RU" altLang="ru-RU" sz="2000" b="0" dirty="0">
              <a:solidFill>
                <a:schemeClr val="tx2"/>
              </a:solidFill>
              <a:latin typeface="Montserrat"/>
              <a:cs typeface="Times New Roman" pitchFamily="18" charset="0"/>
            </a:endParaRPr>
          </a:p>
          <a:p>
            <a:pPr defTabSz="449263"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sz="2000" b="0" dirty="0" smtClean="0">
                <a:solidFill>
                  <a:schemeClr val="tx2"/>
                </a:solidFill>
                <a:latin typeface="Montserrat"/>
              </a:rPr>
              <a:t>ГОСТ </a:t>
            </a:r>
            <a:r>
              <a:rPr lang="ru-RU" sz="2000" b="0" dirty="0">
                <a:solidFill>
                  <a:schemeClr val="tx2"/>
                </a:solidFill>
                <a:latin typeface="Montserrat"/>
              </a:rPr>
              <a:t>Р 52872-2019 Интернет-ресурсы и другая информация, представленная в электронно-цифровой форме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5486"/>
            <a:ext cx="8733656" cy="433388"/>
          </a:xfrm>
        </p:spPr>
        <p:txBody>
          <a:bodyPr/>
          <a:lstStyle/>
          <a:p>
            <a:pPr algn="l"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altLang="ru-RU" b="1" dirty="0" smtClean="0">
                <a:latin typeface="Montserrat Black"/>
                <a:cs typeface="Times New Roman" pitchFamily="18" charset="0"/>
              </a:rPr>
              <a:t>Нормативные документы</a:t>
            </a:r>
            <a:endParaRPr lang="en-US" b="1" dirty="0">
              <a:latin typeface="Montserrat Black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08304" y="4948014"/>
            <a:ext cx="1584176" cy="195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23528" y="900334"/>
            <a:ext cx="8229600" cy="3714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1800" b="0" dirty="0">
                <a:solidFill>
                  <a:schemeClr val="tx2"/>
                </a:solidFill>
              </a:rPr>
              <a:t>Приказ Министерства цифрового развития, связи и массовых коммуникаций РФ и Министерства просвещения РФ от 30 апреля 2021 г. N 417/221 "Об утверждении требований к подключению и доступу, включая требования к передаче данных, государственных и муниципальных образовательных организаций, реализующих программы общего и среднего профессионального образования, избирательных комиссий субъектов Российской Федерации и территориальных избирательных комиссий к единой сети передачи </a:t>
            </a:r>
            <a:r>
              <a:rPr lang="ru-RU" sz="1800" b="0" dirty="0" smtClean="0">
                <a:solidFill>
                  <a:schemeClr val="tx2"/>
                </a:solidFill>
              </a:rPr>
              <a:t>данных«</a:t>
            </a:r>
          </a:p>
          <a:p>
            <a:pPr marL="0" indent="0">
              <a:buNone/>
            </a:pPr>
            <a:endParaRPr lang="ru-RU" sz="1800" dirty="0">
              <a:solidFill>
                <a:schemeClr val="tx2"/>
              </a:solidFill>
            </a:endParaRPr>
          </a:p>
          <a:p>
            <a:pPr defTabSz="449263">
              <a:buFont typeface="Wingdings" panose="05000000000000000000" pitchFamily="2" charset="2"/>
              <a:buChar char="ü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/>
            </a:pPr>
            <a:r>
              <a:rPr lang="ru-RU" altLang="ru-RU" sz="2000" b="0" dirty="0" smtClean="0">
                <a:solidFill>
                  <a:schemeClr val="tx2"/>
                </a:solidFill>
                <a:latin typeface="Montserrat"/>
                <a:cs typeface="Times New Roman" pitchFamily="18" charset="0"/>
              </a:rPr>
              <a:t>Письмо Министерства просвещения РФ от 13.05.2022 № 04-346 «О использовании ЕСПД»</a:t>
            </a:r>
            <a:endParaRPr lang="ru-RU" altLang="ru-RU" sz="2000" b="0" dirty="0">
              <a:solidFill>
                <a:schemeClr val="tx2"/>
              </a:solidFill>
              <a:latin typeface="Montserrat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47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13l">
  <a:themeElements>
    <a:clrScheme name="sample 4">
      <a:dk1>
        <a:srgbClr val="004386"/>
      </a:dk1>
      <a:lt1>
        <a:srgbClr val="FFFFFF"/>
      </a:lt1>
      <a:dk2>
        <a:srgbClr val="000000"/>
      </a:dk2>
      <a:lt2>
        <a:srgbClr val="B2B2B2"/>
      </a:lt2>
      <a:accent1>
        <a:srgbClr val="1ABA81"/>
      </a:accent1>
      <a:accent2>
        <a:srgbClr val="E4A800"/>
      </a:accent2>
      <a:accent3>
        <a:srgbClr val="FFFFFF"/>
      </a:accent3>
      <a:accent4>
        <a:srgbClr val="003872"/>
      </a:accent4>
      <a:accent5>
        <a:srgbClr val="ABD9C1"/>
      </a:accent5>
      <a:accent6>
        <a:srgbClr val="CF9800"/>
      </a:accent6>
      <a:hlink>
        <a:srgbClr val="3191F1"/>
      </a:hlink>
      <a:folHlink>
        <a:srgbClr val="83A6A7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F349B"/>
        </a:dk1>
        <a:lt1>
          <a:srgbClr val="FFFFFF"/>
        </a:lt1>
        <a:dk2>
          <a:srgbClr val="333333"/>
        </a:dk2>
        <a:lt2>
          <a:srgbClr val="B2B2B2"/>
        </a:lt2>
        <a:accent1>
          <a:srgbClr val="57B3E1"/>
        </a:accent1>
        <a:accent2>
          <a:srgbClr val="009999"/>
        </a:accent2>
        <a:accent3>
          <a:srgbClr val="FFFFFF"/>
        </a:accent3>
        <a:accent4>
          <a:srgbClr val="0B2B84"/>
        </a:accent4>
        <a:accent5>
          <a:srgbClr val="B4D6EE"/>
        </a:accent5>
        <a:accent6>
          <a:srgbClr val="008A8A"/>
        </a:accent6>
        <a:hlink>
          <a:srgbClr val="9999FF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FB5"/>
        </a:dk1>
        <a:lt1>
          <a:srgbClr val="FFFFFF"/>
        </a:lt1>
        <a:dk2>
          <a:srgbClr val="000000"/>
        </a:dk2>
        <a:lt2>
          <a:srgbClr val="B2B2B2"/>
        </a:lt2>
        <a:accent1>
          <a:srgbClr val="EAA22C"/>
        </a:accent1>
        <a:accent2>
          <a:srgbClr val="96D1E6"/>
        </a:accent2>
        <a:accent3>
          <a:srgbClr val="FFFFFF"/>
        </a:accent3>
        <a:accent4>
          <a:srgbClr val="12429A"/>
        </a:accent4>
        <a:accent5>
          <a:srgbClr val="F3CEAC"/>
        </a:accent5>
        <a:accent6>
          <a:srgbClr val="87BDD0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4386"/>
        </a:dk1>
        <a:lt1>
          <a:srgbClr val="FFFFFF"/>
        </a:lt1>
        <a:dk2>
          <a:srgbClr val="003366"/>
        </a:dk2>
        <a:lt2>
          <a:srgbClr val="B2B2B2"/>
        </a:lt2>
        <a:accent1>
          <a:srgbClr val="1ABA81"/>
        </a:accent1>
        <a:accent2>
          <a:srgbClr val="E4A800"/>
        </a:accent2>
        <a:accent3>
          <a:srgbClr val="FFFFFF"/>
        </a:accent3>
        <a:accent4>
          <a:srgbClr val="003872"/>
        </a:accent4>
        <a:accent5>
          <a:srgbClr val="ABD9C1"/>
        </a:accent5>
        <a:accent6>
          <a:srgbClr val="CF9800"/>
        </a:accent6>
        <a:hlink>
          <a:srgbClr val="3191F1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4">
        <a:dk1>
          <a:srgbClr val="004386"/>
        </a:dk1>
        <a:lt1>
          <a:srgbClr val="FFFFFF"/>
        </a:lt1>
        <a:dk2>
          <a:srgbClr val="000000"/>
        </a:dk2>
        <a:lt2>
          <a:srgbClr val="B2B2B2"/>
        </a:lt2>
        <a:accent1>
          <a:srgbClr val="1ABA81"/>
        </a:accent1>
        <a:accent2>
          <a:srgbClr val="E4A800"/>
        </a:accent2>
        <a:accent3>
          <a:srgbClr val="FFFFFF"/>
        </a:accent3>
        <a:accent4>
          <a:srgbClr val="003872"/>
        </a:accent4>
        <a:accent5>
          <a:srgbClr val="ABD9C1"/>
        </a:accent5>
        <a:accent6>
          <a:srgbClr val="CF9800"/>
        </a:accent6>
        <a:hlink>
          <a:srgbClr val="3191F1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cdb2004113l</Template>
  <TotalTime>1039</TotalTime>
  <Words>174</Words>
  <Application>Microsoft Office PowerPoint</Application>
  <PresentationFormat>Экран (16:9)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Montserrat</vt:lpstr>
      <vt:lpstr>Montserrat Black</vt:lpstr>
      <vt:lpstr>Times New Roman</vt:lpstr>
      <vt:lpstr>Verdana</vt:lpstr>
      <vt:lpstr>Wingdings</vt:lpstr>
      <vt:lpstr>cdb2004113l</vt:lpstr>
      <vt:lpstr>Приведение интернет-ресурсов профессиональных образовательных организаций Самарской области в соответствие требованиям  ГОСТ Р 52872-2019</vt:lpstr>
      <vt:lpstr>Нормативные документы</vt:lpstr>
      <vt:lpstr>Нормативные документы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взаимодействия с людьми с инвалидностью</dc:title>
  <dc:creator>Владимир Семёнов</dc:creator>
  <cp:lastModifiedBy>Пользователь</cp:lastModifiedBy>
  <cp:revision>48</cp:revision>
  <cp:lastPrinted>2022-04-27T09:00:13Z</cp:lastPrinted>
  <dcterms:created xsi:type="dcterms:W3CDTF">2022-04-24T11:34:16Z</dcterms:created>
  <dcterms:modified xsi:type="dcterms:W3CDTF">2022-05-17T06:54:52Z</dcterms:modified>
</cp:coreProperties>
</file>