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3" r:id="rId5"/>
    <p:sldId id="257" r:id="rId6"/>
    <p:sldId id="258" r:id="rId7"/>
    <p:sldId id="259" r:id="rId8"/>
    <p:sldId id="260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6BF8-D863-44C4-A8E7-9259244BD3DB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1C64-41B7-4526-BBFF-F25B80E35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002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6BF8-D863-44C4-A8E7-9259244BD3DB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1C64-41B7-4526-BBFF-F25B80E35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71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6BF8-D863-44C4-A8E7-9259244BD3DB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1C64-41B7-4526-BBFF-F25B80E35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923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6BF8-D863-44C4-A8E7-9259244BD3DB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1C64-41B7-4526-BBFF-F25B80E35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40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6BF8-D863-44C4-A8E7-9259244BD3DB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1C64-41B7-4526-BBFF-F25B80E35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06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6BF8-D863-44C4-A8E7-9259244BD3DB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1C64-41B7-4526-BBFF-F25B80E35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77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6BF8-D863-44C4-A8E7-9259244BD3DB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1C64-41B7-4526-BBFF-F25B80E35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18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6BF8-D863-44C4-A8E7-9259244BD3DB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1C64-41B7-4526-BBFF-F25B80E35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338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6BF8-D863-44C4-A8E7-9259244BD3DB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1C64-41B7-4526-BBFF-F25B80E35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24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6BF8-D863-44C4-A8E7-9259244BD3DB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1C64-41B7-4526-BBFF-F25B80E35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7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6BF8-D863-44C4-A8E7-9259244BD3DB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41C64-41B7-4526-BBFF-F25B80E35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936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6BF8-D863-44C4-A8E7-9259244BD3DB}" type="datetimeFigureOut">
              <a:rPr lang="ru-RU" smtClean="0"/>
              <a:t>20.05.2022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41C64-41B7-4526-BBFF-F25B80E3545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00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ГОСТ Р 52872-2019 Интернет-ресурсы и другая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>информация, представленная в электронно-цифровой форме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07135" y="4488873"/>
            <a:ext cx="3402676" cy="1533698"/>
          </a:xfrm>
        </p:spPr>
        <p:txBody>
          <a:bodyPr/>
          <a:lstStyle/>
          <a:p>
            <a:pPr algn="r"/>
            <a:r>
              <a:rPr lang="ru-RU" dirty="0" smtClean="0"/>
              <a:t>Бикбаев Д.А.</a:t>
            </a:r>
          </a:p>
          <a:p>
            <a:pPr algn="r"/>
            <a:r>
              <a:rPr lang="ru-RU" dirty="0" smtClean="0"/>
              <a:t>начальник отдела ИТ</a:t>
            </a:r>
          </a:p>
          <a:p>
            <a:pPr algn="r"/>
            <a:r>
              <a:rPr lang="ru-RU" dirty="0" smtClean="0"/>
              <a:t>ЦПО Самарской области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1013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3544"/>
          </a:xfrm>
        </p:spPr>
        <p:txBody>
          <a:bodyPr>
            <a:normAutofit/>
          </a:bodyPr>
          <a:lstStyle/>
          <a:p>
            <a:r>
              <a:rPr lang="ru-RU" sz="3200" b="1" dirty="0"/>
              <a:t>Управляемый контент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ru-RU" sz="1600" dirty="0"/>
              <a:t>Компоненты пользовательского интерфейса и навигация должны быть управляемыми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8670"/>
            <a:ext cx="10515600" cy="476829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600" b="1" dirty="0"/>
              <a:t>Доступность операций с клавиатуры</a:t>
            </a:r>
          </a:p>
          <a:p>
            <a:pPr marL="0" indent="0">
              <a:buNone/>
            </a:pPr>
            <a:r>
              <a:rPr lang="ru-RU" sz="2600" dirty="0"/>
              <a:t>Вся функциональность должна быть доступна с клавиатуры.</a:t>
            </a:r>
          </a:p>
          <a:p>
            <a:pPr marL="0" indent="0">
              <a:buNone/>
            </a:pPr>
            <a:r>
              <a:rPr lang="ru-RU" sz="2600" b="1" dirty="0"/>
              <a:t>Достаточное время</a:t>
            </a:r>
          </a:p>
          <a:p>
            <a:pPr marL="0" indent="0">
              <a:buNone/>
            </a:pPr>
            <a:r>
              <a:rPr lang="ru-RU" sz="2600" dirty="0"/>
              <a:t>Необходимо предоставлять пользователям достаточно времени для восприятия и использования контента.</a:t>
            </a:r>
          </a:p>
          <a:p>
            <a:pPr marL="0" indent="0">
              <a:buNone/>
            </a:pPr>
            <a:r>
              <a:rPr lang="ru-RU" sz="2600" b="1" dirty="0"/>
              <a:t>Приступы и физиологические реакции </a:t>
            </a:r>
          </a:p>
          <a:p>
            <a:pPr marL="0" indent="0">
              <a:buNone/>
            </a:pPr>
            <a:r>
              <a:rPr lang="ru-RU" sz="2600" dirty="0"/>
              <a:t>Необходимо избегать создания контента, который может вызвать приступы или иные негативные физиологические реакции. </a:t>
            </a:r>
          </a:p>
          <a:p>
            <a:pPr marL="0" indent="0">
              <a:buNone/>
            </a:pPr>
            <a:r>
              <a:rPr lang="ru-RU" sz="2600" b="1" dirty="0"/>
              <a:t>Навигация </a:t>
            </a:r>
          </a:p>
          <a:p>
            <a:pPr marL="0" indent="0">
              <a:buNone/>
            </a:pPr>
            <a:r>
              <a:rPr lang="ru-RU" sz="2600" dirty="0"/>
              <a:t>Необходимо предоставлять пользователям помощь в навигации, поиске элементов контента и определении их положения в области просмотра.</a:t>
            </a:r>
          </a:p>
          <a:p>
            <a:pPr marL="0" indent="0">
              <a:buNone/>
            </a:pPr>
            <a:r>
              <a:rPr lang="ru-RU" sz="2600" b="1" dirty="0"/>
              <a:t>Модальности ввода </a:t>
            </a:r>
          </a:p>
          <a:p>
            <a:pPr marL="0" indent="0">
              <a:buNone/>
            </a:pPr>
            <a:r>
              <a:rPr lang="ru-RU" sz="2600" dirty="0"/>
              <a:t>Необходимо облегчить пользователям операционную функциональность за счет использования различных способов ввода информации помимо клавиатуры.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3914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3544"/>
          </a:xfrm>
        </p:spPr>
        <p:txBody>
          <a:bodyPr>
            <a:normAutofit/>
          </a:bodyPr>
          <a:lstStyle/>
          <a:p>
            <a:r>
              <a:rPr lang="ru-RU" sz="3200" b="1" dirty="0"/>
              <a:t>Понятный контент 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ru-RU" sz="1600" dirty="0"/>
              <a:t>Информация и возможные действия с пользовательским интерфейсом должны </a:t>
            </a:r>
            <a:r>
              <a:rPr lang="ru-RU" sz="1600" dirty="0" smtClean="0"/>
              <a:t>быть</a:t>
            </a:r>
            <a:r>
              <a:rPr lang="en-US" sz="1600" dirty="0" smtClean="0"/>
              <a:t> </a:t>
            </a:r>
            <a:r>
              <a:rPr lang="ru-RU" sz="1600" dirty="0" smtClean="0"/>
              <a:t>понятными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8670"/>
            <a:ext cx="10515600" cy="47682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Читаемость</a:t>
            </a:r>
          </a:p>
          <a:p>
            <a:pPr marL="0" indent="0">
              <a:buNone/>
            </a:pPr>
            <a:r>
              <a:rPr lang="ru-RU" sz="2000" dirty="0"/>
              <a:t>Необходимо делать текст читаемым и понятным.</a:t>
            </a:r>
          </a:p>
          <a:p>
            <a:pPr marL="0" indent="0">
              <a:buNone/>
            </a:pPr>
            <a:r>
              <a:rPr lang="ru-RU" sz="2000" b="1" dirty="0"/>
              <a:t>Предсказуемость</a:t>
            </a:r>
          </a:p>
          <a:p>
            <a:pPr marL="0" indent="0">
              <a:buNone/>
            </a:pPr>
            <a:r>
              <a:rPr lang="ru-RU" sz="2000" dirty="0"/>
              <a:t>Необходимо делать так, чтобы контент отображался и функционировал предсказуемым образом. </a:t>
            </a:r>
          </a:p>
          <a:p>
            <a:pPr marL="0" indent="0">
              <a:buNone/>
            </a:pPr>
            <a:r>
              <a:rPr lang="ru-RU" sz="2000" b="1" dirty="0"/>
              <a:t>Помощь при вводе </a:t>
            </a:r>
          </a:p>
          <a:p>
            <a:pPr marL="0" indent="0">
              <a:buNone/>
            </a:pPr>
            <a:r>
              <a:rPr lang="ru-RU" sz="2000" dirty="0"/>
              <a:t>Необходимо помогать пользователям избегать ошибок, своевременно исправлять их или способствовать их самостоятельному исправлению пользователем.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658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3544"/>
          </a:xfrm>
        </p:spPr>
        <p:txBody>
          <a:bodyPr>
            <a:normAutofit/>
          </a:bodyPr>
          <a:lstStyle/>
          <a:p>
            <a:r>
              <a:rPr lang="ru-RU" sz="3200" dirty="0"/>
              <a:t>Надежный контент</a:t>
            </a:r>
            <a:r>
              <a:rPr lang="ru-RU" sz="3200" b="1" dirty="0"/>
              <a:t> 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ru-RU" sz="1600" dirty="0"/>
              <a:t>Контент должен быть достаточно надежным для его обработки </a:t>
            </a:r>
            <a:r>
              <a:rPr lang="ru-RU" sz="1600" dirty="0" smtClean="0"/>
              <a:t>разнообразными</a:t>
            </a:r>
            <a:r>
              <a:rPr lang="en-US" sz="1600" dirty="0" smtClean="0"/>
              <a:t> </a:t>
            </a:r>
            <a:r>
              <a:rPr lang="ru-RU" sz="1600" dirty="0" smtClean="0"/>
              <a:t>пользовательскими </a:t>
            </a:r>
            <a:r>
              <a:rPr lang="ru-RU" sz="1600" dirty="0"/>
              <a:t>приложениями, включая вспомогательные технологии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6995"/>
            <a:ext cx="10515600" cy="4479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Совместимость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Необходимо обеспечить максимальную совместимость с существующими и разрабатываемыми пользовательскими приложениями, включая вспомогательные.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0195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Федеральный </a:t>
            </a:r>
            <a:r>
              <a:rPr lang="ru-RU" sz="2400" b="1" dirty="0"/>
              <a:t>закон от 09.02.2009 N 8-ФЗ (ред. от 30.04.2021) "Об обеспечении доступа к информации о деятельности государственных органов и органов местного самоуправления"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Порядок обеспечения условий доступности для инвалидов по зрению официальных сайтов федеральных органов государственной власти, органов государственной власти субъектов Российской Федерации и органов местного самоуправления в сети "Интернет" устанавливается уполномоченным Правительством Российской Федерации федеральным органом исполнительной власти.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655158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Приказ </a:t>
            </a:r>
            <a:r>
              <a:rPr lang="ru-RU" sz="2400" b="1" dirty="0" err="1" smtClean="0"/>
              <a:t>Минкомсвязи</a:t>
            </a:r>
            <a:r>
              <a:rPr lang="ru-RU" sz="2400" b="1" dirty="0" smtClean="0"/>
              <a:t> России от 30.11.2015 № 483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Версия для инвалидов по зрению должна соответствовать следующим параметрам:</a:t>
            </a:r>
            <a:endParaRPr lang="en-US" sz="2000" dirty="0" smtClean="0"/>
          </a:p>
          <a:p>
            <a:r>
              <a:rPr lang="ru-RU" sz="2000" dirty="0" smtClean="0"/>
              <a:t>нетекстовая </a:t>
            </a:r>
            <a:r>
              <a:rPr lang="ru-RU" sz="2000" dirty="0"/>
              <a:t>информация и нетекстовые материалы, представленные на официальных сайтах органов государственной власти и местного самоуправления, должны присутствовать также в версии для инвалидов по зрению в виде краткого описания такой нетекстовой информации, за исключением нетекстовой информации и нетекстовых материалов, используемых только с целью украшения и визуального оформления официальных сайтов органов государственной власти и местного самоуправления;</a:t>
            </a:r>
          </a:p>
          <a:p>
            <a:r>
              <a:rPr lang="ru-RU" sz="2000" dirty="0" smtClean="0"/>
              <a:t>графические </a:t>
            </a:r>
            <a:r>
              <a:rPr lang="ru-RU" sz="2000" dirty="0"/>
              <a:t>файлы формата PDF, содержащие документы в графическом виде, представленные в разделах официальных сайтов органов государственной власти и местного самоуправления, должны присутствовать также в версиях для инвалидов по зрению в текстовом формате;</a:t>
            </a:r>
          </a:p>
          <a:p>
            <a:r>
              <a:rPr lang="ru-RU" sz="2000" dirty="0" smtClean="0"/>
              <a:t>наличие </a:t>
            </a:r>
            <a:r>
              <a:rPr lang="ru-RU" sz="2000" dirty="0"/>
              <a:t>возможности изменения размеров текстовой информации до 200%, шрифта, интервала между буквами (кернинг), а также цветовой схемы.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8708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Законодательство устанавливающее требования к сайтам образовательных организаций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Приказ Федеральной службы по надзору в сфере образования и науки от 14 августа 2020 г. № 831 «Об </a:t>
            </a:r>
            <a:r>
              <a:rPr lang="ru-RU" sz="2000" dirty="0"/>
              <a:t>утверждении Требований к структуре официального сайта образовательной организации в информационно-телекоммуникационной сети "Интернет" и формату представления </a:t>
            </a:r>
            <a:r>
              <a:rPr lang="ru-RU" sz="2000" dirty="0" smtClean="0"/>
              <a:t>информации»</a:t>
            </a:r>
          </a:p>
          <a:p>
            <a:pPr marL="0" indent="0">
              <a:buNone/>
            </a:pPr>
            <a:r>
              <a:rPr lang="ru-RU" sz="2000" b="1" i="1" dirty="0"/>
              <a:t>Сайт должен иметь версию для слабовидящих (для инвалидов и лиц с ограниченными возможностями здоровья по зрению)</a:t>
            </a:r>
            <a:endParaRPr lang="ru-RU" sz="2000" b="1" i="1" dirty="0" smtClean="0"/>
          </a:p>
          <a:p>
            <a:r>
              <a:rPr lang="ru-RU" sz="2000" dirty="0" smtClean="0"/>
              <a:t>Постановление Правительства РФ №1802 от 20.10.2021г. «Об утверждении правил размещения на официальном сайте образовательной организации в информационно-телекоммуникационной сети «Интернет» и обновления информации об образовательной организации, а также о признании утратившими силу некоторых актов и отдельных положений некоторых актов Правительства Российской Федерации».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2721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Основные моменты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Стандарт </a:t>
            </a:r>
            <a:r>
              <a:rPr lang="ru-RU" sz="2000" dirty="0"/>
              <a:t>содержит требования к доступности информации, </a:t>
            </a:r>
            <a:r>
              <a:rPr lang="ru-RU" sz="2000" dirty="0" smtClean="0"/>
              <a:t>представленной в электронно-цифровой </a:t>
            </a:r>
            <a:r>
              <a:rPr lang="ru-RU" sz="2000" dirty="0"/>
              <a:t>форме, для широкого круга пользователей с </a:t>
            </a:r>
            <a:r>
              <a:rPr lang="ru-RU" sz="2000" dirty="0" smtClean="0"/>
              <a:t>ограничениями жизнедеятельности</a:t>
            </a:r>
          </a:p>
          <a:p>
            <a:r>
              <a:rPr lang="ru-RU" sz="2000" dirty="0"/>
              <a:t>Требования стандарта распространяются на доступность </a:t>
            </a:r>
            <a:r>
              <a:rPr lang="ru-RU" sz="2000" dirty="0" smtClean="0"/>
              <a:t>человеко-ориентированных интерфейсов </a:t>
            </a:r>
            <a:r>
              <a:rPr lang="ru-RU" sz="2000" dirty="0"/>
              <a:t>информационных ресурсов и программного обеспечения на стационарных и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переносных компьютерах, планшетах, мобильных устройствах, а также на иных </a:t>
            </a:r>
            <a:r>
              <a:rPr lang="ru-RU" sz="2000" dirty="0" smtClean="0"/>
              <a:t>устройствах чтения</a:t>
            </a:r>
            <a:r>
              <a:rPr lang="ru-RU" sz="2000" dirty="0"/>
              <a:t>, ввода, просмотра, воспроизведения информации в электронно-цифровой </a:t>
            </a:r>
            <a:r>
              <a:rPr lang="ru-RU" sz="2000" dirty="0" smtClean="0"/>
              <a:t>форме</a:t>
            </a:r>
          </a:p>
          <a:p>
            <a:r>
              <a:rPr lang="ru-RU" sz="2000" dirty="0"/>
              <a:t>При разработке </a:t>
            </a:r>
            <a:r>
              <a:rPr lang="ru-RU" sz="2000" dirty="0" smtClean="0"/>
              <a:t>стандарта </a:t>
            </a:r>
            <a:r>
              <a:rPr lang="ru-RU" sz="2000" dirty="0"/>
              <a:t>за основу был взят актуальный на этот момент </a:t>
            </a:r>
            <a:r>
              <a:rPr lang="ru-RU" sz="2000" dirty="0" smtClean="0"/>
              <a:t>документ </a:t>
            </a:r>
            <a:r>
              <a:rPr lang="ru-RU" sz="2000" dirty="0" err="1" smtClean="0"/>
              <a:t>Web</a:t>
            </a:r>
            <a:r>
              <a:rPr lang="ru-RU" sz="2000" dirty="0" smtClean="0"/>
              <a:t> </a:t>
            </a:r>
            <a:r>
              <a:rPr lang="ru-RU" sz="2000" dirty="0" err="1"/>
              <a:t>Content</a:t>
            </a:r>
            <a:r>
              <a:rPr lang="ru-RU" sz="2000" dirty="0"/>
              <a:t> </a:t>
            </a:r>
            <a:r>
              <a:rPr lang="ru-RU" sz="2000" dirty="0" err="1"/>
              <a:t>Accessibility</a:t>
            </a:r>
            <a:r>
              <a:rPr lang="ru-RU" sz="2000" dirty="0"/>
              <a:t> </a:t>
            </a:r>
            <a:r>
              <a:rPr lang="ru-RU" sz="2000" dirty="0" err="1"/>
              <a:t>Guidelines</a:t>
            </a:r>
            <a:r>
              <a:rPr lang="ru-RU" sz="2000" dirty="0"/>
              <a:t> (WCAG) 2.1 [1], созданный и </a:t>
            </a:r>
            <a:r>
              <a:rPr lang="ru-RU" sz="2000" dirty="0" smtClean="0"/>
              <a:t>сопровождаемый международной </a:t>
            </a:r>
            <a:r>
              <a:rPr lang="ru-RU" sz="2000" dirty="0"/>
              <a:t>организацией </a:t>
            </a:r>
            <a:r>
              <a:rPr lang="ru-RU" sz="2000" dirty="0" err="1"/>
              <a:t>World</a:t>
            </a:r>
            <a:r>
              <a:rPr lang="ru-RU" sz="2000" dirty="0"/>
              <a:t> </a:t>
            </a:r>
            <a:r>
              <a:rPr lang="ru-RU" sz="2000" dirty="0" err="1"/>
              <a:t>Wide</a:t>
            </a:r>
            <a:r>
              <a:rPr lang="ru-RU" sz="2000" dirty="0"/>
              <a:t> </a:t>
            </a:r>
            <a:r>
              <a:rPr lang="ru-RU" sz="2000" dirty="0" err="1"/>
              <a:t>Web</a:t>
            </a:r>
            <a:r>
              <a:rPr lang="ru-RU" sz="2000" dirty="0"/>
              <a:t> </a:t>
            </a:r>
            <a:r>
              <a:rPr lang="ru-RU" sz="2000" dirty="0" err="1"/>
              <a:t>Consortium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02461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8942" y="1548713"/>
            <a:ext cx="10515600" cy="4951839"/>
          </a:xfrm>
        </p:spPr>
        <p:txBody>
          <a:bodyPr>
            <a:normAutofit/>
          </a:bodyPr>
          <a:lstStyle/>
          <a:p>
            <a:r>
              <a:rPr lang="ru-RU" sz="2000" dirty="0"/>
              <a:t>Требования настоящего стандарта изложены в форме принципов и положений, а критерии </a:t>
            </a:r>
            <a:r>
              <a:rPr lang="ru-RU" sz="2000" dirty="0" smtClean="0"/>
              <a:t>их выполнения </a:t>
            </a:r>
            <a:r>
              <a:rPr lang="ru-RU" sz="2000" dirty="0"/>
              <a:t>представлены в виде проверяемых утверждений, не привязанных к определенной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информационной </a:t>
            </a:r>
            <a:r>
              <a:rPr lang="ru-RU" sz="2000" dirty="0" smtClean="0"/>
              <a:t>технологии.</a:t>
            </a:r>
          </a:p>
          <a:p>
            <a:r>
              <a:rPr lang="ru-RU" sz="2000" dirty="0" smtClean="0"/>
              <a:t>Принципы</a:t>
            </a:r>
            <a:r>
              <a:rPr lang="ru-RU" sz="2000" dirty="0"/>
              <a:t>. В основе доступности цифрового контента лежат четыре принципа: </a:t>
            </a:r>
            <a:r>
              <a:rPr lang="ru-RU" sz="2000" dirty="0" smtClean="0"/>
              <a:t>контент должен </a:t>
            </a:r>
            <a:r>
              <a:rPr lang="ru-RU" sz="2000" dirty="0"/>
              <a:t>быть воспринимаемым, управляемым, понятным и </a:t>
            </a:r>
            <a:r>
              <a:rPr lang="ru-RU" sz="2000" dirty="0" smtClean="0"/>
              <a:t>надежным.</a:t>
            </a:r>
          </a:p>
          <a:p>
            <a:r>
              <a:rPr lang="ru-RU" sz="2000" dirty="0" smtClean="0"/>
              <a:t>Положения</a:t>
            </a:r>
            <a:r>
              <a:rPr lang="ru-RU" sz="2000" dirty="0"/>
              <a:t>. Положения разработаны в соответствии с принципами. 13 </a:t>
            </a:r>
            <a:r>
              <a:rPr lang="ru-RU" sz="2000" dirty="0" smtClean="0"/>
              <a:t>положений представляют </a:t>
            </a:r>
            <a:r>
              <a:rPr lang="ru-RU" sz="2000" dirty="0"/>
              <a:t>собой основные цели, к которым должны стремиться разработчики </a:t>
            </a:r>
            <a:r>
              <a:rPr lang="ru-RU" sz="2000" dirty="0" smtClean="0"/>
              <a:t>цифрового контента</a:t>
            </a:r>
            <a:r>
              <a:rPr lang="ru-RU" sz="2000" dirty="0"/>
              <a:t>, чтобы сделать его более доступным для пользователей с различными </a:t>
            </a:r>
            <a:r>
              <a:rPr lang="ru-RU" sz="2000" dirty="0" smtClean="0"/>
              <a:t>ограничениями</a:t>
            </a:r>
            <a:r>
              <a:rPr lang="en-US" sz="2000" dirty="0" smtClean="0"/>
              <a:t> </a:t>
            </a:r>
            <a:r>
              <a:rPr lang="ru-RU" sz="2000" dirty="0" smtClean="0"/>
              <a:t>жизнедеятельности</a:t>
            </a:r>
            <a:r>
              <a:rPr lang="ru-RU" sz="2000" dirty="0" smtClean="0"/>
              <a:t>.</a:t>
            </a:r>
          </a:p>
          <a:p>
            <a:r>
              <a:rPr lang="ru-RU" sz="2000" dirty="0"/>
              <a:t>Критерии выполнения. Для каждого положения приведены проверяемые критерии его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успешного применения, что позволяет использовать настоящий стандарт для проверки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>соответствия доступности цифрового контента определенному уровню.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Основные моменты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707841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Уровни соответствия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Для удовлетворения потребностей различных групп пользователей </a:t>
            </a:r>
            <a:r>
              <a:rPr lang="ru-RU" sz="2000" dirty="0" smtClean="0"/>
              <a:t>в различных </a:t>
            </a:r>
            <a:r>
              <a:rPr lang="ru-RU" sz="2000" dirty="0"/>
              <a:t>ситуациях стандарт определяет три уровня соответствия: </a:t>
            </a:r>
            <a:endParaRPr lang="ru-RU" sz="2000" dirty="0" smtClean="0"/>
          </a:p>
          <a:p>
            <a:r>
              <a:rPr lang="ru-RU" sz="2000" dirty="0" smtClean="0"/>
              <a:t>A </a:t>
            </a:r>
            <a:r>
              <a:rPr lang="ru-RU" sz="2000" dirty="0"/>
              <a:t>(приемлемый), </a:t>
            </a:r>
            <a:endParaRPr lang="ru-RU" sz="2000" dirty="0" smtClean="0"/>
          </a:p>
          <a:p>
            <a:r>
              <a:rPr lang="ru-RU" sz="2000" dirty="0" smtClean="0"/>
              <a:t>AA (высокий</a:t>
            </a:r>
            <a:r>
              <a:rPr lang="ru-RU" sz="2000" dirty="0"/>
              <a:t>) </a:t>
            </a:r>
            <a:endParaRPr lang="ru-RU" sz="2000" dirty="0" smtClean="0"/>
          </a:p>
          <a:p>
            <a:r>
              <a:rPr lang="ru-RU" sz="2000" dirty="0" smtClean="0"/>
              <a:t>AAA </a:t>
            </a:r>
            <a:r>
              <a:rPr lang="ru-RU" sz="2000" dirty="0"/>
              <a:t>(наивысший</a:t>
            </a:r>
            <a:r>
              <a:rPr lang="ru-RU" sz="2000" dirty="0" smtClean="0"/>
              <a:t>).</a:t>
            </a:r>
          </a:p>
          <a:p>
            <a:pPr marL="0" indent="0">
              <a:buNone/>
            </a:pPr>
            <a:r>
              <a:rPr lang="ru-RU" sz="2000" i="1" dirty="0"/>
              <a:t>Следует отметить, что даже контент, соответствующий требованиям доступности на </a:t>
            </a:r>
            <a:r>
              <a:rPr lang="ru-RU" sz="2000" i="1" dirty="0" smtClean="0"/>
              <a:t>высшем уровне </a:t>
            </a:r>
            <a:r>
              <a:rPr lang="ru-RU" sz="2000" i="1" dirty="0"/>
              <a:t>(AAA), не будет доступен абсолютно всем пользователям со всеми типами, </a:t>
            </a:r>
            <a:r>
              <a:rPr lang="ru-RU" sz="2000" i="1" dirty="0" smtClean="0"/>
              <a:t>степенями и </a:t>
            </a:r>
            <a:r>
              <a:rPr lang="ru-RU" sz="2000" i="1" dirty="0"/>
              <a:t>сочетаниями ограничений жизнедеятельности, особенно для людей с </a:t>
            </a:r>
            <a:r>
              <a:rPr lang="ru-RU" sz="2000" i="1" dirty="0" smtClean="0"/>
              <a:t>когнитивными</a:t>
            </a:r>
            <a:r>
              <a:rPr lang="en-US" sz="2000" i="1" dirty="0" smtClean="0"/>
              <a:t> </a:t>
            </a:r>
            <a:r>
              <a:rPr lang="ru-RU" sz="2000" i="1" dirty="0" smtClean="0"/>
              <a:t>нарушениями </a:t>
            </a:r>
            <a:r>
              <a:rPr lang="ru-RU" sz="2000" i="1" dirty="0"/>
              <a:t>и с трудностями в обучении.</a:t>
            </a:r>
          </a:p>
        </p:txBody>
      </p:sp>
    </p:spTree>
    <p:extLst>
      <p:ext uri="{BB962C8B-B14F-4D97-AF65-F5344CB8AC3E}">
        <p14:creationId xmlns:p14="http://schemas.microsoft.com/office/powerpoint/2010/main" val="1626769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Оценка соответствия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Один из нижеуказанных уровней соответствия достигается </a:t>
            </a:r>
            <a:r>
              <a:rPr lang="ru-RU" sz="2000" dirty="0" smtClean="0"/>
              <a:t>полностью:</a:t>
            </a:r>
          </a:p>
          <a:p>
            <a:r>
              <a:rPr lang="ru-RU" sz="2000" dirty="0" smtClean="0"/>
              <a:t>для </a:t>
            </a:r>
            <a:r>
              <a:rPr lang="ru-RU" sz="2000" dirty="0"/>
              <a:t>соответствия уровню А (минимальный уровень соответствия) страница </a:t>
            </a:r>
            <a:r>
              <a:rPr lang="ru-RU" sz="2000" dirty="0" smtClean="0"/>
              <a:t>удовлетворяет всем </a:t>
            </a:r>
            <a:r>
              <a:rPr lang="ru-RU" sz="2000" dirty="0"/>
              <a:t>критериям успешного применения уровня А. или предоставляется </a:t>
            </a:r>
            <a:r>
              <a:rPr lang="ru-RU" sz="2000" dirty="0" smtClean="0"/>
              <a:t>соответствующая альтернативная версия;</a:t>
            </a:r>
          </a:p>
          <a:p>
            <a:r>
              <a:rPr lang="ru-RU" sz="2000" dirty="0" smtClean="0"/>
              <a:t>для </a:t>
            </a:r>
            <a:r>
              <a:rPr lang="ru-RU" sz="2000" dirty="0"/>
              <a:t>соответствия уровню АА страница удовлетворяет всем критериям </a:t>
            </a:r>
            <a:r>
              <a:rPr lang="ru-RU" sz="2000" dirty="0" smtClean="0"/>
              <a:t>успешного применения </a:t>
            </a:r>
            <a:r>
              <a:rPr lang="ru-RU" sz="2000" dirty="0"/>
              <a:t>уровня А и уровня АА. или предоставляется соответствующая </a:t>
            </a:r>
            <a:r>
              <a:rPr lang="ru-RU" sz="2000" dirty="0" smtClean="0"/>
              <a:t>альтернативная версия </a:t>
            </a:r>
            <a:r>
              <a:rPr lang="ru-RU" sz="2000" dirty="0"/>
              <a:t>уровня </a:t>
            </a:r>
            <a:r>
              <a:rPr lang="ru-RU" sz="2000" dirty="0" smtClean="0"/>
              <a:t>АА;</a:t>
            </a:r>
          </a:p>
          <a:p>
            <a:r>
              <a:rPr lang="ru-RU" sz="2000" dirty="0" smtClean="0"/>
              <a:t>для </a:t>
            </a:r>
            <a:r>
              <a:rPr lang="ru-RU" sz="2000" dirty="0"/>
              <a:t>соответствия уровню ААА страница удовлетворяет всем критериям </a:t>
            </a:r>
            <a:r>
              <a:rPr lang="ru-RU" sz="2000" dirty="0" smtClean="0"/>
              <a:t>успешного применения </a:t>
            </a:r>
            <a:r>
              <a:rPr lang="ru-RU" sz="2000" dirty="0"/>
              <a:t>уровня А. уровня АА и уровня ААА. или предоставляется </a:t>
            </a:r>
            <a:r>
              <a:rPr lang="ru-RU" sz="2000" dirty="0" smtClean="0"/>
              <a:t>соответствующая альтернативная </a:t>
            </a:r>
            <a:r>
              <a:rPr lang="ru-RU" sz="2000" dirty="0"/>
              <a:t>версия уровня ААА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i="1" dirty="0"/>
              <a:t>Понятия «соответствие» (и «уровень соответствия») применимы только к контенту </a:t>
            </a:r>
            <a:r>
              <a:rPr lang="ru-RU" sz="2000" i="1" dirty="0" smtClean="0"/>
              <a:t>целиком или </a:t>
            </a:r>
            <a:r>
              <a:rPr lang="ru-RU" sz="2000" i="1" dirty="0"/>
              <a:t>если контент представлен в виде страниц — к страницам целиком. Нельзя говорить </a:t>
            </a:r>
            <a:r>
              <a:rPr lang="ru-RU" sz="2000" i="1" dirty="0" smtClean="0"/>
              <a:t>о соответствии</a:t>
            </a:r>
            <a:r>
              <a:rPr lang="ru-RU" sz="2000" i="1" dirty="0"/>
              <a:t>, если исключена какая-то часть контента или страницы</a:t>
            </a:r>
          </a:p>
        </p:txBody>
      </p:sp>
    </p:spTree>
    <p:extLst>
      <p:ext uri="{BB962C8B-B14F-4D97-AF65-F5344CB8AC3E}">
        <p14:creationId xmlns:p14="http://schemas.microsoft.com/office/powerpoint/2010/main" val="2971546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3544"/>
          </a:xfrm>
        </p:spPr>
        <p:txBody>
          <a:bodyPr>
            <a:normAutofit/>
          </a:bodyPr>
          <a:lstStyle/>
          <a:p>
            <a:r>
              <a:rPr lang="ru-RU" sz="3200" b="1" dirty="0"/>
              <a:t>Воспринимаемый </a:t>
            </a:r>
            <a:r>
              <a:rPr lang="ru-RU" sz="3200" b="1" dirty="0" smtClean="0"/>
              <a:t>контент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ru-RU" sz="1600" dirty="0"/>
              <a:t>Информация и компоненты пользовательского интерфейса должны быть </a:t>
            </a:r>
            <a:r>
              <a:rPr lang="ru-RU" sz="1600" dirty="0" smtClean="0"/>
              <a:t>представлены</a:t>
            </a:r>
            <a:r>
              <a:rPr lang="en-US" sz="1600" dirty="0" smtClean="0"/>
              <a:t> </a:t>
            </a:r>
            <a:r>
              <a:rPr lang="ru-RU" sz="1600" dirty="0" smtClean="0"/>
              <a:t>пользователям </a:t>
            </a:r>
            <a:r>
              <a:rPr lang="ru-RU" sz="1600" dirty="0"/>
              <a:t>в том виде, в котором пользователи могут их полноценно воспринять.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8670"/>
            <a:ext cx="10515600" cy="476829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2600" b="1" dirty="0"/>
              <a:t>Текстовая версия </a:t>
            </a:r>
          </a:p>
          <a:p>
            <a:pPr marL="0" indent="0">
              <a:buNone/>
            </a:pPr>
            <a:r>
              <a:rPr lang="ru-RU" sz="2600" dirty="0"/>
              <a:t>Необходимо предоставить текстовую версию любого нетекстового контента так, чтобы ее можно было преобразовать в другие формы, необходимые пользователям, например увеличенный шрифт, шрифт </a:t>
            </a:r>
            <a:r>
              <a:rPr lang="ru-RU" sz="2600" dirty="0" err="1"/>
              <a:t>Брайля</a:t>
            </a:r>
            <a:r>
              <a:rPr lang="ru-RU" sz="2600" dirty="0"/>
              <a:t>, речь, специальные знаки или упрощенный язык.</a:t>
            </a:r>
          </a:p>
          <a:p>
            <a:pPr marL="0" indent="0">
              <a:buNone/>
            </a:pPr>
            <a:r>
              <a:rPr lang="ru-RU" sz="2600" b="1" dirty="0" err="1"/>
              <a:t>Медиаконтент</a:t>
            </a:r>
            <a:r>
              <a:rPr lang="ru-RU" sz="2600" b="1" dirty="0"/>
              <a:t>, ограниченный по времени</a:t>
            </a:r>
          </a:p>
          <a:p>
            <a:pPr marL="0" indent="0">
              <a:buNone/>
            </a:pPr>
            <a:r>
              <a:rPr lang="ru-RU" sz="2600" dirty="0"/>
              <a:t>Необходимо предоставить альтернативную версию </a:t>
            </a:r>
            <a:r>
              <a:rPr lang="ru-RU" sz="2600" dirty="0" err="1"/>
              <a:t>медиаконтента</a:t>
            </a:r>
            <a:r>
              <a:rPr lang="ru-RU" sz="2600" dirty="0"/>
              <a:t>, ограниченного по времени.</a:t>
            </a:r>
          </a:p>
          <a:p>
            <a:pPr marL="0" indent="0">
              <a:buNone/>
            </a:pPr>
            <a:r>
              <a:rPr lang="ru-RU" sz="2600" b="1" dirty="0" err="1"/>
              <a:t>Адаптируемость</a:t>
            </a:r>
            <a:r>
              <a:rPr lang="ru-RU" sz="2600" b="1" dirty="0"/>
              <a:t> </a:t>
            </a:r>
          </a:p>
          <a:p>
            <a:pPr marL="0" indent="0">
              <a:buNone/>
            </a:pPr>
            <a:r>
              <a:rPr lang="ru-RU" sz="2600" dirty="0"/>
              <a:t>Необходимо создавать контент, который можно представить различными способами без потери информации или структуры. </a:t>
            </a:r>
          </a:p>
          <a:p>
            <a:pPr marL="0" indent="0">
              <a:buNone/>
            </a:pPr>
            <a:r>
              <a:rPr lang="ru-RU" sz="2600" b="1" dirty="0"/>
              <a:t>Различимость</a:t>
            </a:r>
            <a:r>
              <a:rPr lang="ru-RU" sz="2600" dirty="0"/>
              <a:t> </a:t>
            </a:r>
          </a:p>
          <a:p>
            <a:pPr marL="0" indent="0">
              <a:buNone/>
            </a:pPr>
            <a:r>
              <a:rPr lang="ru-RU" sz="2600" dirty="0"/>
              <a:t>Необходимо максимально упростить пользователям возможность просматривать и прослушивать контент, в том числе отделяя первостепенную информацию от фоновой.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16871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1038</Words>
  <Application>Microsoft Office PowerPoint</Application>
  <PresentationFormat>Широкоэкранный</PresentationFormat>
  <Paragraphs>65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ГОСТ Р 52872-2019 Интернет-ресурсы и другая информация, представленная в электронно-цифровой форме</vt:lpstr>
      <vt:lpstr>Федеральный закон от 09.02.2009 N 8-ФЗ (ред. от 30.04.2021) "Об обеспечении доступа к информации о деятельности государственных органов и органов местного самоуправления"</vt:lpstr>
      <vt:lpstr>Приказ Минкомсвязи России от 30.11.2015 № 483</vt:lpstr>
      <vt:lpstr>Законодательство устанавливающее требования к сайтам образовательных организаций</vt:lpstr>
      <vt:lpstr>Основные моменты</vt:lpstr>
      <vt:lpstr>Основные моменты</vt:lpstr>
      <vt:lpstr>Уровни соответствия</vt:lpstr>
      <vt:lpstr>Оценка соответствия</vt:lpstr>
      <vt:lpstr>Воспринимаемый контент Информация и компоненты пользовательского интерфейса должны быть представлены пользователям в том виде, в котором пользователи могут их полноценно воспринять.</vt:lpstr>
      <vt:lpstr>Управляемый контент Компоненты пользовательского интерфейса и навигация должны быть управляемыми</vt:lpstr>
      <vt:lpstr>Понятный контент  Информация и возможные действия с пользовательским интерфейсом должны быть понятными</vt:lpstr>
      <vt:lpstr>Надежный контент  Контент должен быть достаточно надежным для его обработки разнообразными пользовательскими приложениями, включая вспомогательные технологии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ГОСТ Р 52872-2019 Интернет-ресурсы и другая информация, представленная в электронно-цифровой форме</dc:title>
  <dc:creator>Дмитрий Бикбаев</dc:creator>
  <cp:lastModifiedBy>Дмитрий Бикбаев</cp:lastModifiedBy>
  <cp:revision>9</cp:revision>
  <dcterms:created xsi:type="dcterms:W3CDTF">2022-05-19T11:17:09Z</dcterms:created>
  <dcterms:modified xsi:type="dcterms:W3CDTF">2022-05-20T06:14:49Z</dcterms:modified>
</cp:coreProperties>
</file>