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768" r:id="rId2"/>
  </p:sldMasterIdLst>
  <p:notesMasterIdLst>
    <p:notesMasterId r:id="rId55"/>
  </p:notesMasterIdLst>
  <p:sldIdLst>
    <p:sldId id="390" r:id="rId3"/>
    <p:sldId id="373" r:id="rId4"/>
    <p:sldId id="440" r:id="rId5"/>
    <p:sldId id="397" r:id="rId6"/>
    <p:sldId id="399" r:id="rId7"/>
    <p:sldId id="309" r:id="rId8"/>
    <p:sldId id="348" r:id="rId9"/>
    <p:sldId id="350" r:id="rId10"/>
    <p:sldId id="391" r:id="rId11"/>
    <p:sldId id="352" r:id="rId12"/>
    <p:sldId id="392" r:id="rId13"/>
    <p:sldId id="393" r:id="rId14"/>
    <p:sldId id="394" r:id="rId15"/>
    <p:sldId id="358" r:id="rId16"/>
    <p:sldId id="395" r:id="rId17"/>
    <p:sldId id="398" r:id="rId18"/>
    <p:sldId id="379" r:id="rId19"/>
    <p:sldId id="400" r:id="rId20"/>
    <p:sldId id="401" r:id="rId21"/>
    <p:sldId id="402" r:id="rId22"/>
    <p:sldId id="405" r:id="rId23"/>
    <p:sldId id="404" r:id="rId24"/>
    <p:sldId id="403" r:id="rId25"/>
    <p:sldId id="406" r:id="rId26"/>
    <p:sldId id="431" r:id="rId27"/>
    <p:sldId id="408" r:id="rId28"/>
    <p:sldId id="344" r:id="rId29"/>
    <p:sldId id="441" r:id="rId30"/>
    <p:sldId id="442" r:id="rId31"/>
    <p:sldId id="410" r:id="rId32"/>
    <p:sldId id="409" r:id="rId33"/>
    <p:sldId id="435" r:id="rId34"/>
    <p:sldId id="412" r:id="rId35"/>
    <p:sldId id="433" r:id="rId36"/>
    <p:sldId id="436" r:id="rId37"/>
    <p:sldId id="415" r:id="rId38"/>
    <p:sldId id="416" r:id="rId39"/>
    <p:sldId id="417" r:id="rId40"/>
    <p:sldId id="418" r:id="rId41"/>
    <p:sldId id="422" r:id="rId42"/>
    <p:sldId id="423" r:id="rId43"/>
    <p:sldId id="421" r:id="rId44"/>
    <p:sldId id="424" r:id="rId45"/>
    <p:sldId id="425" r:id="rId46"/>
    <p:sldId id="437" r:id="rId47"/>
    <p:sldId id="426" r:id="rId48"/>
    <p:sldId id="427" r:id="rId49"/>
    <p:sldId id="438" r:id="rId50"/>
    <p:sldId id="430" r:id="rId51"/>
    <p:sldId id="439" r:id="rId52"/>
    <p:sldId id="371" r:id="rId53"/>
    <p:sldId id="372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FFFF00"/>
    <a:srgbClr val="0066FF"/>
    <a:srgbClr val="FFFF66"/>
    <a:srgbClr val="0000CC"/>
    <a:srgbClr val="FF0000"/>
    <a:srgbClr val="FFFFCC"/>
    <a:srgbClr val="FF33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5078" autoAdjust="0"/>
  </p:normalViewPr>
  <p:slideViewPr>
    <p:cSldViewPr>
      <p:cViewPr>
        <p:scale>
          <a:sx n="60" d="100"/>
          <a:sy n="60" d="100"/>
        </p:scale>
        <p:origin x="-3198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E355184-AD5D-4FAE-A09A-2D4E77B0D132}" type="datetimeFigureOut">
              <a:rPr lang="uk-UA"/>
              <a:pPr>
                <a:defRPr/>
              </a:pPr>
              <a:t>24.04.2023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192D0C-48E6-40EF-AF91-136BBF06FC9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92D0C-48E6-40EF-AF91-136BBF06FC9C}" type="slidenum">
              <a:rPr lang="uk-UA" smtClean="0"/>
              <a:pPr>
                <a:defRPr/>
              </a:pPr>
              <a:t>5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92D0C-48E6-40EF-AF91-136BBF06FC9C}" type="slidenum">
              <a:rPr lang="uk-UA" smtClean="0"/>
              <a:pPr>
                <a:defRPr/>
              </a:pPr>
              <a:t>34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0B4C-BD05-4A05-8063-812CA4F1C3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4B46-04CC-4580-9D83-953C34228A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568B-3185-4339-9BAE-9728A7F44D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9BC84-2E82-4A98-9C23-A128A6C33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FB7FC-DB6D-4923-A0B1-BC627E9B6B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8446D-6BFF-4B4B-9CB1-EAE0C7A6E2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2DC3A-9FA3-4A77-B534-D7B62DC32F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FDAF2-F48F-4CD5-8DF6-2655769FC9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C79E-F9AE-4AA4-8586-C0307BA310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A0E60-B498-4FCB-BDD4-5016555A89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BD9E-6613-4E01-B35B-3D2E6213A8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512B8-E681-4F14-972E-6843A465D8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0632-8C7A-41B9-81C7-305BF2ECFA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F205-9747-414E-AB96-B7BC52951D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54DC7-002F-4C22-AE0D-59DF0BB8A5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9945-98BB-4AD2-BDE3-4182B0778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32A60-D49C-4420-BE0C-A46CD2898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654B-565F-4016-BAFB-910BF9BD2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6A06-D6E4-41D7-8E1E-9B589168C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2598-CFC3-4871-AE56-9F77190A1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EE01-8193-4B7D-8697-476802F99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5FDF-3DEF-45CE-988C-111887A5D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49AA28D-4DF3-44BD-BA52-0BE16B55C5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753" r:id="rId12"/>
  </p:sldLayoutIdLst>
  <p:transition>
    <p:strips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9AA28D-4DF3-44BD-BA52-0BE16B55C5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>
    <p:strips dir="r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H:\&#1059;&#1063;&#1040;&#1057;&#1058;&#1048;&#1071;%20&#1042;%20&#1059;&#1052;&#1054;\&#1055;&#1077;&#1083;&#1077;&#1075;&#1072;&#1085;&#1095;&#1091;&#1082;,%20&#1061;&#1072;&#1090;&#1099;&#1087;&#1086;&#1074;&#1072;,%20&#1053;&#1072;&#1079;&#1072;&#1088;&#1086;&#1074;&#1072;,%20&#1084;&#1077;&#1090;&#1086;&#1076;&#1080;&#1095;&#1077;&#1089;&#1082;&#1072;&#1103;%20&#1088;&#1072;&#1079;&#1088;&#1072;&#1073;&#1086;&#1090;&#1082;&#1072;%20&#1091;&#1088;&#1086;&#1082;&#1072;\&#1088;&#1072;&#1079;&#1084;&#1085;&#1086;&#1078;&#1077;&#1085;&#1080;&#1077;%20&#1073;&#1072;&#1082;&#1090;&#1077;&#1088;&#1080;&#1081;.mp4" TargetMode="Externa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file:///H:\&#1059;&#1063;&#1040;&#1057;&#1058;&#1048;&#1071;%20&#1042;%20&#1059;&#1052;&#1054;\&#1055;&#1077;&#1083;&#1077;&#1075;&#1072;&#1085;&#1095;&#1091;&#1082;,%20&#1061;&#1072;&#1090;&#1099;&#1087;&#1086;&#1074;&#1072;,%20&#1053;&#1072;&#1079;&#1072;&#1088;&#1086;&#1074;&#1072;,%20&#1084;&#1077;&#1090;&#1086;&#1076;&#1080;&#1095;&#1077;&#1089;&#1082;&#1072;&#1103;%20&#1088;&#1072;&#1079;&#1088;&#1072;&#1073;&#1086;&#1090;&#1082;&#1072;%20&#1091;&#1088;&#1086;&#1082;&#1072;\&#1095;&#1077;&#1088;&#1077;&#1087;&#1072;&#1093;&#1080;%202.mp4" TargetMode="External"/><Relationship Id="rId1" Type="http://schemas.openxmlformats.org/officeDocument/2006/relationships/video" Target="file:///H:\&#1059;&#1063;&#1040;&#1057;&#1058;&#1048;&#1071;%20&#1042;%20&#1059;&#1052;&#1054;\&#1055;&#1077;&#1083;&#1077;&#1075;&#1072;&#1085;&#1095;&#1091;&#1082;,%20&#1061;&#1072;&#1090;&#1099;&#1087;&#1086;&#1074;&#1072;,%20&#1053;&#1072;&#1079;&#1072;&#1088;&#1086;&#1074;&#1072;,%20&#1084;&#1077;&#1090;&#1086;&#1076;&#1080;&#1095;&#1077;&#1089;&#1082;&#1072;&#1103;%20&#1088;&#1072;&#1079;&#1088;&#1072;&#1073;&#1086;&#1090;&#1082;&#1072;%20&#1091;&#1088;&#1086;&#1082;&#1072;\&#1095;&#1077;&#1088;&#1077;&#1087;&#1072;&#1093;&#1080;%201.mp4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63;&#1040;&#1057;&#1058;&#1048;&#1071;%20&#1042;%20&#1059;&#1052;&#1054;\&#1055;&#1077;&#1083;&#1077;&#1075;&#1072;&#1085;&#1095;&#1091;&#1082;,%20&#1061;&#1072;&#1090;&#1099;&#1087;&#1086;&#1074;&#1072;,%20&#1053;&#1072;&#1079;&#1072;&#1088;&#1086;&#1074;&#1072;,%20&#1084;&#1077;&#1090;&#1086;&#1076;&#1080;&#1095;&#1077;&#1089;&#1082;&#1072;&#1103;%20&#1088;&#1072;&#1079;&#1088;&#1072;&#1073;&#1086;&#1090;&#1082;&#1072;%20&#1091;&#1088;&#1086;&#1082;&#1072;\&#1074;&#1083;&#1080;&#1103;&#1085;&#1080;&#1077;%20&#1082;&#1086;&#1085;&#1094;&#1077;&#1085;&#1090;&#1088;&#1072;&#1094;&#1080;&#1080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63;&#1040;&#1057;&#1058;&#1048;&#1071;%20&#1042;%20&#1059;&#1052;&#1054;\&#1055;&#1077;&#1083;&#1077;&#1075;&#1072;&#1085;&#1095;&#1091;&#1082;,%20&#1061;&#1072;&#1090;&#1099;&#1087;&#1086;&#1074;&#1072;,%20&#1053;&#1072;&#1079;&#1072;&#1088;&#1086;&#1074;&#1072;,%20&#1084;&#1077;&#1090;&#1086;&#1076;&#1080;&#1095;&#1077;&#1089;&#1082;&#1072;&#1103;%20&#1088;&#1072;&#1079;&#1088;&#1072;&#1073;&#1086;&#1090;&#1082;&#1072;%20&#1091;&#1088;&#1086;&#1082;&#1072;\&#1080;&#1085;&#1075;&#1080;&#1073;&#1080;&#1090;&#1086;&#1088;&#1099;.mp4" TargetMode="Externa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ГБПОУ «САМАРСКИЙ МЕДИЦИНСКИЙ КОЛЛЕДЖ им. Н. ЛЯПИНОЙ»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161510" y="1448780"/>
            <a:ext cx="8783960" cy="15301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sng" strike="noStrike" kern="0" cap="none" spc="50" normalizeH="0" baseline="0" noProof="0" dirty="0" smtClean="0">
                <a:ln w="0"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«Применение математических методов решения практико – ориентированных задач по  физике, химии, биологии»</a:t>
            </a:r>
            <a:r>
              <a:rPr kumimoji="0" lang="ru-RU" sz="3000" b="1" i="1" u="none" strike="noStrike" kern="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540" y="3068960"/>
            <a:ext cx="839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ДИСЦИПЛИНЫ:  ОУД. 04 «МАТЕМАТИКА», ОУД. 08 «ФИЗИКА», ОУД. 10 «ХИМИЯ», 0УД. 11 «БИОЛОГИЯ» , 0УД. 09 «ИНФОРМАТИКА»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специальность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34.02.01 Сестринское дело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55731" y="804482"/>
            <a:ext cx="2898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strike="noStrike" cap="none" normalizeH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ема занятия:</a:t>
            </a:r>
            <a:endParaRPr kumimoji="0" lang="ru-RU" sz="3600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07015" y="4329100"/>
            <a:ext cx="4042175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Подготовили: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Пелеганчук Е.В. - преподаватель математики и физики;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Хатыпова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Р.Р. - преподаватель химии и биологии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r="19179"/>
          <a:stretch>
            <a:fillRect/>
          </a:stretch>
        </p:blipFill>
        <p:spPr bwMode="auto">
          <a:xfrm>
            <a:off x="566555" y="4329100"/>
            <a:ext cx="4095456" cy="16201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71949" y="228599"/>
          <a:ext cx="4845051" cy="6483230"/>
        </p:xfrm>
        <a:graphic>
          <a:graphicData uri="http://schemas.openxmlformats.org/drawingml/2006/table">
            <a:tbl>
              <a:tblPr/>
              <a:tblGrid>
                <a:gridCol w="669184"/>
                <a:gridCol w="826986"/>
                <a:gridCol w="745133"/>
                <a:gridCol w="578891"/>
                <a:gridCol w="745133"/>
                <a:gridCol w="661590"/>
                <a:gridCol w="618134"/>
              </a:tblGrid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7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4903" marR="64903" marT="32451" marB="324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333137"/>
            <a:ext cx="41275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Предельное положение секущей?</a:t>
            </a:r>
            <a:endParaRPr kumimoji="0" lang="ru-RU" sz="22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Как называется изменение величин?</a:t>
            </a:r>
            <a:endParaRPr kumimoji="0" lang="ru-RU" sz="22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Как называется переменная х?</a:t>
            </a:r>
            <a:endParaRPr kumimoji="0" lang="ru-RU" sz="22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Процесс нахождения производной?</a:t>
            </a:r>
            <a:endParaRPr kumimoji="0" lang="ru-RU" sz="22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Предел отношения приращения функции к приращению аргумента, при последнем стремящемся к нулю?</a:t>
            </a:r>
            <a:endParaRPr kumimoji="0" lang="ru-RU" sz="22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График такой функции можно начертить на бумаге не отрывая руки?</a:t>
            </a:r>
            <a:endParaRPr kumimoji="0" lang="ru-RU" sz="22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акая функция состоит из композиции функций?</a:t>
            </a:r>
            <a:endParaRPr kumimoji="0" lang="ru-RU" sz="22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50" y="0"/>
            <a:ext cx="5010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 ответы кроссворда:</a:t>
            </a:r>
            <a:endParaRPr lang="ru-RU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61509" y="413665"/>
            <a:ext cx="328536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Жозеф Луи Лагранж 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(1736 –1813 гг.)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имя ученого, который ввёл термин «производная», 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обозначение</a:t>
            </a:r>
          </a:p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производной </a:t>
            </a:r>
          </a:p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помощью штриха).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агранж"/>
          <p:cNvPicPr/>
          <p:nvPr/>
        </p:nvPicPr>
        <p:blipFill>
          <a:blip r:embed="rId2" cstate="print"/>
          <a:srcRect l="1431" t="2094" r="2250" b="2751"/>
          <a:stretch>
            <a:fillRect/>
          </a:stretch>
        </p:blipFill>
        <p:spPr bwMode="auto">
          <a:xfrm>
            <a:off x="3626895" y="143635"/>
            <a:ext cx="5310589" cy="6525725"/>
          </a:xfrm>
          <a:prstGeom prst="rect">
            <a:avLst/>
          </a:prstGeom>
          <a:noFill/>
          <a:ln w="28575" cmpd="sng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2" descr="Ньютон"/>
          <p:cNvPicPr>
            <a:picLocks noChangeAspect="1" noChangeArrowheads="1"/>
          </p:cNvPicPr>
          <p:nvPr/>
        </p:nvPicPr>
        <p:blipFill>
          <a:blip r:embed="rId2" cstate="print"/>
          <a:srcRect l="16087" b="22931"/>
          <a:stretch>
            <a:fillRect/>
          </a:stretch>
        </p:blipFill>
        <p:spPr bwMode="auto">
          <a:xfrm>
            <a:off x="215900" y="233644"/>
            <a:ext cx="5346210" cy="6390711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7135" y="278650"/>
            <a:ext cx="31051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Исаак Ньютон (1643-1727гг.) - создатель    дифференци-ального исчисления  математичес-кого языка классичес-</a:t>
            </a:r>
          </a:p>
          <a:p>
            <a:pPr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кой физики.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7105" y="1403775"/>
            <a:ext cx="3330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Математик и философ Готфрид Вильгельм  Лейбниц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1646 -1716 гг.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detskiychas.ru/wp-content/uploads/2012/06/leibni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233645"/>
            <a:ext cx="5121740" cy="643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йле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228600"/>
            <a:ext cx="2616200" cy="3067050"/>
          </a:xfrm>
          <a:prstGeom prst="rect">
            <a:avLst/>
          </a:prstGeom>
          <a:noFill/>
          <a:ln w="28575" cmpd="sng">
            <a:solidFill>
              <a:srgbClr val="993300"/>
            </a:solidFill>
            <a:miter lim="800000"/>
            <a:headEnd/>
            <a:tailEnd/>
          </a:ln>
          <a:effectLst/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4083050" y="0"/>
            <a:ext cx="50609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математические исследования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встречаются и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Рене Декарта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166955" y="3654025"/>
            <a:ext cx="4749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вклад в изучение дифференциального исчисления внес 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Леонард Эйлер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1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429000"/>
            <a:ext cx="2667000" cy="3155950"/>
          </a:xfrm>
          <a:prstGeom prst="rect">
            <a:avLst/>
          </a:prstGeom>
          <a:noFill/>
          <a:ln w="28575" cmpd="sng" algn="ctr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5427095" y="413665"/>
            <a:ext cx="3327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дифференциального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исчисления английский астроном, математик Эдмон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Галлей ещё в XVII веке предсказал возвращение кометы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Галлея.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http://www.ta3.sk/docasne/ESTW/big/Hall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35" y="323655"/>
            <a:ext cx="4500500" cy="61656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1" y="593685"/>
            <a:ext cx="7740860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Производная функции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фундаментальное понятие математического анализа, характеризующее скорость изменения функции по отношению к изменению независимой переменной.</a:t>
            </a:r>
            <a:endParaRPr lang="ru-RU" sz="4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38350" y="2139950"/>
            <a:ext cx="54229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S = t</a:t>
            </a:r>
            <a:r>
              <a:rPr lang="ru-RU" sz="10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 – 1,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08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Точка движется прямолинейно по закону: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27355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Где S – путь (в м), а t–время (в с). Вычислить скорость и ускорение точки при 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t=1c.</a:t>
            </a:r>
            <a:endParaRPr lang="ru-RU" sz="46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640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v(t) = s</a:t>
            </a:r>
            <a:r>
              <a:rPr lang="ru-RU" sz="66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(t) = 3t</a:t>
            </a:r>
            <a:r>
              <a:rPr lang="ru-RU" sz="6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при t = 3с,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v(3) = 3·3</a:t>
            </a:r>
            <a:r>
              <a:rPr lang="ru-RU" sz="6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 =3·9 = 27(м/с).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53602" name="Picture 2" descr="http://lentaregion.ru/wp-content/uploads/2012/03/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27550" cy="3473450"/>
          </a:xfrm>
          <a:prstGeom prst="rect">
            <a:avLst/>
          </a:prstGeom>
          <a:noFill/>
        </p:spPr>
      </p:pic>
      <p:pic>
        <p:nvPicPr>
          <p:cNvPr id="153604" name="Picture 4" descr="http://zt116.ru/wp-content/uploads/2014/03/shutterstock_43374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100" y="3295650"/>
            <a:ext cx="4660900" cy="3562350"/>
          </a:xfrm>
          <a:prstGeom prst="rect">
            <a:avLst/>
          </a:prstGeom>
          <a:noFill/>
        </p:spPr>
      </p:pic>
      <p:pic>
        <p:nvPicPr>
          <p:cNvPr id="153606" name="Picture 6" descr="http://etosustav.ru/wp-content/uploads/2017/09/vyrashivanie-hryash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84550"/>
            <a:ext cx="4483100" cy="3473450"/>
          </a:xfrm>
          <a:prstGeom prst="rect">
            <a:avLst/>
          </a:prstGeom>
          <a:noFill/>
        </p:spPr>
      </p:pic>
      <p:pic>
        <p:nvPicPr>
          <p:cNvPr id="153608" name="Picture 8" descr="http://aristekhighpolymer.com/wp-content/uploads/2015/05/img-career-1920x1080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3100" y="0"/>
            <a:ext cx="46609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223755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занятия:</a:t>
            </a:r>
          </a:p>
          <a:p>
            <a:pPr algn="ctr"/>
            <a:r>
              <a:rPr lang="ru-RU" sz="540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научиться применять математические методы решения задач в  физике, химии, биологии.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52579" name="Picture 3" descr="http://zero50x.myjino.ru/allpic/32/13860-im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36685" y="2978950"/>
            <a:ext cx="6182435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Популяция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latin typeface="Book Antiqua" pitchFamily="18" charset="0"/>
              </a:rPr>
              <a:t>Пусть зависимость между числом особей популяции  - </a:t>
            </a:r>
            <a:r>
              <a:rPr lang="ru-RU" sz="2400" b="1" i="1" dirty="0" smtClean="0">
                <a:latin typeface="Book Antiqua" pitchFamily="18" charset="0"/>
              </a:rPr>
              <a:t>у</a:t>
            </a:r>
            <a:r>
              <a:rPr lang="ru-RU" sz="2400" b="1" dirty="0" smtClean="0">
                <a:latin typeface="Book Antiqua" pitchFamily="18" charset="0"/>
              </a:rPr>
              <a:t> и временем её размножения  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dirty="0" smtClean="0">
                <a:latin typeface="Book Antiqua" pitchFamily="18" charset="0"/>
              </a:rPr>
              <a:t>  задана уравнением:</a:t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3600" b="1" i="1" dirty="0" smtClean="0">
                <a:latin typeface="Book Antiqua" pitchFamily="18" charset="0"/>
              </a:rPr>
              <a:t> у = у (</a:t>
            </a:r>
            <a:r>
              <a:rPr lang="en-US" sz="3600" b="1" i="1" dirty="0" smtClean="0">
                <a:latin typeface="Book Antiqua" pitchFamily="18" charset="0"/>
              </a:rPr>
              <a:t>t</a:t>
            </a:r>
            <a:r>
              <a:rPr lang="ru-RU" sz="3600" b="1" i="1" dirty="0" smtClean="0">
                <a:latin typeface="Book Antiqua" pitchFamily="18" charset="0"/>
              </a:rPr>
              <a:t>).</a:t>
            </a:r>
            <a:r>
              <a:rPr lang="ru-RU" sz="2400" b="1" dirty="0" smtClean="0">
                <a:latin typeface="Book Antiqua" pitchFamily="18" charset="0"/>
              </a:rPr>
              <a:t> </a:t>
            </a:r>
          </a:p>
          <a:p>
            <a:pPr lvl="0" algn="ctr"/>
            <a:r>
              <a:rPr lang="ru-RU" sz="2400" b="1" dirty="0" smtClean="0">
                <a:latin typeface="Book Antiqua" pitchFamily="18" charset="0"/>
              </a:rPr>
              <a:t>Если </a:t>
            </a:r>
            <a:r>
              <a:rPr lang="ru-RU" sz="2400" b="1" i="1" dirty="0" smtClean="0">
                <a:latin typeface="Book Antiqua" pitchFamily="18" charset="0"/>
              </a:rPr>
              <a:t>∆</a:t>
            </a:r>
            <a:r>
              <a:rPr lang="en-US" sz="2400" b="1" i="1" dirty="0" smtClean="0">
                <a:latin typeface="Book Antiqua" pitchFamily="18" charset="0"/>
              </a:rPr>
              <a:t>t </a:t>
            </a:r>
            <a:r>
              <a:rPr lang="ru-RU" sz="2400" b="1" dirty="0" smtClean="0">
                <a:latin typeface="Book Antiqua" pitchFamily="18" charset="0"/>
              </a:rPr>
              <a:t>- промежуток времени от некоторого начального значения 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dirty="0" smtClean="0">
                <a:latin typeface="Book Antiqua" pitchFamily="18" charset="0"/>
              </a:rPr>
              <a:t> до 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i="1" dirty="0" smtClean="0">
                <a:latin typeface="Book Antiqua" pitchFamily="18" charset="0"/>
              </a:rPr>
              <a:t>+∆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i="1" dirty="0" smtClean="0">
                <a:latin typeface="Book Antiqua" pitchFamily="18" charset="0"/>
              </a:rPr>
              <a:t>, </a:t>
            </a:r>
            <a:r>
              <a:rPr lang="ru-RU" sz="2400" b="1" dirty="0" smtClean="0">
                <a:latin typeface="Book Antiqua" pitchFamily="18" charset="0"/>
              </a:rPr>
              <a:t>тогда </a:t>
            </a:r>
            <a:r>
              <a:rPr lang="ru-RU" sz="2400" b="1" i="1" dirty="0" smtClean="0">
                <a:latin typeface="Book Antiqua" pitchFamily="18" charset="0"/>
              </a:rPr>
              <a:t>у(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i="1" dirty="0" smtClean="0">
                <a:latin typeface="Book Antiqua" pitchFamily="18" charset="0"/>
              </a:rPr>
              <a:t>+∆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i="1" dirty="0" smtClean="0">
                <a:latin typeface="Book Antiqua" pitchFamily="18" charset="0"/>
              </a:rPr>
              <a:t>)</a:t>
            </a:r>
            <a:r>
              <a:rPr lang="ru-RU" sz="2400" b="1" dirty="0" smtClean="0">
                <a:latin typeface="Book Antiqua" pitchFamily="18" charset="0"/>
              </a:rPr>
              <a:t>- новое значение численности популяции, соответствующее моменту 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i="1" dirty="0" smtClean="0">
                <a:latin typeface="Book Antiqua" pitchFamily="18" charset="0"/>
              </a:rPr>
              <a:t>+∆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dirty="0" smtClean="0">
                <a:latin typeface="Book Antiqua" pitchFamily="18" charset="0"/>
              </a:rPr>
              <a:t>, следовательно изменение числа особей равно</a:t>
            </a:r>
          </a:p>
          <a:p>
            <a:pPr lvl="0"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i="1" dirty="0" smtClean="0">
                <a:latin typeface="Book Antiqua" pitchFamily="18" charset="0"/>
              </a:rPr>
              <a:t>∆</a:t>
            </a:r>
            <a:r>
              <a:rPr lang="en-US" sz="2400" b="1" i="1" dirty="0" smtClean="0">
                <a:latin typeface="Book Antiqua" pitchFamily="18" charset="0"/>
              </a:rPr>
              <a:t>y </a:t>
            </a:r>
            <a:r>
              <a:rPr lang="ru-RU" sz="2400" b="1" i="1" dirty="0" smtClean="0">
                <a:latin typeface="Book Antiqua" pitchFamily="18" charset="0"/>
              </a:rPr>
              <a:t>= </a:t>
            </a:r>
            <a:r>
              <a:rPr lang="en-US" sz="2400" b="1" i="1" dirty="0" smtClean="0">
                <a:latin typeface="Book Antiqua" pitchFamily="18" charset="0"/>
              </a:rPr>
              <a:t>y</a:t>
            </a:r>
            <a:r>
              <a:rPr lang="ru-RU" sz="2400" b="1" i="1" dirty="0" smtClean="0">
                <a:latin typeface="Book Antiqua" pitchFamily="18" charset="0"/>
              </a:rPr>
              <a:t>(</a:t>
            </a:r>
            <a:r>
              <a:rPr lang="en-US" sz="2400" b="1" i="1" dirty="0" smtClean="0">
                <a:latin typeface="Book Antiqua" pitchFamily="18" charset="0"/>
              </a:rPr>
              <a:t>t </a:t>
            </a:r>
            <a:r>
              <a:rPr lang="ru-RU" sz="2400" b="1" i="1" dirty="0" smtClean="0">
                <a:latin typeface="Book Antiqua" pitchFamily="18" charset="0"/>
              </a:rPr>
              <a:t>+ ∆</a:t>
            </a:r>
            <a:r>
              <a:rPr lang="en-US" sz="2400" b="1" i="1" dirty="0" smtClean="0">
                <a:latin typeface="Book Antiqua" pitchFamily="18" charset="0"/>
              </a:rPr>
              <a:t>t  </a:t>
            </a:r>
            <a:r>
              <a:rPr lang="ru-RU" sz="2400" b="1" i="1" dirty="0" smtClean="0">
                <a:latin typeface="Book Antiqua" pitchFamily="18" charset="0"/>
              </a:rPr>
              <a:t>)- </a:t>
            </a:r>
            <a:r>
              <a:rPr lang="en-US" sz="2400" b="1" i="1" dirty="0" smtClean="0">
                <a:latin typeface="Book Antiqua" pitchFamily="18" charset="0"/>
              </a:rPr>
              <a:t>y</a:t>
            </a:r>
            <a:r>
              <a:rPr lang="ru-RU" sz="2400" b="1" i="1" dirty="0" smtClean="0">
                <a:latin typeface="Book Antiqua" pitchFamily="18" charset="0"/>
              </a:rPr>
              <a:t>(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i="1" dirty="0" smtClean="0">
                <a:latin typeface="Book Antiqua" pitchFamily="18" charset="0"/>
              </a:rPr>
              <a:t>) </a:t>
            </a:r>
          </a:p>
          <a:p>
            <a:pPr lvl="0" algn="ctr"/>
            <a:r>
              <a:rPr lang="ru-RU" sz="2400" b="1" dirty="0" smtClean="0">
                <a:latin typeface="Book Antiqua" pitchFamily="18" charset="0"/>
              </a:rPr>
              <a:t>Отношение </a:t>
            </a:r>
            <a:r>
              <a:rPr lang="ru-RU" sz="3200" b="1" i="1" u="sng" dirty="0" smtClean="0">
                <a:latin typeface="Book Antiqua" pitchFamily="18" charset="0"/>
              </a:rPr>
              <a:t>∆</a:t>
            </a:r>
            <a:r>
              <a:rPr lang="en-US" sz="3200" b="1" i="1" u="sng" dirty="0" smtClean="0">
                <a:latin typeface="Book Antiqua" pitchFamily="18" charset="0"/>
              </a:rPr>
              <a:t>y </a:t>
            </a:r>
            <a:r>
              <a:rPr lang="ru-RU" sz="3200" b="1" i="1" u="sng" dirty="0" smtClean="0">
                <a:latin typeface="Book Antiqua" pitchFamily="18" charset="0"/>
              </a:rPr>
              <a:t>/ ∆</a:t>
            </a:r>
            <a:r>
              <a:rPr lang="en-US" sz="3200" b="1" i="1" u="sng" dirty="0" smtClean="0">
                <a:latin typeface="Book Antiqua" pitchFamily="18" charset="0"/>
              </a:rPr>
              <a:t> t</a:t>
            </a:r>
            <a:r>
              <a:rPr lang="ru-RU" sz="3200" b="1" i="1" u="sng" dirty="0" smtClean="0">
                <a:latin typeface="Book Antiqua" pitchFamily="18" charset="0"/>
              </a:rPr>
              <a:t>  </a:t>
            </a:r>
            <a:r>
              <a:rPr lang="ru-RU" sz="2400" b="1" i="1" dirty="0" smtClean="0">
                <a:latin typeface="Book Antiqua" pitchFamily="18" charset="0"/>
              </a:rPr>
              <a:t>- </a:t>
            </a:r>
            <a:r>
              <a:rPr lang="ru-RU" sz="2400" b="1" dirty="0" smtClean="0">
                <a:latin typeface="Book Antiqua" pitchFamily="18" charset="0"/>
              </a:rPr>
              <a:t>средняя скорость размножения или, как принято говорить, средняя производительность жизнедеятельности популяции. </a:t>
            </a:r>
          </a:p>
          <a:p>
            <a:pPr lvl="0" algn="ctr"/>
            <a:r>
              <a:rPr lang="ru-RU" sz="2400" b="1" dirty="0" smtClean="0">
                <a:latin typeface="Book Antiqua" pitchFamily="18" charset="0"/>
              </a:rPr>
              <a:t>Тогда производительность жизнедеятельности популяции в любой момент времени </a:t>
            </a:r>
            <a:r>
              <a:rPr lang="en-US" sz="2400" b="1" i="1" dirty="0" smtClean="0">
                <a:latin typeface="Book Antiqua" pitchFamily="18" charset="0"/>
              </a:rPr>
              <a:t>t</a:t>
            </a:r>
            <a:r>
              <a:rPr lang="ru-RU" sz="2400" b="1" i="1" dirty="0" smtClean="0">
                <a:latin typeface="Book Antiqua" pitchFamily="18" charset="0"/>
              </a:rPr>
              <a:t>  </a:t>
            </a:r>
            <a:r>
              <a:rPr lang="ru-RU" sz="2400" b="1" dirty="0" smtClean="0">
                <a:latin typeface="Book Antiqua" pitchFamily="18" charset="0"/>
              </a:rPr>
              <a:t>равна</a:t>
            </a:r>
            <a:r>
              <a:rPr lang="ru-RU" sz="2400" b="1" i="1" dirty="0" smtClean="0">
                <a:latin typeface="Book Antiqua" pitchFamily="18" charset="0"/>
              </a:rPr>
              <a:t> </a:t>
            </a:r>
            <a:r>
              <a:rPr lang="en-US" sz="3600" b="1" i="1" u="sng" dirty="0" smtClean="0">
                <a:latin typeface="Book Antiqua" pitchFamily="18" charset="0"/>
              </a:rPr>
              <a:t>P</a:t>
            </a:r>
            <a:r>
              <a:rPr lang="ru-RU" sz="3600" b="1" i="1" u="sng" dirty="0" smtClean="0">
                <a:latin typeface="Book Antiqua" pitchFamily="18" charset="0"/>
              </a:rPr>
              <a:t>(</a:t>
            </a:r>
            <a:r>
              <a:rPr lang="en-US" sz="3600" b="1" i="1" u="sng" dirty="0" smtClean="0">
                <a:latin typeface="Book Antiqua" pitchFamily="18" charset="0"/>
              </a:rPr>
              <a:t>t</a:t>
            </a:r>
            <a:r>
              <a:rPr lang="ru-RU" sz="3600" b="1" i="1" u="sng" dirty="0" smtClean="0">
                <a:latin typeface="Book Antiqua" pitchFamily="18" charset="0"/>
              </a:rPr>
              <a:t>)  = </a:t>
            </a:r>
            <a:r>
              <a:rPr lang="en-US" sz="3600" b="1" i="1" u="sng" dirty="0" smtClean="0">
                <a:latin typeface="Book Antiqua" pitchFamily="18" charset="0"/>
              </a:rPr>
              <a:t>y</a:t>
            </a:r>
            <a:r>
              <a:rPr lang="ru-RU" sz="3600" b="1" i="1" u="sng" dirty="0" smtClean="0">
                <a:latin typeface="Book Antiqua" pitchFamily="18" charset="0"/>
              </a:rPr>
              <a:t>‘(</a:t>
            </a:r>
            <a:r>
              <a:rPr lang="en-US" sz="3600" b="1" i="1" u="sng" dirty="0" smtClean="0">
                <a:latin typeface="Book Antiqua" pitchFamily="18" charset="0"/>
              </a:rPr>
              <a:t>t</a:t>
            </a:r>
            <a:r>
              <a:rPr lang="ru-RU" sz="3600" b="1" i="1" u="sng" dirty="0" smtClean="0">
                <a:latin typeface="Book Antiqua" pitchFamily="18" charset="0"/>
              </a:rPr>
              <a:t>)</a:t>
            </a:r>
            <a:r>
              <a:rPr lang="ru-RU" sz="3600" b="1" u="sng" dirty="0" smtClean="0">
                <a:latin typeface="Book Antiqua" pitchFamily="18" charset="0"/>
              </a:rPr>
              <a:t>, </a:t>
            </a:r>
          </a:p>
          <a:p>
            <a:pPr lvl="0" algn="ctr"/>
            <a:r>
              <a:rPr kumimoji="0" lang="ru-RU" sz="2400" b="1" i="0" u="sng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Биологический смысл производной 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заключается в нахождении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скорости  размножения</a:t>
            </a:r>
            <a:r>
              <a:rPr lang="ru-RU" sz="2400" b="1" u="sng" dirty="0" smtClean="0"/>
              <a:t> </a:t>
            </a: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особей популяции  или её производительности  жизнедеятельности. </a:t>
            </a:r>
            <a:endParaRPr kumimoji="0" lang="ru-RU" sz="2400" b="1" i="0" u="sng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55650" name="Picture 2" descr="https://ds04.infourok.ru/uploads/ex/03b9/0006ce00-1c2e21e3/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228599"/>
            <a:ext cx="8534400" cy="6400801"/>
          </a:xfrm>
          <a:prstGeom prst="rect">
            <a:avLst/>
          </a:prstGeom>
          <a:noFill/>
        </p:spPr>
      </p:pic>
      <p:pic>
        <p:nvPicPr>
          <p:cNvPr id="6" name="размножение бактери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8299" y="5051282"/>
            <a:ext cx="1028386" cy="102838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0" y="27305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популяция некоторого вида микроорганизмов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момент t насчитывает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р(t) = 3000 + 100t</a:t>
            </a:r>
            <a:r>
              <a:rPr kumimoji="0" lang="ru-RU" sz="4800" b="1" i="0" u="none" strike="noStrike" cap="none" normalizeH="0" baseline="3000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особей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 этом t измеряется в часах), найдите скорость роста данной популяции через 5 часов после начала её роста?</a:t>
            </a:r>
            <a:endParaRPr kumimoji="0" lang="ru-RU" sz="48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984C-E259-435B-BA82-853CCEAA69F1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роста данной популяции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находится с помощью 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производной:</a:t>
            </a:r>
            <a:endParaRPr lang="ru-RU" sz="4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р</a:t>
            </a:r>
            <a:r>
              <a:rPr kumimoji="0" lang="ru-RU" sz="4800" i="0" strike="noStrike" cap="none" normalizeH="0" baseline="3000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(t) = (3000 + 100t</a:t>
            </a:r>
            <a:r>
              <a:rPr kumimoji="0" lang="ru-RU" sz="4800" b="1" i="0" strike="noStrike" cap="none" normalizeH="0" baseline="3000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4800" b="1" i="0" strike="noStrike" cap="none" normalizeH="0" baseline="3000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 200t. Скорость роста этой популяции увеличивается со временем</a:t>
            </a:r>
            <a:r>
              <a:rPr kumimoji="0" lang="ru-RU" sz="4800" b="1" i="0" strike="noStrike" cap="none" normalizeH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5 часов составит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200·5 = 1000 особей в час. </a:t>
            </a:r>
            <a:endParaRPr kumimoji="0" lang="ru-RU" sz="4800" b="1" i="0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2.storyjumper.com/transcoder.png?id=3w-k7d2879d5e-50ldu1f3n&amp;width=523&amp;height=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34" y="157375"/>
            <a:ext cx="8505945" cy="6285410"/>
          </a:xfrm>
          <a:prstGeom prst="rect">
            <a:avLst/>
          </a:prstGeom>
          <a:noFill/>
        </p:spPr>
      </p:pic>
      <p:pic>
        <p:nvPicPr>
          <p:cNvPr id="7" name="черепахи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1540" y="233645"/>
            <a:ext cx="1069640" cy="1069640"/>
          </a:xfrm>
          <a:prstGeom prst="rect">
            <a:avLst/>
          </a:prstGeom>
        </p:spPr>
      </p:pic>
      <p:pic>
        <p:nvPicPr>
          <p:cNvPr id="8" name="черепахи 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677345" y="5274205"/>
            <a:ext cx="1017134" cy="101713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1" y="895350"/>
            <a:ext cx="8433242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504950" y="0"/>
            <a:ext cx="63094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Точки экстремумов</a:t>
            </a:r>
            <a:endParaRPr lang="ru-RU" sz="5400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450" y="3128600"/>
            <a:ext cx="1022350" cy="7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400" y="1741805"/>
            <a:ext cx="800100" cy="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6549" y="3162300"/>
            <a:ext cx="85093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4406900"/>
            <a:ext cx="653970" cy="62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712200" cy="1143000"/>
          </a:xfrm>
          <a:solidFill>
            <a:srgbClr val="0000FF">
              <a:alpha val="0"/>
            </a:srgbClr>
          </a:solidFill>
          <a:effectLst>
            <a:glow rad="228600">
              <a:srgbClr val="FFFF00">
                <a:alpha val="40000"/>
              </a:srgb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4994" name="Picture 2" descr="https://ds03.infourok.ru/uploads/ex/0fee/0004a3cd-8f97d22c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3050"/>
            <a:ext cx="8564032" cy="6356350"/>
          </a:xfrm>
          <a:prstGeom prst="rect">
            <a:avLst/>
          </a:prstGeom>
          <a:noFill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339850"/>
            <a:ext cx="58186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5029200"/>
            <a:ext cx="9779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5651500"/>
            <a:ext cx="77787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00" y="5073650"/>
            <a:ext cx="577850" cy="14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273050"/>
            <a:ext cx="8667750" cy="806450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функции y=x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 экстремумы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BD9E-6613-4E01-B35B-3D2E6213A82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2" cstate="print"/>
          <a:srcRect t="2166" r="64141" b="60293"/>
          <a:stretch>
            <a:fillRect/>
          </a:stretch>
        </p:blipFill>
        <p:spPr bwMode="auto">
          <a:xfrm>
            <a:off x="5549900" y="1339850"/>
            <a:ext cx="31559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38" y="1473200"/>
            <a:ext cx="4683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4" cstate="print"/>
          <a:srcRect t="3333"/>
          <a:stretch>
            <a:fillRect/>
          </a:stretch>
        </p:blipFill>
        <p:spPr bwMode="auto">
          <a:xfrm>
            <a:off x="304800" y="2940050"/>
            <a:ext cx="8641484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3850" y="4451350"/>
            <a:ext cx="59563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3050"/>
            <a:ext cx="8623300" cy="1155700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функции y = x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 экстремумами в программе Microsoft Excel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BD9E-6613-4E01-B35B-3D2E6213A82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1739900"/>
            <a:ext cx="8578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493785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«Знания имей отличные, исследуй функции различные!»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50" y="0"/>
            <a:ext cx="44894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4749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18287" y="-2001837"/>
            <a:ext cx="523875" cy="45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0" y="427355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Применение дифференциального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исчисления в медицине сводится к вычислению,  например, скорости восстановительных реакций и скорости релаксационного, т. е. восстановительного  процесса. С помощью исследования на экстремумы можно определить, при какой дозе лекарства реакция организма максимальна. </a:t>
            </a:r>
            <a:endParaRPr kumimoji="0" lang="ru-RU" sz="26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2868611" y="-2868613"/>
            <a:ext cx="52387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 rot="20463294">
            <a:off x="3863660" y="323361"/>
            <a:ext cx="2146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847109">
            <a:off x="4203178" y="1222694"/>
            <a:ext cx="1739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96050"/>
          </a:xfrm>
        </p:spPr>
        <p:txBody>
          <a:bodyPr/>
          <a:lstStyle/>
          <a:p>
            <a:pPr algn="ctr"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Пусть х (ед.)- доза назначенного лекарства, а  у - степень реакции описывающаяся функцией  </a:t>
            </a:r>
            <a:r>
              <a:rPr lang="ru-RU" sz="4600" b="1" u="sng" dirty="0" smtClean="0">
                <a:latin typeface="Times New Roman" pitchFamily="18" charset="0"/>
                <a:cs typeface="Times New Roman" pitchFamily="18" charset="0"/>
              </a:rPr>
              <a:t>у = x</a:t>
            </a:r>
            <a:r>
              <a:rPr lang="ru-RU" sz="4600" b="1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600" b="1" u="sng" dirty="0" smtClean="0">
                <a:latin typeface="Times New Roman" pitchFamily="18" charset="0"/>
                <a:cs typeface="Times New Roman" pitchFamily="18" charset="0"/>
              </a:rPr>
              <a:t>(1,5– x)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Найдите дозу назначенного вещества – х, которая соответствует максимальной реакции организма на данный препарат.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0" y="4824155"/>
            <a:ext cx="9144000" cy="19177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57200"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т.е. при  х = 1  достигается  уровень дозы лекарства, который  дает максимальную реакцию организма.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найдем f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(x) = (x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(1, 5 – x))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=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(х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 (1,5 – x)+x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(1,5 – x)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= 2х(1,5 – x) – х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= 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приравняем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 =  0 и получим критические точки 1 рода  3х(1-х)=0;  х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 и  х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=1, проверим,  являются ли критические точки экстремумами, 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8454083" cy="22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Задача №4: 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питательную среду вносят популяцию из 1000 бактерий. Численность популяции возрастает по закону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р(t) = 1000 + 1000/(100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, 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где t  выражается в часах.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Найти максимальный размер этой популяции.</a:t>
            </a:r>
          </a:p>
          <a:p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4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061"/>
          <a:stretch>
            <a:fillRect/>
          </a:stretch>
        </p:blipFill>
        <p:spPr bwMode="auto">
          <a:xfrm>
            <a:off x="521550" y="1268760"/>
            <a:ext cx="8370930" cy="38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690" y="2573905"/>
            <a:ext cx="562462" cy="1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Приравняв р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(t) к 0, получаем критические точки  1 рода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- 10-посторонний корень  и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=10. Проверяем знаки производной на интервалах.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Производная меняет свой знак в точке с абсциссой равной 10 с  «+» на «-», следовательно, в данной точке есть экстремум и это максимум. Теперь подсчитаем размер популяции через 10 часов, подставив 10 в формулу численности р(t) = 1000 + 1000/(100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 р(t)= 1000 + 1000/(100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=1050 бактерий, что достигается по происшествии 10 часов роста.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430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24511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(х)                          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17650"/>
            <a:ext cx="87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/>
              <a:t>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                  </a:t>
            </a:r>
            <a:r>
              <a:rPr lang="ru-RU" sz="2400" b="1" dirty="0" smtClean="0"/>
              <a:t>-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-10        </a:t>
            </a:r>
            <a:r>
              <a:rPr lang="ru-RU" sz="2400" b="1" dirty="0" smtClean="0"/>
              <a:t>+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10             </a:t>
            </a:r>
            <a:r>
              <a:rPr lang="ru-RU" sz="2400" b="1" dirty="0" smtClean="0"/>
              <a:t>-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endParaRPr lang="ru-RU" sz="3600" b="1" dirty="0"/>
          </a:p>
        </p:txBody>
      </p:sp>
      <p:sp>
        <p:nvSpPr>
          <p:cNvPr id="9" name="AutoShape 26"/>
          <p:cNvSpPr>
            <a:spLocks noChangeShapeType="1"/>
          </p:cNvSpPr>
          <p:nvPr/>
        </p:nvSpPr>
        <p:spPr bwMode="auto">
          <a:xfrm>
            <a:off x="571500" y="2317750"/>
            <a:ext cx="822325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rc 33"/>
          <p:cNvSpPr>
            <a:spLocks/>
          </p:cNvSpPr>
          <p:nvPr/>
        </p:nvSpPr>
        <p:spPr bwMode="auto">
          <a:xfrm rot="5400000" flipH="1">
            <a:off x="3019630" y="930920"/>
            <a:ext cx="598940" cy="2174720"/>
          </a:xfrm>
          <a:custGeom>
            <a:avLst/>
            <a:gdLst>
              <a:gd name="G0" fmla="+- 2457 0 0"/>
              <a:gd name="G1" fmla="+- 21600 0 0"/>
              <a:gd name="G2" fmla="+- 21600 0 0"/>
              <a:gd name="T0" fmla="*/ 0 w 24057"/>
              <a:gd name="T1" fmla="*/ 140 h 25306"/>
              <a:gd name="T2" fmla="*/ 23737 w 24057"/>
              <a:gd name="T3" fmla="*/ 25306 h 25306"/>
              <a:gd name="T4" fmla="*/ 2457 w 24057"/>
              <a:gd name="T5" fmla="*/ 21600 h 25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57" h="25306" fill="none" extrusionOk="0">
                <a:moveTo>
                  <a:pt x="0" y="140"/>
                </a:moveTo>
                <a:cubicBezTo>
                  <a:pt x="815" y="46"/>
                  <a:pt x="1636" y="-1"/>
                  <a:pt x="2457" y="0"/>
                </a:cubicBezTo>
                <a:cubicBezTo>
                  <a:pt x="14386" y="0"/>
                  <a:pt x="24057" y="9670"/>
                  <a:pt x="24057" y="21600"/>
                </a:cubicBezTo>
                <a:cubicBezTo>
                  <a:pt x="24057" y="22842"/>
                  <a:pt x="23949" y="24082"/>
                  <a:pt x="23736" y="25305"/>
                </a:cubicBezTo>
              </a:path>
              <a:path w="24057" h="25306" stroke="0" extrusionOk="0">
                <a:moveTo>
                  <a:pt x="0" y="140"/>
                </a:moveTo>
                <a:cubicBezTo>
                  <a:pt x="815" y="46"/>
                  <a:pt x="1636" y="-1"/>
                  <a:pt x="2457" y="0"/>
                </a:cubicBezTo>
                <a:cubicBezTo>
                  <a:pt x="14386" y="0"/>
                  <a:pt x="24057" y="9670"/>
                  <a:pt x="24057" y="21600"/>
                </a:cubicBezTo>
                <a:cubicBezTo>
                  <a:pt x="24057" y="22842"/>
                  <a:pt x="23949" y="24082"/>
                  <a:pt x="23736" y="25305"/>
                </a:cubicBezTo>
                <a:lnTo>
                  <a:pt x="2457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Arc 33"/>
          <p:cNvSpPr>
            <a:spLocks/>
          </p:cNvSpPr>
          <p:nvPr/>
        </p:nvSpPr>
        <p:spPr bwMode="auto">
          <a:xfrm rot="5400000" flipH="1" flipV="1">
            <a:off x="7107690" y="848305"/>
            <a:ext cx="666750" cy="2317750"/>
          </a:xfrm>
          <a:custGeom>
            <a:avLst/>
            <a:gdLst>
              <a:gd name="G0" fmla="+- 2457 0 0"/>
              <a:gd name="G1" fmla="+- 21600 0 0"/>
              <a:gd name="G2" fmla="+- 21600 0 0"/>
              <a:gd name="T0" fmla="*/ 0 w 24057"/>
              <a:gd name="T1" fmla="*/ 140 h 25306"/>
              <a:gd name="T2" fmla="*/ 23737 w 24057"/>
              <a:gd name="T3" fmla="*/ 25306 h 25306"/>
              <a:gd name="T4" fmla="*/ 2457 w 24057"/>
              <a:gd name="T5" fmla="*/ 21600 h 25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57" h="25306" fill="none" extrusionOk="0">
                <a:moveTo>
                  <a:pt x="0" y="140"/>
                </a:moveTo>
                <a:cubicBezTo>
                  <a:pt x="815" y="46"/>
                  <a:pt x="1636" y="-1"/>
                  <a:pt x="2457" y="0"/>
                </a:cubicBezTo>
                <a:cubicBezTo>
                  <a:pt x="14386" y="0"/>
                  <a:pt x="24057" y="9670"/>
                  <a:pt x="24057" y="21600"/>
                </a:cubicBezTo>
                <a:cubicBezTo>
                  <a:pt x="24057" y="22842"/>
                  <a:pt x="23949" y="24082"/>
                  <a:pt x="23736" y="25305"/>
                </a:cubicBezTo>
              </a:path>
              <a:path w="24057" h="25306" stroke="0" extrusionOk="0">
                <a:moveTo>
                  <a:pt x="0" y="140"/>
                </a:moveTo>
                <a:cubicBezTo>
                  <a:pt x="815" y="46"/>
                  <a:pt x="1636" y="-1"/>
                  <a:pt x="2457" y="0"/>
                </a:cubicBezTo>
                <a:cubicBezTo>
                  <a:pt x="14386" y="0"/>
                  <a:pt x="24057" y="9670"/>
                  <a:pt x="24057" y="21600"/>
                </a:cubicBezTo>
                <a:cubicBezTo>
                  <a:pt x="24057" y="22842"/>
                  <a:pt x="23949" y="24082"/>
                  <a:pt x="23736" y="25305"/>
                </a:cubicBezTo>
                <a:lnTo>
                  <a:pt x="2457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Arc 32"/>
          <p:cNvSpPr>
            <a:spLocks/>
          </p:cNvSpPr>
          <p:nvPr/>
        </p:nvSpPr>
        <p:spPr bwMode="auto">
          <a:xfrm rot="-1739104">
            <a:off x="4527384" y="1664237"/>
            <a:ext cx="1597758" cy="1157581"/>
          </a:xfrm>
          <a:custGeom>
            <a:avLst/>
            <a:gdLst>
              <a:gd name="G0" fmla="+- 11100 0 0"/>
              <a:gd name="G1" fmla="+- 21600 0 0"/>
              <a:gd name="G2" fmla="+- 21600 0 0"/>
              <a:gd name="T0" fmla="*/ 0 w 32700"/>
              <a:gd name="T1" fmla="*/ 3070 h 22512"/>
              <a:gd name="T2" fmla="*/ 32681 w 32700"/>
              <a:gd name="T3" fmla="*/ 22512 h 22512"/>
              <a:gd name="T4" fmla="*/ 11100 w 32700"/>
              <a:gd name="T5" fmla="*/ 21600 h 22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00" h="22512" fill="none" extrusionOk="0">
                <a:moveTo>
                  <a:pt x="0" y="3070"/>
                </a:moveTo>
                <a:cubicBezTo>
                  <a:pt x="3354" y="1061"/>
                  <a:pt x="7190" y="-1"/>
                  <a:pt x="11100" y="0"/>
                </a:cubicBezTo>
                <a:cubicBezTo>
                  <a:pt x="23029" y="0"/>
                  <a:pt x="32700" y="9670"/>
                  <a:pt x="32700" y="21600"/>
                </a:cubicBezTo>
                <a:cubicBezTo>
                  <a:pt x="32700" y="21904"/>
                  <a:pt x="32693" y="22208"/>
                  <a:pt x="32680" y="22511"/>
                </a:cubicBezTo>
              </a:path>
              <a:path w="32700" h="22512" stroke="0" extrusionOk="0">
                <a:moveTo>
                  <a:pt x="0" y="3070"/>
                </a:moveTo>
                <a:cubicBezTo>
                  <a:pt x="3354" y="1061"/>
                  <a:pt x="7190" y="-1"/>
                  <a:pt x="11100" y="0"/>
                </a:cubicBezTo>
                <a:cubicBezTo>
                  <a:pt x="23029" y="0"/>
                  <a:pt x="32700" y="9670"/>
                  <a:pt x="32700" y="21600"/>
                </a:cubicBezTo>
                <a:cubicBezTo>
                  <a:pt x="32700" y="21904"/>
                  <a:pt x="32693" y="22208"/>
                  <a:pt x="32680" y="22511"/>
                </a:cubicBezTo>
                <a:lnTo>
                  <a:pt x="1110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Химический смысл производной </a:t>
            </a:r>
          </a:p>
          <a:p>
            <a:pPr algn="ctr">
              <a:buNone/>
            </a:pPr>
            <a:r>
              <a:rPr lang="ru-RU" sz="3000" b="1" dirty="0" smtClean="0">
                <a:latin typeface="Book Antiqua" pitchFamily="18" charset="0"/>
              </a:rPr>
              <a:t>Пусть дана функция </a:t>
            </a:r>
            <a:r>
              <a:rPr lang="en-US" sz="3000" b="1" dirty="0" smtClean="0">
                <a:latin typeface="Book Antiqua" pitchFamily="18" charset="0"/>
              </a:rPr>
              <a:t>p</a:t>
            </a:r>
            <a:r>
              <a:rPr lang="ru-RU" sz="3000" b="1" dirty="0" smtClean="0">
                <a:latin typeface="Book Antiqua" pitchFamily="18" charset="0"/>
              </a:rPr>
              <a:t>=</a:t>
            </a:r>
            <a:r>
              <a:rPr lang="en-US" sz="3000" b="1" dirty="0" smtClean="0">
                <a:latin typeface="Book Antiqua" pitchFamily="18" charset="0"/>
              </a:rPr>
              <a:t>p</a:t>
            </a:r>
            <a:r>
              <a:rPr lang="ru-RU" sz="3000" b="1" dirty="0" smtClean="0">
                <a:latin typeface="Book Antiqua" pitchFamily="18" charset="0"/>
              </a:rPr>
              <a:t>(</a:t>
            </a:r>
            <a:r>
              <a:rPr lang="en-US" sz="3000" b="1" dirty="0" smtClean="0">
                <a:latin typeface="Book Antiqua" pitchFamily="18" charset="0"/>
              </a:rPr>
              <a:t>t</a:t>
            </a:r>
            <a:r>
              <a:rPr lang="ru-RU" sz="3000" b="1" dirty="0" smtClean="0">
                <a:latin typeface="Book Antiqua" pitchFamily="18" charset="0"/>
              </a:rPr>
              <a:t>),где </a:t>
            </a:r>
            <a:r>
              <a:rPr lang="en-US" sz="3000" b="1" dirty="0" smtClean="0">
                <a:latin typeface="Book Antiqua" pitchFamily="18" charset="0"/>
              </a:rPr>
              <a:t>p</a:t>
            </a:r>
            <a:r>
              <a:rPr lang="ru-RU" sz="3000" b="1" dirty="0" smtClean="0">
                <a:latin typeface="Book Antiqua" pitchFamily="18" charset="0"/>
              </a:rPr>
              <a:t>-количество некоторого вещества, вступившего в химическую реакцию в момент времени </a:t>
            </a:r>
            <a:r>
              <a:rPr lang="en-US" sz="3000" b="1" dirty="0" smtClean="0">
                <a:latin typeface="Book Antiqua" pitchFamily="18" charset="0"/>
              </a:rPr>
              <a:t>t</a:t>
            </a:r>
            <a:r>
              <a:rPr lang="ru-RU" sz="3000" b="1" dirty="0" smtClean="0">
                <a:latin typeface="Book Antiqua" pitchFamily="18" charset="0"/>
              </a:rPr>
              <a:t>. Приращению времени ∆</a:t>
            </a:r>
            <a:r>
              <a:rPr lang="en-US" sz="3000" b="1" dirty="0" smtClean="0">
                <a:latin typeface="Book Antiqua" pitchFamily="18" charset="0"/>
              </a:rPr>
              <a:t>t</a:t>
            </a:r>
            <a:r>
              <a:rPr lang="ru-RU" sz="3000" b="1" dirty="0" smtClean="0">
                <a:latin typeface="Book Antiqua" pitchFamily="18" charset="0"/>
              </a:rPr>
              <a:t> будет соответствовать приращение ∆</a:t>
            </a:r>
            <a:r>
              <a:rPr lang="en-US" sz="3000" b="1" dirty="0" smtClean="0">
                <a:latin typeface="Book Antiqua" pitchFamily="18" charset="0"/>
              </a:rPr>
              <a:t>p</a:t>
            </a:r>
            <a:r>
              <a:rPr lang="ru-RU" sz="3000" b="1" dirty="0" smtClean="0">
                <a:latin typeface="Book Antiqua" pitchFamily="18" charset="0"/>
              </a:rPr>
              <a:t>. Отношение ∆</a:t>
            </a:r>
            <a:r>
              <a:rPr lang="en-US" sz="3000" b="1" dirty="0" smtClean="0">
                <a:latin typeface="Book Antiqua" pitchFamily="18" charset="0"/>
              </a:rPr>
              <a:t>p</a:t>
            </a:r>
            <a:r>
              <a:rPr lang="ru-RU" sz="3000" b="1" dirty="0" smtClean="0">
                <a:latin typeface="Book Antiqua" pitchFamily="18" charset="0"/>
              </a:rPr>
              <a:t>/∆</a:t>
            </a:r>
            <a:r>
              <a:rPr lang="en-US" sz="3000" b="1" dirty="0" smtClean="0">
                <a:latin typeface="Book Antiqua" pitchFamily="18" charset="0"/>
              </a:rPr>
              <a:t>t</a:t>
            </a:r>
            <a:r>
              <a:rPr lang="ru-RU" sz="3000" b="1" dirty="0" smtClean="0">
                <a:latin typeface="Book Antiqua" pitchFamily="18" charset="0"/>
              </a:rPr>
              <a:t>- есть средняя скорость химической реакции за промежуток ∆</a:t>
            </a:r>
            <a:r>
              <a:rPr lang="en-US" sz="3000" b="1" dirty="0" smtClean="0">
                <a:latin typeface="Book Antiqua" pitchFamily="18" charset="0"/>
              </a:rPr>
              <a:t>t</a:t>
            </a:r>
            <a:r>
              <a:rPr lang="ru-RU" sz="3000" b="1" dirty="0" smtClean="0">
                <a:latin typeface="Book Antiqua" pitchFamily="18" charset="0"/>
              </a:rPr>
              <a:t>. Предел этого отношения при стремлении ∆</a:t>
            </a:r>
            <a:r>
              <a:rPr lang="en-US" sz="3000" b="1" dirty="0" smtClean="0">
                <a:latin typeface="Book Antiqua" pitchFamily="18" charset="0"/>
              </a:rPr>
              <a:t>t</a:t>
            </a:r>
            <a:r>
              <a:rPr lang="ru-RU" sz="3000" b="1" dirty="0" smtClean="0">
                <a:latin typeface="Book Antiqua" pitchFamily="18" charset="0"/>
              </a:rPr>
              <a:t> к нулю - есть скорость химической реакции в данный момент времени, т.е. производная от  количества вещества, вступившего в реакцию  по времени: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v(t) = p</a:t>
            </a:r>
            <a:r>
              <a:rPr lang="ru-RU" sz="4400" b="1" u="sng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ru-RU" sz="4400" u="sng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5150" y="0"/>
            <a:ext cx="6038850" cy="169545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Кинетика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это наука о химических реакциях, механизме их протекания и факторах, влияющих на скорость химических реакций.</a:t>
            </a:r>
          </a:p>
          <a:p>
            <a:pPr algn="ctr">
              <a:buNone/>
            </a:pP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3162300"/>
            <a:ext cx="4711700" cy="372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317750"/>
            <a:ext cx="1881203" cy="233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953725"/>
            <a:ext cx="4275475" cy="558062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Металлы (K и Na) c водой реагируют с различной скоростью (в одинаковых количествах и при равных условиях).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Сущность реакции металлов с водой заключается в том, что атомы металлов, отдают электроны, т.е. окисляются.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Атомы К обладают большим атомным радиусом чем атомы Na и поэтому отдают электроны гораздо энергичнее.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4" y="998730"/>
            <a:ext cx="4095455" cy="554177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89499" y="228600"/>
            <a:ext cx="729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80963" algn="ctr">
              <a:buNone/>
            </a:pPr>
            <a:r>
              <a:rPr lang="ru-RU" sz="3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От природы реагирующих веществ.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8660"/>
            <a:ext cx="9144000" cy="450050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От концентрации реагирующих веществ.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5962650"/>
          </a:xfrm>
        </p:spPr>
        <p:txBody>
          <a:bodyPr/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Зависимость скорости химической реакции от концентрации записывается законом действующих масс. Скорость химической реакции прямо пропорциональна произведению концентрации реагирующих веществ возведенных в степень их стехиометрических коэффициентов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 аA+ вB→ сC+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D                                                                                        Зависимость скорости химической реакции от концентрации записывается законом действующих масс.                                                     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= k · [A]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·[B]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влияние концентрац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12360" y="5724255"/>
            <a:ext cx="889620" cy="88962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BD9E-6613-4E01-B35B-3D2E6213A82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199"/>
            <a:ext cx="9144000" cy="17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 № 5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 сколько раз возрастет скорость химической реакции взаимодействия оксида серы (IV) с кислородом, если концентрация исходных веществ увеличится в 3 раза?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Записываем уравнение реакции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 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 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 2 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+Q     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Согласно закону действующих масс: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 k·[ 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] ·[ 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]     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Обозначим [ 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]= а и [ 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 = b, =&gt;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 k · а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·b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повышении концентрации исходных веществ в 3 раза получим  [ 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 = 3а   и    [ 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 = 3b,   рассчитываем 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= k · 9 а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3b = k 27 а b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b="1" baseline="-25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= k · 9 а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3b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k · а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·b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 раз   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в 27 раз.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3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От площади поверхности соприкасающихся веществ.</a:t>
            </a:r>
            <a:endParaRPr lang="ru-RU" sz="3800" dirty="0">
              <a:solidFill>
                <a:schemeClr val="tx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r="1653"/>
          <a:stretch>
            <a:fillRect/>
          </a:stretch>
        </p:blipFill>
        <p:spPr bwMode="auto">
          <a:xfrm>
            <a:off x="161510" y="1403774"/>
            <a:ext cx="8775975" cy="53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8538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От температуры.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 изменении температуры на каждые 10 С скорость реакции соответственно изменяется (увеличивается или уменьшается) в 2-4раза.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5351"/>
          <a:stretch>
            <a:fillRect/>
          </a:stretch>
        </p:blipFill>
        <p:spPr bwMode="auto">
          <a:xfrm>
            <a:off x="1556665" y="2213865"/>
            <a:ext cx="2520280" cy="175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391795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 скорость реакции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выразить в виде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закона Ван-Гоффа:</a:t>
            </a:r>
            <a:endParaRPr kumimoji="0" lang="ru-RU" sz="3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740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-скорость при повышенной температуре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2,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-скорость при начальной температуре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1 .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vmeste.opredelim.com/tw_files2/urls_342/32/d-31622/7z-docs/1_html_m7eaddb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995" y="4509120"/>
            <a:ext cx="4252874" cy="1317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2721"/>
          <a:stretch>
            <a:fillRect/>
          </a:stretch>
        </p:blipFill>
        <p:spPr bwMode="auto">
          <a:xfrm>
            <a:off x="5112060" y="2213865"/>
            <a:ext cx="27003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Задача № 6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 сколько раз возрастет скорость химической реакции веществ, если повысить температуру реагирующих веществ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до 80 С</a:t>
            </a:r>
            <a:r>
              <a:rPr lang="ru-RU" sz="4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Температурный коэффициент равен  2.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673350"/>
            <a:ext cx="5867400" cy="395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 t="55787"/>
          <a:stretch>
            <a:fillRect/>
          </a:stretch>
        </p:blipFill>
        <p:spPr bwMode="auto">
          <a:xfrm>
            <a:off x="304800" y="1739900"/>
            <a:ext cx="8640960" cy="73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 r="34237" b="50183"/>
          <a:stretch>
            <a:fillRect/>
          </a:stretch>
        </p:blipFill>
        <p:spPr bwMode="auto">
          <a:xfrm>
            <a:off x="260350" y="539750"/>
            <a:ext cx="311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46970"/>
          <a:stretch>
            <a:fillRect/>
          </a:stretch>
        </p:blipFill>
        <p:spPr bwMode="auto">
          <a:xfrm>
            <a:off x="3505200" y="53975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84350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От присутствия некоторых веществ: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катализаторы   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ингибиторы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45" y="1718810"/>
            <a:ext cx="828092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ингибитор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27395" y="5949280"/>
            <a:ext cx="709600" cy="7096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Для нахождения скорости химической реакции можно применять производные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, например в задаче № 7: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Пусть количество вещества, вступившего в химическую реакцию задается зависимостью: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р(t) = 0,5t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+ 3t –3 (моль).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Найти скорость химической реакции через 3 секунды.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5" y="323655"/>
            <a:ext cx="8229600" cy="1517650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4400" i="1" dirty="0" smtClean="0"/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v (t) = p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(t)=t + 3;   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v(3) = 3+3 = 6 (моль/с).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3875"/>
            <a:ext cx="9144000" cy="40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49250" y="228600"/>
            <a:ext cx="8578850" cy="10618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что до этого было в науках: темно, сомнительно и недостоверно, математика сделала ясным, верным и очевидным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1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М.В. Ломоносов</a:t>
            </a:r>
            <a:endParaRPr kumimoji="0" lang="ru-RU" sz="21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17650"/>
            <a:ext cx="91440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i="1" dirty="0" smtClean="0"/>
              <a:t>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Итоги  занятия: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математические методы решения задач широко применяются в разных науках;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производная используется для нахождения предельного значения процессов, происходящих при различных явлениях;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понятие производной используется не только в алгебре и геометрии, но и в физике, химии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биологии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9100"/>
            <a:ext cx="9144000" cy="252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 l="2153" t="10897"/>
          <a:stretch>
            <a:fillRect/>
          </a:stretch>
        </p:blipFill>
        <p:spPr bwMode="auto">
          <a:xfrm>
            <a:off x="882650" y="1606550"/>
            <a:ext cx="7512050" cy="137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5900" y="406400"/>
            <a:ext cx="873097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Производная функции</a:t>
            </a:r>
            <a:endParaRPr lang="ru-RU" sz="6000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162300"/>
            <a:ext cx="7600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68788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</a:t>
            </a:r>
            <a:endParaRPr kumimoji="0" lang="ru-RU" sz="21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1) Закон накопления сухой биомассы у винограда определяется уравнением     y= 0,03х-0,0004х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где x – число дней от распускания почек, y – накопление биомассы в кг на 1 куст. Равенство отражает зависимость величин x и y как средний результат массовых наблюдений. Выясните, как изменится сухая биомасса при изменении x от 50 до 60 дней.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2) Определите промежуток времени, необходимый для того, чтобы скорость химической	 реакции стала минимальной,  если концентрация исходного продукта меняется по закону: с = 12 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- 2400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3) Материальная точка движется по закону 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(t)=5t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+2t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−3t+7, где 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- расстояние от начала движения в метрах, t - время в секундах. Требуется найти скорость и ускорение материальной точки в момент времени t=2c.</a:t>
            </a:r>
            <a:b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21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2 вариант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1)Найти скорость реакции в момент времени t = 10сек, если концентрация исходного продукта меняется по закону: с=-50е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-0,2</a:t>
            </a:r>
            <a:r>
              <a:rPr kumimoji="0" lang="en-US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1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2) Популяция хищников на некоторой территории меняется по закону m(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 = 600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- 50 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где </a:t>
            </a:r>
            <a:r>
              <a:rPr kumimoji="0" lang="en-US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- время в годах. Найдите момент времени, когда популяция хищников будет наибольшей от её возникновения.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21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Точка движется прямолинейно по закону x(t)=2t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+t-3. В какой момент времени ускорение будет равно 24 м/с</a:t>
            </a:r>
            <a:r>
              <a:rPr kumimoji="0" lang="ru-RU" sz="2100" b="1" i="0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1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(х – координата точки в метрах, t- время в секундах)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3700" y="278650"/>
            <a:ext cx="844549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 </a:t>
            </a:r>
            <a:endParaRPr kumimoji="0" lang="ru-RU" sz="3600" b="1" i="0" u="sng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441325" marR="0" lvl="0" indent="-4413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экстремумы функций:</a:t>
            </a:r>
            <a:endParaRPr kumimoji="0" lang="ru-RU" sz="36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441325" marR="0" lvl="0" indent="-4413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а)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(х) = 1+4х – х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</a:t>
            </a:r>
          </a:p>
          <a:p>
            <a:pPr marL="441325" marR="0" lvl="0" indent="-4413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б)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(х) = х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6х+3</a:t>
            </a:r>
          </a:p>
          <a:p>
            <a:pPr marL="441325" marR="0" lvl="0" indent="-4413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3048000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задачу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Реакции организма на два лекарства, как функции времени t (время выражается в часах) выражаются функциями: </a:t>
            </a:r>
          </a:p>
          <a:p>
            <a:pPr marL="441325" marR="0" lvl="0" indent="-4413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0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p(t) = t</a:t>
            </a:r>
            <a:r>
              <a:rPr lang="ru-RU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+ 1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p(t) = t</a:t>
            </a:r>
            <a:r>
              <a:rPr lang="ru-RU" sz="32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+ 1 </a:t>
            </a:r>
            <a:endParaRPr lang="ru-RU" sz="32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1325" marR="0" lvl="0" indent="-4413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48000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какого из лекарств выше максимальная реакция?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873250"/>
            <a:ext cx="9144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            </a:t>
            </a:r>
          </a:p>
          <a:p>
            <a:pPr algn="ctr"/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dirty="0"/>
          </a:p>
        </p:txBody>
      </p:sp>
      <p:sp>
        <p:nvSpPr>
          <p:cNvPr id="103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 dirty="0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438400" y="1295400"/>
          <a:ext cx="4889500" cy="4433888"/>
        </p:xfrm>
        <a:graphic>
          <a:graphicData uri="http://schemas.openxmlformats.org/presentationml/2006/ole">
            <p:oleObj spid="_x0000_s1037" name="Формула" r:id="rId3" imgW="253800" imgH="279360" progId="">
              <p:embed/>
            </p:oleObj>
          </a:graphicData>
        </a:graphic>
      </p:graphicFrame>
      <p:graphicFrame>
        <p:nvGraphicFramePr>
          <p:cNvPr id="8" name="Object 142"/>
          <p:cNvGraphicFramePr>
            <a:graphicFrameLocks noChangeAspect="1"/>
          </p:cNvGraphicFramePr>
          <p:nvPr/>
        </p:nvGraphicFramePr>
        <p:xfrm>
          <a:off x="1905000" y="1206500"/>
          <a:ext cx="6008688" cy="4344988"/>
        </p:xfrm>
        <a:graphic>
          <a:graphicData uri="http://schemas.openxmlformats.org/presentationml/2006/ole">
            <p:oleObj spid="_x0000_s1038" name="Формула" r:id="rId4" imgW="393480" imgH="279360" progId="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127250" y="939800"/>
          <a:ext cx="4889500" cy="5205413"/>
        </p:xfrm>
        <a:graphic>
          <a:graphicData uri="http://schemas.openxmlformats.org/presentationml/2006/ole">
            <p:oleObj spid="_x0000_s1039" name="Формула" r:id="rId5" imgW="431640" imgH="571320" progId="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216150" y="806450"/>
          <a:ext cx="4809654" cy="5229725"/>
        </p:xfrm>
        <a:graphic>
          <a:graphicData uri="http://schemas.openxmlformats.org/presentationml/2006/ole">
            <p:oleObj spid="_x0000_s1040" name="Формула" r:id="rId6" imgW="330120" imgH="507960" progId="">
              <p:embed/>
            </p:oleObj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1593850" y="1250950"/>
          <a:ext cx="6099175" cy="4400550"/>
        </p:xfrm>
        <a:graphic>
          <a:graphicData uri="http://schemas.openxmlformats.org/presentationml/2006/ole">
            <p:oleObj spid="_x0000_s1041" name="Формула" r:id="rId7" imgW="393480" imgH="279360" progId="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593850" y="1117600"/>
          <a:ext cx="5980113" cy="4614863"/>
        </p:xfrm>
        <a:graphic>
          <a:graphicData uri="http://schemas.openxmlformats.org/presentationml/2006/ole">
            <p:oleObj spid="_x0000_s1042" name="Формула" r:id="rId8" imgW="419040" imgH="317160" progId="">
              <p:embed/>
            </p:oleObj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1993900" y="806450"/>
          <a:ext cx="5289550" cy="5156200"/>
        </p:xfrm>
        <a:graphic>
          <a:graphicData uri="http://schemas.openxmlformats.org/presentationml/2006/ole">
            <p:oleObj spid="_x0000_s1043" name="Формула" r:id="rId9" imgW="444240" imgH="571320" progId="">
              <p:embed/>
            </p:oleObj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927100" y="1428750"/>
          <a:ext cx="7350126" cy="3662363"/>
        </p:xfrm>
        <a:graphic>
          <a:graphicData uri="http://schemas.openxmlformats.org/presentationml/2006/ole">
            <p:oleObj spid="_x0000_s1044" name="Формула" r:id="rId10" imgW="571320" imgH="279360" progId="">
              <p:embed/>
            </p:oleObj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1016000" y="1028700"/>
          <a:ext cx="7331075" cy="4400550"/>
        </p:xfrm>
        <a:graphic>
          <a:graphicData uri="http://schemas.openxmlformats.org/presentationml/2006/ole">
            <p:oleObj spid="_x0000_s1045" name="Формула" r:id="rId11" imgW="609480" imgH="279360" progId="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704850" y="984250"/>
          <a:ext cx="7634288" cy="4222750"/>
        </p:xfrm>
        <a:graphic>
          <a:graphicData uri="http://schemas.openxmlformats.org/presentationml/2006/ole">
            <p:oleObj spid="_x0000_s1046" name="Формула" r:id="rId12" imgW="634680" imgH="279360" progId="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1520" y="143635"/>
            <a:ext cx="865288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Найти производную функции:</a:t>
            </a:r>
            <a:endParaRPr lang="ru-RU" sz="4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1193800" y="2406650"/>
          <a:ext cx="3508375" cy="1238250"/>
        </p:xfrm>
        <a:graphic>
          <a:graphicData uri="http://schemas.openxmlformats.org/presentationml/2006/ole">
            <p:oleObj spid="_x0000_s58370" name="Формула" r:id="rId3" imgW="1130040" imgH="406080" progId="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05350" y="2362200"/>
          <a:ext cx="2719388" cy="1238250"/>
        </p:xfrm>
        <a:graphic>
          <a:graphicData uri="http://schemas.openxmlformats.org/presentationml/2006/ole">
            <p:oleObj spid="_x0000_s58371" name="Формула" r:id="rId4" imgW="876240" imgH="406080" progId="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7372350" y="2895600"/>
          <a:ext cx="433388" cy="309563"/>
        </p:xfrm>
        <a:graphic>
          <a:graphicData uri="http://schemas.openxmlformats.org/presentationml/2006/ole">
            <p:oleObj spid="_x0000_s58372" name="Формула" r:id="rId5" imgW="139680" imgH="101520" progId="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038350" y="3829050"/>
          <a:ext cx="2600325" cy="1200150"/>
        </p:xfrm>
        <a:graphic>
          <a:graphicData uri="http://schemas.openxmlformats.org/presentationml/2006/ole">
            <p:oleObj spid="_x0000_s58373" name="Формула" r:id="rId6" imgW="838080" imgH="393480" progId="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705350" y="3784600"/>
          <a:ext cx="2087563" cy="1238250"/>
        </p:xfrm>
        <a:graphic>
          <a:graphicData uri="http://schemas.openxmlformats.org/presentationml/2006/ole">
            <p:oleObj spid="_x0000_s58374" name="Формула" r:id="rId7" imgW="672840" imgH="406080" progId="">
              <p:embed/>
            </p:oleObj>
          </a:graphicData>
        </a:graphic>
      </p:graphicFrame>
      <p:graphicFrame>
        <p:nvGraphicFramePr>
          <p:cNvPr id="5127" name="Object 8"/>
          <p:cNvGraphicFramePr>
            <a:graphicFrameLocks noChangeAspect="1"/>
          </p:cNvGraphicFramePr>
          <p:nvPr/>
        </p:nvGraphicFramePr>
        <p:xfrm>
          <a:off x="2293938" y="388938"/>
          <a:ext cx="4583112" cy="2436812"/>
        </p:xfrm>
        <a:graphic>
          <a:graphicData uri="http://schemas.openxmlformats.org/presentationml/2006/ole">
            <p:oleObj spid="_x0000_s58375" name="Формула" r:id="rId8" imgW="1041120" imgH="634680" progId="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2216150" y="539750"/>
          <a:ext cx="4802188" cy="1471613"/>
        </p:xfrm>
        <a:graphic>
          <a:graphicData uri="http://schemas.openxmlformats.org/presentationml/2006/ole">
            <p:oleObj spid="_x0000_s60418" name="Формула" r:id="rId3" imgW="1015920" imgH="419040" progId="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838200" y="2228850"/>
          <a:ext cx="7213600" cy="1382712"/>
        </p:xfrm>
        <a:graphic>
          <a:graphicData uri="http://schemas.openxmlformats.org/presentationml/2006/ole">
            <p:oleObj spid="_x0000_s60419" name="Формула" r:id="rId4" imgW="2323800" imgH="444240" progId="">
              <p:embed/>
            </p:oleObj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8083550" y="2762250"/>
          <a:ext cx="433387" cy="358775"/>
        </p:xfrm>
        <a:graphic>
          <a:graphicData uri="http://schemas.openxmlformats.org/presentationml/2006/ole">
            <p:oleObj spid="_x0000_s60420" name="Формула" r:id="rId5" imgW="139680" imgH="101520" progId="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28625" y="3643313"/>
          <a:ext cx="4770438" cy="1382712"/>
        </p:xfrm>
        <a:graphic>
          <a:graphicData uri="http://schemas.openxmlformats.org/presentationml/2006/ole">
            <p:oleObj spid="_x0000_s60421" name="Формула" r:id="rId6" imgW="1536480" imgH="444240" progId="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143500" y="3714750"/>
          <a:ext cx="3509963" cy="1382713"/>
        </p:xfrm>
        <a:graphic>
          <a:graphicData uri="http://schemas.openxmlformats.org/presentationml/2006/ole">
            <p:oleObj spid="_x0000_s60422" name="Формула" r:id="rId7" imgW="1130040" imgH="444240" progId="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727450" y="4762500"/>
          <a:ext cx="2287588" cy="1382712"/>
        </p:xfrm>
        <a:graphic>
          <a:graphicData uri="http://schemas.openxmlformats.org/presentationml/2006/ole">
            <p:oleObj spid="_x0000_s60423" name="Формула" r:id="rId8" imgW="736560" imgH="444240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8572500" y="4286250"/>
          <a:ext cx="433388" cy="315913"/>
        </p:xfrm>
        <a:graphic>
          <a:graphicData uri="http://schemas.openxmlformats.org/presentationml/2006/ole">
            <p:oleObj spid="_x0000_s60424" name="Формула" r:id="rId9" imgW="139680" imgH="101520" progId="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38747" y="0"/>
          <a:ext cx="3644901" cy="6857999"/>
        </p:xfrm>
        <a:graphic>
          <a:graphicData uri="http://schemas.openxmlformats.org/drawingml/2006/table">
            <a:tbl>
              <a:tblPr/>
              <a:tblGrid>
                <a:gridCol w="520113"/>
                <a:gridCol w="520935"/>
                <a:gridCol w="520935"/>
                <a:gridCol w="520113"/>
                <a:gridCol w="520935"/>
                <a:gridCol w="520935"/>
                <a:gridCol w="520935"/>
              </a:tblGrid>
              <a:tr h="448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900" b="1" u="sng" baseline="3000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900" b="1" u="sng" baseline="30000" dirty="0">
                          <a:latin typeface="Times New Roman"/>
                          <a:cs typeface="Times New Roman"/>
                        </a:rPr>
                        <a:t>5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900" b="1" u="sng" baseline="30000" dirty="0">
                          <a:latin typeface="Times New Roman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3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900" b="1" u="sng" baseline="30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900" b="1" u="sng" baseline="30000" dirty="0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900" b="1" u="sng" baseline="30000" dirty="0">
                          <a:latin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8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900" b="1" u="sng" baseline="30000" dirty="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55457" marR="55457" marT="27728" marB="27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27150" y="0"/>
            <a:ext cx="5010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 ответы кроссворда:</a:t>
            </a:r>
            <a:endParaRPr lang="ru-RU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28650"/>
            <a:ext cx="5283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Предельное положение секущей?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Как называется изменение величин?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Как называется переменная 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Процесс нахождения производной?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Предел отношения приращения функции к приращению аргумента, при последнем стремящемся к нулю?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График такой функции можно начертить на бумаге не отрывая руки?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акая функция состоит из композиции функций?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8247</TotalTime>
  <Words>1229</Words>
  <Application>Microsoft Office PowerPoint</Application>
  <PresentationFormat>Экран (4:3)</PresentationFormat>
  <Paragraphs>255</Paragraphs>
  <Slides>52</Slides>
  <Notes>2</Notes>
  <HiddenSlides>0</HiddenSlides>
  <MMClips>5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Оформление по умолчанию</vt:lpstr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</vt:lpstr>
      <vt:lpstr> Исследование функции y=x3 – x2  на экстремумы  </vt:lpstr>
      <vt:lpstr>График функции y = x3 – x2 с  экстремумами в программе Microsoft Excel </vt:lpstr>
      <vt:lpstr>Слайд 30</vt:lpstr>
      <vt:lpstr>Слайд 31</vt:lpstr>
      <vt:lpstr>Слайд 32</vt:lpstr>
      <vt:lpstr>Слайд 33</vt:lpstr>
      <vt:lpstr>Решение:</vt:lpstr>
      <vt:lpstr>Слайд 35</vt:lpstr>
      <vt:lpstr>Слайд 36</vt:lpstr>
      <vt:lpstr>Слайд 37</vt:lpstr>
      <vt:lpstr>Слайд 38</vt:lpstr>
      <vt:lpstr> 2. От концентрации реагирующих веществ. </vt:lpstr>
      <vt:lpstr>Слайд 40</vt:lpstr>
      <vt:lpstr>Слайд 41</vt:lpstr>
      <vt:lpstr>3. От площади поверхности соприкасающихся веществ.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Даша</dc:creator>
  <cp:lastModifiedBy>ПЕВ</cp:lastModifiedBy>
  <cp:revision>752</cp:revision>
  <dcterms:created xsi:type="dcterms:W3CDTF">2008-01-21T07:31:26Z</dcterms:created>
  <dcterms:modified xsi:type="dcterms:W3CDTF">2023-04-24T06:45:06Z</dcterms:modified>
</cp:coreProperties>
</file>