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notesMasterIdLst>
    <p:notesMasterId r:id="rId8"/>
  </p:notesMasterIdLst>
  <p:sldIdLst>
    <p:sldId id="259" r:id="rId2"/>
    <p:sldId id="348" r:id="rId3"/>
    <p:sldId id="357" r:id="rId4"/>
    <p:sldId id="346" r:id="rId5"/>
    <p:sldId id="358" r:id="rId6"/>
    <p:sldId id="312" r:id="rId7"/>
  </p:sldIdLst>
  <p:sldSz cx="9144000" cy="5143500" type="screen16x9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DEADA"/>
    <a:srgbClr val="CC0000"/>
    <a:srgbClr val="003399"/>
    <a:srgbClr val="54A5B8"/>
    <a:srgbClr val="5AD339"/>
    <a:srgbClr val="FFCC00"/>
    <a:srgbClr val="99CCFF"/>
    <a:srgbClr val="65A78E"/>
    <a:srgbClr val="62AA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03" autoAdjust="0"/>
    <p:restoredTop sz="59623" autoAdjust="0"/>
  </p:normalViewPr>
  <p:slideViewPr>
    <p:cSldViewPr>
      <p:cViewPr varScale="1">
        <p:scale>
          <a:sx n="66" d="100"/>
          <a:sy n="66" d="100"/>
        </p:scale>
        <p:origin x="-211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39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839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2E6D93-015E-4490-B0A4-12ED4E1C937A}" type="datetimeFigureOut">
              <a:rPr lang="ru-RU"/>
              <a:pPr>
                <a:defRPr/>
              </a:pPr>
              <a:t>20.06.2023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77612"/>
            <a:ext cx="5438775" cy="3907800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44"/>
            <a:ext cx="2946400" cy="49839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8244"/>
            <a:ext cx="2946400" cy="498396"/>
          </a:xfrm>
          <a:prstGeom prst="rect">
            <a:avLst/>
          </a:prstGeom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EF136817-CF38-4255-AE06-789C96EAAE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482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136817-CF38-4255-AE06-789C96EAAEEA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838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12789-2BAF-40C7-94EF-D0D98C55FCD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179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12789-2BAF-40C7-94EF-D0D98C55FCD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179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136817-CF38-4255-AE06-789C96EAAEE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10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136817-CF38-4255-AE06-789C96EAAEEA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383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136817-CF38-4255-AE06-789C96EAAEEA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042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EEF63-9AD0-4B85-B808-F501EEA420C9}" type="datetimeFigureOut">
              <a:rPr lang="ru-RU"/>
              <a:pPr>
                <a:defRPr/>
              </a:pPr>
              <a:t>20.06.2023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C7574-A54B-4E14-BFA6-357972366C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3023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6DC7B-9581-4797-A3F7-1EDA1F3BAF7A}" type="datetimeFigureOut">
              <a:rPr lang="ru-RU"/>
              <a:pPr>
                <a:defRPr/>
              </a:pPr>
              <a:t>20.06.2023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0651D-45D2-4A60-87BE-17CBC29039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398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8B290-DAD5-400D-83B8-408996565996}" type="datetimeFigureOut">
              <a:rPr lang="ru-RU"/>
              <a:pPr>
                <a:defRPr/>
              </a:pPr>
              <a:t>20.06.2023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73DC3-7DD5-441F-8EEA-E550632268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3642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67595"/>
            <a:ext cx="8496944" cy="2538281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353948"/>
            <a:ext cx="7704856" cy="540060"/>
          </a:xfrm>
        </p:spPr>
        <p:txBody>
          <a:bodyPr>
            <a:normAutofit/>
          </a:bodyPr>
          <a:lstStyle>
            <a:lvl1pPr marL="0" indent="0" algn="ctr">
              <a:buNone/>
              <a:defRPr sz="2800" baseline="0">
                <a:solidFill>
                  <a:schemeClr val="bg1">
                    <a:lumMod val="95000"/>
                  </a:schemeClr>
                </a:solidFill>
                <a:latin typeface="Cambr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542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42E13-F887-41E0-A972-3E6AFE470E3C}" type="datetimeFigureOut">
              <a:rPr lang="ru-RU"/>
              <a:pPr>
                <a:defRPr/>
              </a:pPr>
              <a:t>20.06.2023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70936-FCB8-40D8-B702-D88AB52F3F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1400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9C8D8-1087-45A4-A258-AF73FC4A40CE}" type="datetimeFigureOut">
              <a:rPr lang="ru-RU"/>
              <a:pPr>
                <a:defRPr/>
              </a:pPr>
              <a:t>20.06.2023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B9923-A3ED-4A9B-8512-10D5731E23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0541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AC862-5B79-4EC0-A957-36F0A1B947D3}" type="datetimeFigureOut">
              <a:rPr lang="ru-RU"/>
              <a:pPr>
                <a:defRPr/>
              </a:pPr>
              <a:t>20.06.2023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CF739-88FC-4EA8-BAF6-1DF845855F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9238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B9F3E-08A5-45F6-84DF-22CAE03C24C0}" type="datetimeFigureOut">
              <a:rPr lang="ru-RU"/>
              <a:pPr>
                <a:defRPr/>
              </a:pPr>
              <a:t>20.06.2023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296CA-C74C-401C-9839-6BA467F7678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9829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AA717-AB39-451C-83C8-35DC9275F4EE}" type="datetimeFigureOut">
              <a:rPr lang="ru-RU"/>
              <a:pPr>
                <a:defRPr/>
              </a:pPr>
              <a:t>20.06.2023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B9EEF-D030-4966-89BD-D2255730CDA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2000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98B5A-B108-4278-9A25-60B0B0BE96DA}" type="datetimeFigureOut">
              <a:rPr lang="ru-RU"/>
              <a:pPr>
                <a:defRPr/>
              </a:pPr>
              <a:t>20.06.2023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70B98-8E6B-483A-8EBF-A75127B90F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03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436D5-C066-44EA-9E24-7B1A8C3FC1D1}" type="datetimeFigureOut">
              <a:rPr lang="ru-RU"/>
              <a:pPr>
                <a:defRPr/>
              </a:pPr>
              <a:t>20.06.2023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1CD78-C526-4D1D-88B4-2B3B392215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58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2DE6F-6A98-4B40-8D72-00A62433ADEB}" type="datetimeFigureOut">
              <a:rPr lang="ru-RU"/>
              <a:pPr>
                <a:defRPr/>
              </a:pPr>
              <a:t>20.06.2023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87599-6584-4CE2-AE34-539C8A39FE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109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C8DB1562-9926-4DBE-A6B4-01D1E2B77E7F}" type="datetimeFigureOut">
              <a:rPr lang="ru-RU"/>
              <a:pPr>
                <a:defRPr/>
              </a:pPr>
              <a:t>20.06.2023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098D4EF5-43E4-486E-B21C-EB0D6A53E0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2" r:id="rId1"/>
    <p:sldLayoutId id="2147484013" r:id="rId2"/>
    <p:sldLayoutId id="2147484014" r:id="rId3"/>
    <p:sldLayoutId id="2147484015" r:id="rId4"/>
    <p:sldLayoutId id="2147484016" r:id="rId5"/>
    <p:sldLayoutId id="2147484017" r:id="rId6"/>
    <p:sldLayoutId id="2147484018" r:id="rId7"/>
    <p:sldLayoutId id="2147484019" r:id="rId8"/>
    <p:sldLayoutId id="2147484020" r:id="rId9"/>
    <p:sldLayoutId id="2147484021" r:id="rId10"/>
    <p:sldLayoutId id="2147484022" r:id="rId11"/>
    <p:sldLayoutId id="214748402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microsoft.com/office/2007/relationships/hdphoto" Target="../media/hdphoto1.wdp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48403" y="375841"/>
            <a:ext cx="5891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ГАПОУ «ТОЛЬЯТТИНСКИЙ СОЦИАЛЬНО-ПЕДАГОГИЧЕСКИЙ КОЛЛЕДЖ»</a:t>
            </a:r>
            <a:endParaRPr lang="ru-RU" sz="2000" b="1" dirty="0">
              <a:solidFill>
                <a:srgbClr val="002060"/>
              </a:solidFill>
              <a:latin typeface="Bahnschrift SemiBold Condensed" panose="020B0502040204020203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563888" y="807889"/>
            <a:ext cx="2232248" cy="0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3779236"/>
            <a:ext cx="5802615" cy="952754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1800" dirty="0">
                <a:solidFill>
                  <a:srgbClr val="002060"/>
                </a:solidFill>
                <a:latin typeface="Bahnschrift Light Condensed" panose="020B0502040204020203" pitchFamily="34" charset="0"/>
              </a:rPr>
              <a:t>Дьякова Оксана Ивановна</a:t>
            </a:r>
          </a:p>
          <a:p>
            <a:pPr algn="r"/>
            <a:r>
              <a:rPr lang="ru-RU" sz="1800" dirty="0">
                <a:solidFill>
                  <a:srgbClr val="002060"/>
                </a:solidFill>
                <a:latin typeface="Bahnschrift Light Condensed" panose="020B0502040204020203" pitchFamily="34" charset="0"/>
              </a:rPr>
              <a:t>заместитель директора по УНМР </a:t>
            </a:r>
          </a:p>
          <a:p>
            <a:pPr algn="r"/>
            <a:r>
              <a:rPr lang="ru-RU" sz="1800" dirty="0">
                <a:solidFill>
                  <a:srgbClr val="002060"/>
                </a:solidFill>
                <a:latin typeface="Bahnschrift Light Condensed" panose="020B0502040204020203" pitchFamily="34" charset="0"/>
              </a:rPr>
              <a:t>ГАПОУ «Тольяттинский социально-педагогический колледж»</a:t>
            </a:r>
          </a:p>
        </p:txBody>
      </p:sp>
      <p:sp>
        <p:nvSpPr>
          <p:cNvPr id="11" name="Block Arc 14"/>
          <p:cNvSpPr/>
          <p:nvPr/>
        </p:nvSpPr>
        <p:spPr>
          <a:xfrm>
            <a:off x="179511" y="2143048"/>
            <a:ext cx="1217198" cy="1217254"/>
          </a:xfrm>
          <a:custGeom>
            <a:avLst/>
            <a:gdLst/>
            <a:ahLst/>
            <a:cxnLst/>
            <a:rect l="l" t="t" r="r" b="b"/>
            <a:pathLst>
              <a:path w="1217198" h="1217254">
                <a:moveTo>
                  <a:pt x="1172073" y="616019"/>
                </a:moveTo>
                <a:lnTo>
                  <a:pt x="1217198" y="616610"/>
                </a:lnTo>
                <a:cubicBezTo>
                  <a:pt x="1216181" y="694136"/>
                  <a:pt x="1200702" y="768120"/>
                  <a:pt x="1172073" y="835497"/>
                </a:cubicBezTo>
                <a:close/>
                <a:moveTo>
                  <a:pt x="592301" y="223"/>
                </a:moveTo>
                <a:cubicBezTo>
                  <a:pt x="925156" y="-8708"/>
                  <a:pt x="1203399" y="251500"/>
                  <a:pt x="1216760" y="584207"/>
                </a:cubicBezTo>
                <a:lnTo>
                  <a:pt x="1025903" y="591872"/>
                </a:lnTo>
                <a:cubicBezTo>
                  <a:pt x="1016735" y="363582"/>
                  <a:pt x="825816" y="185038"/>
                  <a:pt x="597424" y="191166"/>
                </a:cubicBezTo>
                <a:cubicBezTo>
                  <a:pt x="369033" y="197294"/>
                  <a:pt x="187962" y="385820"/>
                  <a:pt x="191049" y="614273"/>
                </a:cubicBezTo>
                <a:cubicBezTo>
                  <a:pt x="194136" y="842726"/>
                  <a:pt x="380235" y="1026290"/>
                  <a:pt x="608708" y="1026244"/>
                </a:cubicBezTo>
                <a:cubicBezTo>
                  <a:pt x="773320" y="1026211"/>
                  <a:pt x="915896" y="930876"/>
                  <a:pt x="982606" y="791527"/>
                </a:cubicBezTo>
                <a:lnTo>
                  <a:pt x="982606" y="1085471"/>
                </a:lnTo>
                <a:cubicBezTo>
                  <a:pt x="880769" y="1168806"/>
                  <a:pt x="750352" y="1217226"/>
                  <a:pt x="608747" y="1217254"/>
                </a:cubicBezTo>
                <a:cubicBezTo>
                  <a:pt x="275773" y="1217320"/>
                  <a:pt x="4555" y="949797"/>
                  <a:pt x="56" y="616853"/>
                </a:cubicBezTo>
                <a:cubicBezTo>
                  <a:pt x="-4443" y="283909"/>
                  <a:pt x="259446" y="9154"/>
                  <a:pt x="592301" y="223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" name="Rectangle 18"/>
          <p:cNvSpPr/>
          <p:nvPr/>
        </p:nvSpPr>
        <p:spPr>
          <a:xfrm>
            <a:off x="1207294" y="1561169"/>
            <a:ext cx="189467" cy="1040153"/>
          </a:xfrm>
          <a:custGeom>
            <a:avLst/>
            <a:gdLst>
              <a:gd name="connsiteX0" fmla="*/ 0 w 189467"/>
              <a:gd name="connsiteY0" fmla="*/ 0 h 1080346"/>
              <a:gd name="connsiteX1" fmla="*/ 189467 w 189467"/>
              <a:gd name="connsiteY1" fmla="*/ 0 h 1080346"/>
              <a:gd name="connsiteX2" fmla="*/ 189467 w 189467"/>
              <a:gd name="connsiteY2" fmla="*/ 1080346 h 1080346"/>
              <a:gd name="connsiteX3" fmla="*/ 187528 w 189467"/>
              <a:gd name="connsiteY3" fmla="*/ 1040153 h 1080346"/>
              <a:gd name="connsiteX4" fmla="*/ 0 w 189467"/>
              <a:gd name="connsiteY4" fmla="*/ 674512 h 1080346"/>
              <a:gd name="connsiteX5" fmla="*/ 0 w 189467"/>
              <a:gd name="connsiteY5" fmla="*/ 0 h 1080346"/>
              <a:gd name="connsiteX0" fmla="*/ 0 w 189467"/>
              <a:gd name="connsiteY0" fmla="*/ 0 h 1040153"/>
              <a:gd name="connsiteX1" fmla="*/ 189467 w 189467"/>
              <a:gd name="connsiteY1" fmla="*/ 0 h 1040153"/>
              <a:gd name="connsiteX2" fmla="*/ 187528 w 189467"/>
              <a:gd name="connsiteY2" fmla="*/ 1040153 h 1040153"/>
              <a:gd name="connsiteX3" fmla="*/ 0 w 189467"/>
              <a:gd name="connsiteY3" fmla="*/ 674512 h 1040153"/>
              <a:gd name="connsiteX4" fmla="*/ 0 w 189467"/>
              <a:gd name="connsiteY4" fmla="*/ 0 h 1040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467" h="1040153">
                <a:moveTo>
                  <a:pt x="0" y="0"/>
                </a:moveTo>
                <a:lnTo>
                  <a:pt x="189467" y="0"/>
                </a:lnTo>
                <a:cubicBezTo>
                  <a:pt x="188821" y="346718"/>
                  <a:pt x="188174" y="693435"/>
                  <a:pt x="187528" y="1040153"/>
                </a:cubicBezTo>
                <a:cubicBezTo>
                  <a:pt x="179329" y="879836"/>
                  <a:pt x="108663" y="777233"/>
                  <a:pt x="0" y="67451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" name="Freeform 13"/>
          <p:cNvSpPr/>
          <p:nvPr/>
        </p:nvSpPr>
        <p:spPr>
          <a:xfrm>
            <a:off x="950152" y="421885"/>
            <a:ext cx="726841" cy="1121399"/>
          </a:xfrm>
          <a:custGeom>
            <a:avLst/>
            <a:gdLst/>
            <a:ahLst/>
            <a:cxnLst/>
            <a:rect l="l" t="t" r="r" b="b"/>
            <a:pathLst>
              <a:path w="726841" h="1121399">
                <a:moveTo>
                  <a:pt x="236325" y="1049494"/>
                </a:moveTo>
                <a:lnTo>
                  <a:pt x="495287" y="1049494"/>
                </a:lnTo>
                <a:cubicBezTo>
                  <a:pt x="491080" y="1064561"/>
                  <a:pt x="487966" y="1079199"/>
                  <a:pt x="485273" y="1093187"/>
                </a:cubicBezTo>
                <a:lnTo>
                  <a:pt x="245258" y="1092728"/>
                </a:lnTo>
                <a:close/>
                <a:moveTo>
                  <a:pt x="363421" y="203844"/>
                </a:moveTo>
                <a:cubicBezTo>
                  <a:pt x="401307" y="203844"/>
                  <a:pt x="432020" y="234557"/>
                  <a:pt x="432020" y="272443"/>
                </a:cubicBezTo>
                <a:cubicBezTo>
                  <a:pt x="432020" y="310329"/>
                  <a:pt x="401307" y="341042"/>
                  <a:pt x="363421" y="341042"/>
                </a:cubicBezTo>
                <a:cubicBezTo>
                  <a:pt x="325534" y="341042"/>
                  <a:pt x="294821" y="310329"/>
                  <a:pt x="294821" y="272443"/>
                </a:cubicBezTo>
                <a:cubicBezTo>
                  <a:pt x="294821" y="234557"/>
                  <a:pt x="325534" y="203844"/>
                  <a:pt x="363421" y="203844"/>
                </a:cubicBezTo>
                <a:close/>
                <a:moveTo>
                  <a:pt x="363421" y="135244"/>
                </a:moveTo>
                <a:cubicBezTo>
                  <a:pt x="287648" y="135244"/>
                  <a:pt x="226222" y="196671"/>
                  <a:pt x="226222" y="272443"/>
                </a:cubicBezTo>
                <a:cubicBezTo>
                  <a:pt x="226222" y="348216"/>
                  <a:pt x="287648" y="409642"/>
                  <a:pt x="363421" y="409642"/>
                </a:cubicBezTo>
                <a:cubicBezTo>
                  <a:pt x="439193" y="409642"/>
                  <a:pt x="500619" y="348216"/>
                  <a:pt x="500619" y="272443"/>
                </a:cubicBezTo>
                <a:cubicBezTo>
                  <a:pt x="500619" y="196671"/>
                  <a:pt x="439193" y="135244"/>
                  <a:pt x="363421" y="135244"/>
                </a:cubicBezTo>
                <a:close/>
                <a:moveTo>
                  <a:pt x="196200" y="0"/>
                </a:moveTo>
                <a:cubicBezTo>
                  <a:pt x="300307" y="58658"/>
                  <a:pt x="427219" y="59450"/>
                  <a:pt x="531959" y="2129"/>
                </a:cubicBezTo>
                <a:cubicBezTo>
                  <a:pt x="645195" y="251105"/>
                  <a:pt x="615578" y="521951"/>
                  <a:pt x="565642" y="749813"/>
                </a:cubicBezTo>
                <a:lnTo>
                  <a:pt x="726841" y="904479"/>
                </a:lnTo>
                <a:lnTo>
                  <a:pt x="700460" y="1113326"/>
                </a:lnTo>
                <a:lnTo>
                  <a:pt x="510728" y="982128"/>
                </a:lnTo>
                <a:lnTo>
                  <a:pt x="503274" y="1014651"/>
                </a:lnTo>
                <a:lnTo>
                  <a:pt x="228241" y="1014651"/>
                </a:lnTo>
                <a:cubicBezTo>
                  <a:pt x="226194" y="1005458"/>
                  <a:pt x="223902" y="996068"/>
                  <a:pt x="221524" y="986461"/>
                </a:cubicBezTo>
                <a:lnTo>
                  <a:pt x="26381" y="1121399"/>
                </a:lnTo>
                <a:lnTo>
                  <a:pt x="0" y="912552"/>
                </a:lnTo>
                <a:lnTo>
                  <a:pt x="162681" y="756465"/>
                </a:lnTo>
                <a:lnTo>
                  <a:pt x="163137" y="757906"/>
                </a:lnTo>
                <a:lnTo>
                  <a:pt x="165881" y="748957"/>
                </a:lnTo>
                <a:cubicBezTo>
                  <a:pt x="117348" y="521774"/>
                  <a:pt x="87568" y="246912"/>
                  <a:pt x="196200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Freeform 23"/>
          <p:cNvSpPr/>
          <p:nvPr/>
        </p:nvSpPr>
        <p:spPr>
          <a:xfrm>
            <a:off x="1164435" y="190079"/>
            <a:ext cx="298274" cy="244742"/>
          </a:xfrm>
          <a:custGeom>
            <a:avLst/>
            <a:gdLst/>
            <a:ahLst/>
            <a:cxnLst/>
            <a:rect l="l" t="t" r="r" b="b"/>
            <a:pathLst>
              <a:path w="298274" h="244742">
                <a:moveTo>
                  <a:pt x="147328" y="0"/>
                </a:moveTo>
                <a:cubicBezTo>
                  <a:pt x="212319" y="65590"/>
                  <a:pt x="261867" y="134854"/>
                  <a:pt x="298274" y="206570"/>
                </a:cubicBezTo>
                <a:cubicBezTo>
                  <a:pt x="205418" y="258299"/>
                  <a:pt x="92251" y="257374"/>
                  <a:pt x="0" y="204273"/>
                </a:cubicBezTo>
                <a:cubicBezTo>
                  <a:pt x="35363" y="132633"/>
                  <a:pt x="83678" y="64016"/>
                  <a:pt x="147328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1373163"/>
            <a:ext cx="691276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CC0000"/>
                </a:solidFill>
                <a:latin typeface="Bahnschrift SemiBold Condensed" panose="020B0502040204020203" pitchFamily="34" charset="0"/>
              </a:rPr>
              <a:t>РЕГИОНАЛЬНАЯ ИННОВАЦИОННАЯ ПЛОЩАДКА </a:t>
            </a:r>
          </a:p>
          <a:p>
            <a:pPr algn="ctr"/>
            <a:r>
              <a:rPr lang="ru-RU" sz="3200" dirty="0">
                <a:solidFill>
                  <a:srgbClr val="CC0000"/>
                </a:solidFill>
                <a:latin typeface="Bahnschrift SemiBold Condensed" panose="020B0502040204020203" pitchFamily="34" charset="0"/>
              </a:rPr>
              <a:t>«ВНЕДРЕНИЕ ТЕХНОЛОГИЙ ИНТЕНСИФИКАЦИИ В ПРОФЕССИОНАЛЬНОЙ ОБРАЗОВАТЕЛЬНОЙ ОРГАНИЗАЦИИ ПРИ ПОДГОТОВКЕ КАДРОВ ДЛЯ РЕГИОНАЛЬНОГО РЫНКА ТРУДА»</a:t>
            </a:r>
          </a:p>
        </p:txBody>
      </p:sp>
      <p:sp>
        <p:nvSpPr>
          <p:cNvPr id="15" name="Rectangle 19"/>
          <p:cNvSpPr/>
          <p:nvPr/>
        </p:nvSpPr>
        <p:spPr>
          <a:xfrm>
            <a:off x="1207294" y="2703006"/>
            <a:ext cx="189467" cy="244049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64088" y="4743023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>
                <a:solidFill>
                  <a:srgbClr val="002060"/>
                </a:solidFill>
                <a:latin typeface="Bahnschrift Light Condensed" panose="020B0502040204020203" pitchFamily="34" charset="0"/>
                <a:cs typeface="+mn-cs"/>
              </a:rPr>
              <a:t>22.06.2023 </a:t>
            </a:r>
            <a:r>
              <a:rPr lang="ru-RU" sz="1200" dirty="0">
                <a:solidFill>
                  <a:srgbClr val="002060"/>
                </a:solidFill>
                <a:latin typeface="Bahnschrift Light Condensed" panose="020B0502040204020203" pitchFamily="34" charset="0"/>
                <a:cs typeface="+mn-cs"/>
              </a:rPr>
              <a:t>г.</a:t>
            </a:r>
            <a:endParaRPr lang="en-US" sz="1200" dirty="0">
              <a:solidFill>
                <a:srgbClr val="002060"/>
              </a:solidFill>
              <a:latin typeface="Bahnschrift Light Condensed" panose="020B0502040204020203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323528" y="-13692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2400" b="1" dirty="0">
                <a:solidFill>
                  <a:srgbClr val="0070C0"/>
                </a:solidFill>
                <a:latin typeface="Bahnschrift SemiBold Condensed" panose="020B0502040204020203" pitchFamily="34" charset="0"/>
              </a:rPr>
              <a:t>ЧТО ПЛАНИРОВАЛИ?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23528" y="699542"/>
            <a:ext cx="4368452" cy="0"/>
          </a:xfrm>
          <a:prstGeom prst="straightConnector1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323528" y="1906838"/>
            <a:ext cx="504056" cy="50870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4" name="Овал 23"/>
          <p:cNvSpPr/>
          <p:nvPr/>
        </p:nvSpPr>
        <p:spPr>
          <a:xfrm>
            <a:off x="323528" y="3202982"/>
            <a:ext cx="504056" cy="50870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Candara" panose="020E0502030303020204" pitchFamily="34" charset="0"/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43608" y="1851670"/>
            <a:ext cx="7130986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Масштабировать практику применения инструментов интенсификации на все направления подготовки</a:t>
            </a:r>
            <a:endParaRPr lang="ru-RU" sz="2000" dirty="0">
              <a:solidFill>
                <a:srgbClr val="002060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43608" y="3291829"/>
            <a:ext cx="713098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Продолжить поиск и внедрение инструментов интенсификации на ИТ отделении</a:t>
            </a:r>
            <a:endParaRPr lang="ru-RU" sz="2000" dirty="0">
              <a:solidFill>
                <a:srgbClr val="002060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40685" y="4861198"/>
            <a:ext cx="18678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hnschrift Light Condensed" panose="020B0502040204020203" pitchFamily="34" charset="0"/>
              </a:rPr>
              <a:t>#</a:t>
            </a:r>
            <a:r>
              <a:rPr lang="ru-RU" sz="9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hnschrift Light Condensed" panose="020B0502040204020203" pitchFamily="34" charset="0"/>
              </a:rPr>
              <a:t>Думай иначе, будь первым (С</a:t>
            </a:r>
            <a:r>
              <a:rPr lang="ru-RU" sz="900" dirty="0">
                <a:solidFill>
                  <a:schemeClr val="accent1">
                    <a:lumMod val="40000"/>
                    <a:lumOff val="60000"/>
                  </a:schemeClr>
                </a:solidFill>
                <a:latin typeface="Bahnschrift Light Condensed" panose="020B0502040204020203" pitchFamily="34" charset="0"/>
              </a:rPr>
              <a:t>) ГАПОУ </a:t>
            </a:r>
            <a:r>
              <a:rPr lang="ru-RU" sz="9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hnschrift Light Condensed" panose="020B0502040204020203" pitchFamily="34" charset="0"/>
              </a:rPr>
              <a:t>ТСПК</a:t>
            </a:r>
            <a:endParaRPr lang="ru-RU" sz="900" dirty="0">
              <a:solidFill>
                <a:schemeClr val="accent1">
                  <a:lumMod val="40000"/>
                  <a:lumOff val="60000"/>
                </a:schemeClr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03649" y="3386484"/>
            <a:ext cx="4248471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ru-RU" sz="1400" i="1" dirty="0" smtClean="0">
              <a:solidFill>
                <a:srgbClr val="7030A0"/>
              </a:solidFill>
              <a:latin typeface="Bahnschrift SemiLight Condensed" panose="020B0502040204020203" pitchFamily="34" charset="0"/>
            </a:endParaRPr>
          </a:p>
          <a:p>
            <a:r>
              <a:rPr lang="ru-RU" sz="1400" dirty="0" smtClean="0">
                <a:solidFill>
                  <a:srgbClr val="7030A0"/>
                </a:solidFill>
                <a:latin typeface="Bahnschrift SemiLight Condensed" panose="020B0502040204020203" pitchFamily="34" charset="0"/>
              </a:rPr>
              <a:t>Направления для работы:</a:t>
            </a:r>
            <a:endParaRPr lang="ru-RU" sz="1400" dirty="0">
              <a:solidFill>
                <a:srgbClr val="7030A0"/>
              </a:solidFill>
              <a:latin typeface="Bahnschrift SemiLight Condensed" panose="020B0502040204020203" pitchFamily="34" charset="0"/>
            </a:endParaRPr>
          </a:p>
          <a:p>
            <a:r>
              <a:rPr lang="ru-RU" sz="1400" dirty="0" smtClean="0">
                <a:solidFill>
                  <a:srgbClr val="7030A0"/>
                </a:solidFill>
                <a:latin typeface="Bahnschrift SemiLight Condensed" panose="020B0502040204020203" pitchFamily="34" charset="0"/>
              </a:rPr>
              <a:t>	Больше </a:t>
            </a:r>
            <a:r>
              <a:rPr lang="ru-RU" sz="1400" dirty="0" smtClean="0">
                <a:solidFill>
                  <a:srgbClr val="7030A0"/>
                </a:solidFill>
                <a:latin typeface="Bahnschrift SemiLight Condensed" panose="020B0502040204020203" pitchFamily="34" charset="0"/>
              </a:rPr>
              <a:t>практики!</a:t>
            </a:r>
            <a:endParaRPr lang="ru-RU" sz="1400" dirty="0">
              <a:solidFill>
                <a:srgbClr val="7030A0"/>
              </a:solidFill>
              <a:latin typeface="Bahnschrift SemiLight Condensed" panose="020B0502040204020203" pitchFamily="34" charset="0"/>
            </a:endParaRPr>
          </a:p>
          <a:p>
            <a:r>
              <a:rPr lang="ru-RU" sz="1400" dirty="0" smtClean="0">
                <a:solidFill>
                  <a:srgbClr val="7030A0"/>
                </a:solidFill>
                <a:latin typeface="Bahnschrift SemiLight Condensed" panose="020B0502040204020203" pitchFamily="34" charset="0"/>
              </a:rPr>
              <a:t>	Больше </a:t>
            </a:r>
            <a:r>
              <a:rPr lang="ru-RU" sz="1400" dirty="0" smtClean="0">
                <a:solidFill>
                  <a:srgbClr val="7030A0"/>
                </a:solidFill>
                <a:latin typeface="Bahnschrift SemiLight Condensed" panose="020B0502040204020203" pitchFamily="34" charset="0"/>
              </a:rPr>
              <a:t>дополнительного обучения!</a:t>
            </a:r>
          </a:p>
          <a:p>
            <a:r>
              <a:rPr lang="ru-RU" sz="1400" dirty="0" smtClean="0">
                <a:solidFill>
                  <a:srgbClr val="7030A0"/>
                </a:solidFill>
                <a:latin typeface="Bahnschrift SemiLight Condensed" panose="020B0502040204020203" pitchFamily="34" charset="0"/>
              </a:rPr>
              <a:t>	Знакомство </a:t>
            </a:r>
            <a:r>
              <a:rPr lang="ru-RU" sz="1400" dirty="0" smtClean="0">
                <a:solidFill>
                  <a:srgbClr val="7030A0"/>
                </a:solidFill>
                <a:latin typeface="Bahnschrift SemiLight Condensed" panose="020B0502040204020203" pitchFamily="34" charset="0"/>
              </a:rPr>
              <a:t>со структурой подготовки</a:t>
            </a:r>
          </a:p>
          <a:p>
            <a:r>
              <a:rPr lang="ru-RU" sz="1400" dirty="0" smtClean="0">
                <a:solidFill>
                  <a:srgbClr val="7030A0"/>
                </a:solidFill>
                <a:latin typeface="Bahnschrift SemiLight Condensed" panose="020B0502040204020203" pitchFamily="34" charset="0"/>
              </a:rPr>
              <a:t>	Доступ </a:t>
            </a:r>
            <a:r>
              <a:rPr lang="ru-RU" sz="1400" dirty="0" smtClean="0">
                <a:solidFill>
                  <a:srgbClr val="7030A0"/>
                </a:solidFill>
                <a:latin typeface="Bahnschrift SemiLight Condensed" panose="020B0502040204020203" pitchFamily="34" charset="0"/>
              </a:rPr>
              <a:t>к реальным заказам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03648" y="2469545"/>
            <a:ext cx="6770946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400" dirty="0" smtClean="0">
                <a:solidFill>
                  <a:srgbClr val="7030A0"/>
                </a:solidFill>
                <a:latin typeface="Bahnschrift SemiLight Condensed" panose="020B0502040204020203" pitchFamily="34" charset="0"/>
              </a:rPr>
              <a:t>Направления для работы:</a:t>
            </a:r>
            <a:endParaRPr lang="ru-RU" sz="1400" dirty="0">
              <a:solidFill>
                <a:srgbClr val="7030A0"/>
              </a:solidFill>
              <a:latin typeface="Bahnschrift SemiLight Condensed" panose="020B0502040204020203" pitchFamily="34" charset="0"/>
            </a:endParaRPr>
          </a:p>
          <a:p>
            <a:r>
              <a:rPr lang="ru-RU" sz="1400" dirty="0" smtClean="0">
                <a:solidFill>
                  <a:srgbClr val="7030A0"/>
                </a:solidFill>
                <a:latin typeface="Bahnschrift SemiLight Condensed" panose="020B0502040204020203" pitchFamily="34" charset="0"/>
              </a:rPr>
              <a:t>	профессиональная навигация</a:t>
            </a:r>
          </a:p>
          <a:p>
            <a:r>
              <a:rPr lang="ru-RU" sz="1400" dirty="0">
                <a:solidFill>
                  <a:srgbClr val="7030A0"/>
                </a:solidFill>
                <a:latin typeface="Bahnschrift SemiLight Condensed" panose="020B0502040204020203" pitchFamily="34" charset="0"/>
              </a:rPr>
              <a:t>	</a:t>
            </a:r>
            <a:r>
              <a:rPr lang="ru-RU" sz="1400" dirty="0" smtClean="0">
                <a:solidFill>
                  <a:srgbClr val="7030A0"/>
                </a:solidFill>
                <a:latin typeface="Bahnschrift SemiLight Condensed" panose="020B0502040204020203" pitchFamily="34" charset="0"/>
              </a:rPr>
              <a:t>построение индивидуальной траектории профессионального развития</a:t>
            </a:r>
            <a:endParaRPr lang="ru-RU" sz="1400" dirty="0">
              <a:solidFill>
                <a:srgbClr val="7030A0"/>
              </a:solidFill>
              <a:latin typeface="Bahnschrift SemiLight Condensed" panose="020B0502040204020203" pitchFamily="34" charset="0"/>
            </a:endParaRPr>
          </a:p>
          <a:p>
            <a:r>
              <a:rPr lang="ru-RU" sz="1400" dirty="0" smtClean="0">
                <a:solidFill>
                  <a:srgbClr val="7030A0"/>
                </a:solidFill>
                <a:latin typeface="Bahnschrift SemiLight Condensed" panose="020B0502040204020203" pitchFamily="34" charset="0"/>
              </a:rPr>
              <a:t>	</a:t>
            </a:r>
            <a:endParaRPr lang="ru-RU" sz="1400" dirty="0" smtClean="0">
              <a:solidFill>
                <a:srgbClr val="7030A0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5536" y="1182693"/>
            <a:ext cx="713098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2400" b="1" dirty="0" smtClean="0">
                <a:solidFill>
                  <a:srgbClr val="006600"/>
                </a:solidFill>
                <a:latin typeface="Bahnschrift Light Condensed" panose="020B0502040204020203" pitchFamily="34" charset="0"/>
              </a:rPr>
              <a:t>Интенсификация через наполнение содержанием </a:t>
            </a:r>
            <a:endParaRPr lang="ru-RU" sz="2400" b="1" dirty="0">
              <a:solidFill>
                <a:srgbClr val="006600"/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42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95" t="20928" r="19209" b="28776"/>
          <a:stretch/>
        </p:blipFill>
        <p:spPr bwMode="auto">
          <a:xfrm>
            <a:off x="5292080" y="2715766"/>
            <a:ext cx="3871035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323528" y="-13692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2400" b="1" dirty="0">
                <a:solidFill>
                  <a:srgbClr val="0070C0"/>
                </a:solidFill>
                <a:latin typeface="Bahnschrift SemiBold Condensed" panose="020B0502040204020203" pitchFamily="34" charset="0"/>
              </a:rPr>
              <a:t>ЧТО </a:t>
            </a:r>
            <a:r>
              <a:rPr lang="ru-RU" sz="2400" b="1" dirty="0" smtClean="0">
                <a:solidFill>
                  <a:srgbClr val="0070C0"/>
                </a:solidFill>
                <a:latin typeface="Bahnschrift SemiBold Condensed" panose="020B0502040204020203" pitchFamily="34" charset="0"/>
              </a:rPr>
              <a:t>СДЕЛАНО?</a:t>
            </a:r>
            <a:endParaRPr lang="ru-RU" sz="2400" b="1" dirty="0">
              <a:solidFill>
                <a:srgbClr val="0070C0"/>
              </a:solidFill>
              <a:latin typeface="Bahnschrift SemiBold Condensed" panose="020B0502040204020203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23528" y="699542"/>
            <a:ext cx="4368452" cy="0"/>
          </a:xfrm>
          <a:prstGeom prst="straightConnector1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Скругленный прямоугольник 127"/>
          <p:cNvSpPr/>
          <p:nvPr/>
        </p:nvSpPr>
        <p:spPr>
          <a:xfrm>
            <a:off x="5868144" y="198909"/>
            <a:ext cx="3096344" cy="432048"/>
          </a:xfrm>
          <a:prstGeom prst="roundRect">
            <a:avLst>
              <a:gd name="adj" fmla="val 50000"/>
            </a:avLst>
          </a:prstGeom>
          <a:solidFill>
            <a:srgbClr val="FFC000">
              <a:alpha val="2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НЕ ОТДЕЛЕНИЕ, А ИТ-КОМПАНИЯ</a:t>
            </a:r>
            <a:endParaRPr lang="ru-RU" sz="1600" b="1" dirty="0">
              <a:solidFill>
                <a:srgbClr val="C00000"/>
              </a:solidFill>
              <a:latin typeface="Bahnschrift SemiBold Condensed" panose="020B0502040204020203" pitchFamily="34" charset="0"/>
            </a:endParaRPr>
          </a:p>
        </p:txBody>
      </p:sp>
      <p:grpSp>
        <p:nvGrpSpPr>
          <p:cNvPr id="149" name="Group 17"/>
          <p:cNvGrpSpPr/>
          <p:nvPr/>
        </p:nvGrpSpPr>
        <p:grpSpPr>
          <a:xfrm>
            <a:off x="3563888" y="2859782"/>
            <a:ext cx="2232248" cy="741162"/>
            <a:chOff x="2551705" y="4337867"/>
            <a:chExt cx="3463255" cy="404306"/>
          </a:xfrm>
        </p:grpSpPr>
        <p:sp>
          <p:nvSpPr>
            <p:cNvPr id="150" name="TextBox 149"/>
            <p:cNvSpPr txBox="1"/>
            <p:nvPr/>
          </p:nvSpPr>
          <p:spPr>
            <a:xfrm>
              <a:off x="2551707" y="4490333"/>
              <a:ext cx="3463253" cy="25184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ru-RU" sz="1200" dirty="0" smtClean="0">
                  <a:solidFill>
                    <a:srgbClr val="002060"/>
                  </a:solidFill>
                  <a:latin typeface="Bahnschrift Light Condensed" panose="020B0502040204020203" pitchFamily="34" charset="0"/>
                </a:rPr>
                <a:t>Поиск и выполнение </a:t>
              </a:r>
            </a:p>
            <a:p>
              <a:r>
                <a:rPr lang="ru-RU" sz="1200" dirty="0" smtClean="0">
                  <a:solidFill>
                    <a:srgbClr val="002060"/>
                  </a:solidFill>
                  <a:latin typeface="Bahnschrift Light Condensed" panose="020B0502040204020203" pitchFamily="34" charset="0"/>
                </a:rPr>
                <a:t>реальных заказов</a:t>
              </a:r>
              <a:endParaRPr lang="ru-RU" sz="1200" dirty="0">
                <a:solidFill>
                  <a:srgbClr val="002060"/>
                </a:solidFill>
                <a:latin typeface="Bahnschrift Light Condensed" panose="020B0502040204020203" pitchFamily="34" charset="0"/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551705" y="4337867"/>
              <a:ext cx="3463255" cy="16789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ru-RU" altLang="ko-KR" sz="1400" b="1" dirty="0" smtClean="0">
                  <a:solidFill>
                    <a:srgbClr val="C00000"/>
                  </a:solidFill>
                  <a:latin typeface="Bahnschrift SemiBold Condensed" panose="020B0502040204020203" pitchFamily="34" charset="0"/>
                  <a:cs typeface="Arial" pitchFamily="34" charset="0"/>
                </a:rPr>
                <a:t>Студенческий </a:t>
              </a:r>
              <a:r>
                <a:rPr lang="en-US" altLang="ko-KR" sz="1400" b="1" dirty="0" smtClean="0">
                  <a:solidFill>
                    <a:srgbClr val="C00000"/>
                  </a:solidFill>
                  <a:latin typeface="Bahnschrift SemiBold Condensed" panose="020B0502040204020203" pitchFamily="34" charset="0"/>
                  <a:cs typeface="Arial" pitchFamily="34" charset="0"/>
                </a:rPr>
                <a:t>IT</a:t>
              </a:r>
              <a:r>
                <a:rPr lang="ru-RU" altLang="ko-KR" sz="1400" b="1" dirty="0" smtClean="0">
                  <a:solidFill>
                    <a:srgbClr val="C00000"/>
                  </a:solidFill>
                  <a:latin typeface="Bahnschrift SemiBold Condensed" panose="020B0502040204020203" pitchFamily="34" charset="0"/>
                  <a:cs typeface="Arial" pitchFamily="34" charset="0"/>
                </a:rPr>
                <a:t>-ИНКУБАТОР</a:t>
              </a:r>
              <a:endParaRPr lang="ko-KR" altLang="en-US" sz="1400" b="1" dirty="0">
                <a:solidFill>
                  <a:srgbClr val="C00000"/>
                </a:solidFill>
                <a:latin typeface="Bahnschrift SemiBold Condensed" panose="020B0502040204020203" pitchFamily="34" charset="0"/>
                <a:cs typeface="Arial" pitchFamily="34" charset="0"/>
              </a:endParaRPr>
            </a:p>
          </p:txBody>
        </p:sp>
      </p:grpSp>
      <p:cxnSp>
        <p:nvCxnSpPr>
          <p:cNvPr id="152" name="Прямая соединительная линия 151"/>
          <p:cNvCxnSpPr/>
          <p:nvPr/>
        </p:nvCxnSpPr>
        <p:spPr>
          <a:xfrm>
            <a:off x="3563888" y="987574"/>
            <a:ext cx="2" cy="3069923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Шестиугольник 152"/>
          <p:cNvSpPr/>
          <p:nvPr/>
        </p:nvSpPr>
        <p:spPr>
          <a:xfrm>
            <a:off x="4788024" y="843558"/>
            <a:ext cx="2880320" cy="475894"/>
          </a:xfrm>
          <a:prstGeom prst="hexagon">
            <a:avLst/>
          </a:prstGeom>
          <a:solidFill>
            <a:schemeClr val="accent5">
              <a:lumMod val="40000"/>
              <a:lumOff val="60000"/>
              <a:alpha val="61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ЗАДАЧА 2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3571887" y="1419622"/>
            <a:ext cx="244827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altLang="ko-KR" sz="1400" b="1" dirty="0" smtClean="0">
                <a:solidFill>
                  <a:srgbClr val="C00000"/>
                </a:solidFill>
                <a:latin typeface="Bahnschrift SemiBold Condensed" panose="020B0502040204020203" pitchFamily="34" charset="0"/>
                <a:cs typeface="Arial" pitchFamily="34" charset="0"/>
              </a:rPr>
              <a:t>КТО НАШИ «СОТРУДНИКИ»?</a:t>
            </a:r>
            <a:endParaRPr lang="ko-KR" altLang="en-US" sz="1400" b="1" dirty="0">
              <a:solidFill>
                <a:srgbClr val="C00000"/>
              </a:solidFill>
              <a:latin typeface="Bahnschrift SemiBold Condensed" panose="020B0502040204020203" pitchFamily="34" charset="0"/>
              <a:cs typeface="Arial" pitchFamily="34" charset="0"/>
            </a:endParaRPr>
          </a:p>
        </p:txBody>
      </p:sp>
      <p:grpSp>
        <p:nvGrpSpPr>
          <p:cNvPr id="155" name="Group 17"/>
          <p:cNvGrpSpPr/>
          <p:nvPr/>
        </p:nvGrpSpPr>
        <p:grpSpPr>
          <a:xfrm>
            <a:off x="5796136" y="1424023"/>
            <a:ext cx="3240360" cy="1219735"/>
            <a:chOff x="2551705" y="4267925"/>
            <a:chExt cx="4130653" cy="1219735"/>
          </a:xfrm>
        </p:grpSpPr>
        <p:sp>
          <p:nvSpPr>
            <p:cNvPr id="157" name="TextBox 156"/>
            <p:cNvSpPr txBox="1"/>
            <p:nvPr/>
          </p:nvSpPr>
          <p:spPr>
            <a:xfrm>
              <a:off x="2551705" y="4267925"/>
              <a:ext cx="346325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ru-RU" altLang="ko-KR" sz="1400" b="1" dirty="0" smtClean="0">
                  <a:solidFill>
                    <a:srgbClr val="C00000"/>
                  </a:solidFill>
                  <a:latin typeface="Bahnschrift SemiBold Condensed" panose="020B0502040204020203" pitchFamily="34" charset="0"/>
                  <a:cs typeface="Arial" pitchFamily="34" charset="0"/>
                </a:rPr>
                <a:t>ОБРАЗОВАТЕЛЬНАЯ СРЕДА</a:t>
              </a:r>
              <a:endParaRPr lang="ko-KR" altLang="en-US" sz="1400" b="1" dirty="0">
                <a:solidFill>
                  <a:srgbClr val="C00000"/>
                </a:solidFill>
                <a:latin typeface="Bahnschrift SemiBold Condensed" panose="020B0502040204020203" pitchFamily="34" charset="0"/>
                <a:cs typeface="Arial" pitchFamily="34" charset="0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2551708" y="4471997"/>
              <a:ext cx="4130650" cy="10156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ru-RU" sz="1200" dirty="0" smtClean="0">
                  <a:solidFill>
                    <a:srgbClr val="002060"/>
                  </a:solidFill>
                  <a:latin typeface="Bahnschrift Light Condensed" panose="020B0502040204020203" pitchFamily="34" charset="0"/>
                </a:rPr>
                <a:t>+ Кафедра ИТ</a:t>
              </a:r>
              <a:endParaRPr lang="en-US" sz="1200" dirty="0" smtClean="0">
                <a:solidFill>
                  <a:srgbClr val="002060"/>
                </a:solidFill>
                <a:latin typeface="Bahnschrift Light Condensed" panose="020B0502040204020203" pitchFamily="34" charset="0"/>
              </a:endParaRPr>
            </a:p>
            <a:p>
              <a:r>
                <a:rPr lang="en-US" sz="1200" dirty="0" smtClean="0">
                  <a:solidFill>
                    <a:srgbClr val="002060"/>
                  </a:solidFill>
                  <a:latin typeface="Bahnschrift Light Condensed" panose="020B0502040204020203" pitchFamily="34" charset="0"/>
                </a:rPr>
                <a:t>+ </a:t>
              </a:r>
              <a:r>
                <a:rPr lang="ru-RU" sz="1200" dirty="0" smtClean="0">
                  <a:solidFill>
                    <a:srgbClr val="002060"/>
                  </a:solidFill>
                  <a:latin typeface="Bahnschrift Light Condensed" panose="020B0502040204020203" pitchFamily="34" charset="0"/>
                </a:rPr>
                <a:t>Изменение подхода к подбору места практики</a:t>
              </a:r>
            </a:p>
            <a:p>
              <a:r>
                <a:rPr lang="ru-RU" sz="1200" dirty="0" smtClean="0">
                  <a:solidFill>
                    <a:srgbClr val="002060"/>
                  </a:solidFill>
                  <a:latin typeface="Bahnschrift Light Condensed" panose="020B0502040204020203" pitchFamily="34" charset="0"/>
                </a:rPr>
                <a:t>+ Введение новых элементов практической подготовки</a:t>
              </a:r>
            </a:p>
            <a:p>
              <a:r>
                <a:rPr lang="ru-RU" sz="1200" dirty="0" smtClean="0">
                  <a:solidFill>
                    <a:srgbClr val="006600"/>
                  </a:solidFill>
                  <a:latin typeface="Bahnschrift Light Condensed" panose="020B0502040204020203" pitchFamily="34" charset="0"/>
                </a:rPr>
                <a:t>+ </a:t>
              </a:r>
              <a:r>
                <a:rPr lang="ru-RU" sz="1200" i="1" dirty="0" smtClean="0">
                  <a:solidFill>
                    <a:srgbClr val="006600"/>
                  </a:solidFill>
                  <a:latin typeface="Bahnschrift Light Condensed" panose="020B0502040204020203" pitchFamily="34" charset="0"/>
                </a:rPr>
                <a:t>Изменение позиционирования модели подготовки</a:t>
              </a:r>
            </a:p>
            <a:p>
              <a:r>
                <a:rPr lang="ru-RU" sz="1200" dirty="0" smtClean="0">
                  <a:solidFill>
                    <a:srgbClr val="006600"/>
                  </a:solidFill>
                  <a:latin typeface="Bahnschrift Light Condensed" panose="020B0502040204020203" pitchFamily="34" charset="0"/>
                </a:rPr>
                <a:t>+ </a:t>
              </a:r>
              <a:r>
                <a:rPr lang="ru-RU" sz="1200" i="1" dirty="0" smtClean="0">
                  <a:solidFill>
                    <a:srgbClr val="006600"/>
                  </a:solidFill>
                  <a:latin typeface="Bahnschrift Light Condensed" panose="020B0502040204020203" pitchFamily="34" charset="0"/>
                </a:rPr>
                <a:t>Изменение структуры ДОП </a:t>
              </a:r>
              <a:endParaRPr lang="ru-RU" sz="1200" i="1" dirty="0">
                <a:solidFill>
                  <a:srgbClr val="006600"/>
                </a:solidFill>
                <a:latin typeface="Bahnschrift Light Condensed" panose="020B0502040204020203" pitchFamily="34" charset="0"/>
              </a:endParaRPr>
            </a:p>
          </p:txBody>
        </p:sp>
      </p:grpSp>
      <p:sp>
        <p:nvSpPr>
          <p:cNvPr id="158" name="TextBox 157"/>
          <p:cNvSpPr txBox="1"/>
          <p:nvPr/>
        </p:nvSpPr>
        <p:spPr>
          <a:xfrm>
            <a:off x="3571886" y="1627952"/>
            <a:ext cx="251228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+ Повторные собеседования с </a:t>
            </a:r>
            <a:r>
              <a:rPr lang="en-US" sz="12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HR</a:t>
            </a:r>
            <a:r>
              <a:rPr lang="ru-RU" sz="12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  </a:t>
            </a:r>
            <a:endParaRPr lang="ru-RU" sz="1200" dirty="0">
              <a:solidFill>
                <a:srgbClr val="002060"/>
              </a:solidFill>
              <a:latin typeface="Bahnschrift Light Condensed" panose="020B0502040204020203" pitchFamily="34" charset="0"/>
            </a:endParaRPr>
          </a:p>
        </p:txBody>
      </p:sp>
      <p:grpSp>
        <p:nvGrpSpPr>
          <p:cNvPr id="160" name="Group 17"/>
          <p:cNvGrpSpPr/>
          <p:nvPr/>
        </p:nvGrpSpPr>
        <p:grpSpPr>
          <a:xfrm>
            <a:off x="3563888" y="1851670"/>
            <a:ext cx="2880320" cy="1075620"/>
            <a:chOff x="2551705" y="4252537"/>
            <a:chExt cx="3463255" cy="1075620"/>
          </a:xfrm>
        </p:grpSpPr>
        <p:sp>
          <p:nvSpPr>
            <p:cNvPr id="161" name="TextBox 160"/>
            <p:cNvSpPr txBox="1"/>
            <p:nvPr/>
          </p:nvSpPr>
          <p:spPr>
            <a:xfrm>
              <a:off x="2551707" y="4497160"/>
              <a:ext cx="2953383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ru-RU" sz="1200" i="1" dirty="0" smtClean="0">
                  <a:solidFill>
                    <a:srgbClr val="006600"/>
                  </a:solidFill>
                  <a:latin typeface="Bahnschrift Light Condensed" panose="020B0502040204020203" pitchFamily="34" charset="0"/>
                </a:rPr>
                <a:t>Знакомство со структурой подготовки</a:t>
              </a:r>
            </a:p>
            <a:p>
              <a:r>
                <a:rPr lang="ru-RU" sz="1200" i="1" dirty="0" smtClean="0">
                  <a:solidFill>
                    <a:srgbClr val="006600"/>
                  </a:solidFill>
                  <a:latin typeface="Bahnschrift Light Condensed" panose="020B0502040204020203" pitchFamily="34" charset="0"/>
                </a:rPr>
                <a:t>Презентация направлений ДОП</a:t>
              </a:r>
            </a:p>
            <a:p>
              <a:r>
                <a:rPr lang="ru-RU" sz="1200" i="1" dirty="0" smtClean="0">
                  <a:solidFill>
                    <a:srgbClr val="006600"/>
                  </a:solidFill>
                  <a:latin typeface="Bahnschrift Light Condensed" panose="020B0502040204020203" pitchFamily="34" charset="0"/>
                </a:rPr>
                <a:t>Презентация направлений </a:t>
              </a:r>
              <a:r>
                <a:rPr lang="ru-RU" sz="1200" i="1" dirty="0" err="1" smtClean="0">
                  <a:solidFill>
                    <a:srgbClr val="006600"/>
                  </a:solidFill>
                  <a:latin typeface="Bahnschrift Light Condensed" panose="020B0502040204020203" pitchFamily="34" charset="0"/>
                </a:rPr>
                <a:t>внеучебной</a:t>
              </a:r>
              <a:r>
                <a:rPr lang="ru-RU" sz="1200" i="1" dirty="0" smtClean="0">
                  <a:solidFill>
                    <a:srgbClr val="006600"/>
                  </a:solidFill>
                  <a:latin typeface="Bahnschrift Light Condensed" panose="020B0502040204020203" pitchFamily="34" charset="0"/>
                </a:rPr>
                <a:t> деятельности</a:t>
              </a: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2551705" y="4252537"/>
              <a:ext cx="346325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 smtClean="0">
                  <a:solidFill>
                    <a:srgbClr val="C00000"/>
                  </a:solidFill>
                  <a:latin typeface="Bahnschrift SemiBold Condensed" panose="020B0502040204020203" pitchFamily="34" charset="0"/>
                  <a:cs typeface="Arial" pitchFamily="34" charset="0"/>
                </a:rPr>
                <a:t>Orientation Day </a:t>
              </a:r>
              <a:r>
                <a:rPr lang="ru-RU" altLang="ko-KR" sz="1400" b="1" dirty="0" smtClean="0">
                  <a:solidFill>
                    <a:srgbClr val="C00000"/>
                  </a:solidFill>
                  <a:latin typeface="Bahnschrift SemiBold Condensed" panose="020B0502040204020203" pitchFamily="34" charset="0"/>
                  <a:cs typeface="Arial" pitchFamily="34" charset="0"/>
                </a:rPr>
                <a:t>ТСПК (август)</a:t>
              </a:r>
              <a:endParaRPr lang="ko-KR" altLang="en-US" sz="1400" b="1" dirty="0">
                <a:solidFill>
                  <a:srgbClr val="C00000"/>
                </a:solidFill>
                <a:latin typeface="Bahnschrift SemiBold Condensed" panose="020B0502040204020203" pitchFamily="34" charset="0"/>
                <a:cs typeface="Arial" pitchFamily="34" charset="0"/>
              </a:endParaRPr>
            </a:p>
          </p:txBody>
        </p:sp>
      </p:grpSp>
      <p:grpSp>
        <p:nvGrpSpPr>
          <p:cNvPr id="163" name="Group 17"/>
          <p:cNvGrpSpPr/>
          <p:nvPr/>
        </p:nvGrpSpPr>
        <p:grpSpPr>
          <a:xfrm>
            <a:off x="3563888" y="3579862"/>
            <a:ext cx="2304256" cy="477635"/>
            <a:chOff x="2551705" y="4267925"/>
            <a:chExt cx="3463255" cy="477635"/>
          </a:xfrm>
        </p:grpSpPr>
        <p:sp>
          <p:nvSpPr>
            <p:cNvPr id="164" name="TextBox 163"/>
            <p:cNvSpPr txBox="1"/>
            <p:nvPr/>
          </p:nvSpPr>
          <p:spPr>
            <a:xfrm>
              <a:off x="2551707" y="4468561"/>
              <a:ext cx="3463253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ru-RU" sz="1200" i="1" dirty="0" smtClean="0">
                  <a:solidFill>
                    <a:srgbClr val="006600"/>
                  </a:solidFill>
                  <a:latin typeface="Bahnschrift Light Condensed" panose="020B0502040204020203" pitchFamily="34" charset="0"/>
                </a:rPr>
                <a:t>Новый формат СЗД</a:t>
              </a:r>
              <a:endParaRPr lang="ru-RU" sz="1200" i="1" dirty="0">
                <a:solidFill>
                  <a:srgbClr val="006600"/>
                </a:solidFill>
                <a:latin typeface="Bahnschrift Light Condensed" panose="020B0502040204020203" pitchFamily="34" charset="0"/>
              </a:endParaRP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2551705" y="4267925"/>
              <a:ext cx="346325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ru-RU" altLang="ko-KR" sz="1400" b="1" dirty="0" smtClean="0">
                  <a:solidFill>
                    <a:srgbClr val="C00000"/>
                  </a:solidFill>
                  <a:latin typeface="Bahnschrift SemiBold Condensed" panose="020B0502040204020203" pitchFamily="34" charset="0"/>
                  <a:cs typeface="Arial" pitchFamily="34" charset="0"/>
                </a:rPr>
                <a:t>РАЗВИТИЕ </a:t>
              </a:r>
              <a:r>
                <a:rPr lang="en-US" altLang="ko-KR" sz="1400" b="1" dirty="0" smtClean="0">
                  <a:solidFill>
                    <a:srgbClr val="C00000"/>
                  </a:solidFill>
                  <a:latin typeface="Bahnschrift SemiBold Condensed" panose="020B0502040204020203" pitchFamily="34" charset="0"/>
                  <a:cs typeface="Arial" pitchFamily="34" charset="0"/>
                </a:rPr>
                <a:t>SOFTSKILLS</a:t>
              </a:r>
              <a:endParaRPr lang="ko-KR" altLang="en-US" sz="1400" b="1" dirty="0">
                <a:solidFill>
                  <a:srgbClr val="C00000"/>
                </a:solidFill>
                <a:latin typeface="Bahnschrift SemiBold Condensed" panose="020B0502040204020203" pitchFamily="34" charset="0"/>
                <a:cs typeface="Arial" pitchFamily="34" charset="0"/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7240685" y="4861198"/>
            <a:ext cx="18678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hnschrift Light Condensed" panose="020B0502040204020203" pitchFamily="34" charset="0"/>
              </a:rPr>
              <a:t>#</a:t>
            </a:r>
            <a:r>
              <a:rPr lang="ru-RU" sz="9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hnschrift Light Condensed" panose="020B0502040204020203" pitchFamily="34" charset="0"/>
              </a:rPr>
              <a:t>Думай иначе, будь первым (С</a:t>
            </a:r>
            <a:r>
              <a:rPr lang="ru-RU" sz="900" dirty="0">
                <a:solidFill>
                  <a:schemeClr val="accent1">
                    <a:lumMod val="40000"/>
                    <a:lumOff val="60000"/>
                  </a:schemeClr>
                </a:solidFill>
                <a:latin typeface="Bahnschrift Light Condensed" panose="020B0502040204020203" pitchFamily="34" charset="0"/>
              </a:rPr>
              <a:t>) ГАПОУ </a:t>
            </a:r>
            <a:r>
              <a:rPr lang="ru-RU" sz="9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hnschrift Light Condensed" panose="020B0502040204020203" pitchFamily="34" charset="0"/>
              </a:rPr>
              <a:t>ТСПК</a:t>
            </a:r>
            <a:endParaRPr lang="ru-RU" sz="900" dirty="0">
              <a:solidFill>
                <a:schemeClr val="accent1">
                  <a:lumMod val="40000"/>
                  <a:lumOff val="60000"/>
                </a:schemeClr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38" name="Шестиугольник 37"/>
          <p:cNvSpPr/>
          <p:nvPr/>
        </p:nvSpPr>
        <p:spPr>
          <a:xfrm>
            <a:off x="179512" y="843558"/>
            <a:ext cx="2880320" cy="475894"/>
          </a:xfrm>
          <a:prstGeom prst="hexagon">
            <a:avLst/>
          </a:prstGeom>
          <a:solidFill>
            <a:schemeClr val="accent5">
              <a:lumMod val="40000"/>
              <a:lumOff val="60000"/>
              <a:alpha val="61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ЗАДАЧА 1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grpSp>
        <p:nvGrpSpPr>
          <p:cNvPr id="39" name="Group 17"/>
          <p:cNvGrpSpPr/>
          <p:nvPr/>
        </p:nvGrpSpPr>
        <p:grpSpPr>
          <a:xfrm>
            <a:off x="251520" y="1419622"/>
            <a:ext cx="3312366" cy="1080120"/>
            <a:chOff x="2368121" y="4267925"/>
            <a:chExt cx="4222442" cy="1080120"/>
          </a:xfrm>
        </p:grpSpPr>
        <p:sp>
          <p:nvSpPr>
            <p:cNvPr id="40" name="TextBox 39"/>
            <p:cNvSpPr txBox="1"/>
            <p:nvPr/>
          </p:nvSpPr>
          <p:spPr>
            <a:xfrm>
              <a:off x="2368121" y="4267925"/>
              <a:ext cx="346325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ru-RU" altLang="ko-KR" sz="1400" b="1" dirty="0" smtClean="0">
                  <a:solidFill>
                    <a:srgbClr val="C00000"/>
                  </a:solidFill>
                  <a:latin typeface="Bahnschrift SemiBold Condensed" panose="020B0502040204020203" pitchFamily="34" charset="0"/>
                  <a:cs typeface="Arial" pitchFamily="34" charset="0"/>
                </a:rPr>
                <a:t>ОБРАЗОВАТЕЛЬНАЯ СРЕДА</a:t>
              </a:r>
              <a:endParaRPr lang="ko-KR" altLang="en-US" sz="1400" b="1" dirty="0">
                <a:solidFill>
                  <a:srgbClr val="C00000"/>
                </a:solidFill>
                <a:latin typeface="Bahnschrift SemiBold Condensed" panose="020B0502040204020203" pitchFamily="34" charset="0"/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459913" y="4517048"/>
              <a:ext cx="4130650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ru-RU" sz="1200" dirty="0">
                  <a:solidFill>
                    <a:srgbClr val="002060"/>
                  </a:solidFill>
                  <a:latin typeface="Bahnschrift SemiLight Condensed" panose="020B0502040204020203" pitchFamily="34" charset="0"/>
                </a:rPr>
                <a:t>+ «Введение в профессию»</a:t>
              </a:r>
            </a:p>
            <a:p>
              <a:r>
                <a:rPr lang="ru-RU" sz="1200" dirty="0" smtClean="0">
                  <a:solidFill>
                    <a:srgbClr val="002060"/>
                  </a:solidFill>
                  <a:latin typeface="Bahnschrift SemiLight Condensed" panose="020B0502040204020203" pitchFamily="34" charset="0"/>
                </a:rPr>
                <a:t>+ </a:t>
              </a:r>
              <a:r>
                <a:rPr lang="ru-RU" sz="1200" dirty="0">
                  <a:solidFill>
                    <a:srgbClr val="002060"/>
                  </a:solidFill>
                  <a:latin typeface="Bahnschrift SemiLight Condensed" panose="020B0502040204020203" pitchFamily="34" charset="0"/>
                </a:rPr>
                <a:t>Траектория профессионального развития </a:t>
              </a:r>
            </a:p>
            <a:p>
              <a:r>
                <a:rPr lang="ru-RU" sz="1200" dirty="0">
                  <a:solidFill>
                    <a:srgbClr val="002060"/>
                  </a:solidFill>
                  <a:latin typeface="Bahnschrift SemiLight Condensed" panose="020B0502040204020203" pitchFamily="34" charset="0"/>
                </a:rPr>
                <a:t>+ Публичные открытые </a:t>
              </a:r>
              <a:r>
                <a:rPr lang="ru-RU" sz="1200" dirty="0" smtClean="0">
                  <a:solidFill>
                    <a:srgbClr val="002060"/>
                  </a:solidFill>
                  <a:latin typeface="Bahnschrift SemiLight Condensed" panose="020B0502040204020203" pitchFamily="34" charset="0"/>
                </a:rPr>
                <a:t>защиты индивидуальных проектов</a:t>
              </a:r>
            </a:p>
            <a:p>
              <a:r>
                <a:rPr lang="ru-RU" sz="1200" dirty="0" smtClean="0">
                  <a:solidFill>
                    <a:srgbClr val="002060"/>
                  </a:solidFill>
                  <a:latin typeface="Bahnschrift SemiLight Condensed" panose="020B0502040204020203" pitchFamily="34" charset="0"/>
                </a:rPr>
                <a:t>+ Ярмарка </a:t>
              </a:r>
              <a:r>
                <a:rPr lang="ru-RU" sz="1200" dirty="0" err="1" smtClean="0">
                  <a:solidFill>
                    <a:srgbClr val="002060"/>
                  </a:solidFill>
                  <a:latin typeface="Bahnschrift SemiLight Condensed" panose="020B0502040204020203" pitchFamily="34" charset="0"/>
                </a:rPr>
                <a:t>стажировочных</a:t>
              </a:r>
              <a:r>
                <a:rPr lang="ru-RU" sz="1200" dirty="0" smtClean="0">
                  <a:solidFill>
                    <a:srgbClr val="002060"/>
                  </a:solidFill>
                  <a:latin typeface="Bahnschrift SemiLight Condensed" panose="020B0502040204020203" pitchFamily="34" charset="0"/>
                </a:rPr>
                <a:t> площадок (для студентов с ОВЗ)</a:t>
              </a:r>
              <a:endParaRPr lang="ru-RU" sz="1200" dirty="0">
                <a:solidFill>
                  <a:srgbClr val="002060"/>
                </a:solidFill>
                <a:latin typeface="Bahnschrift SemiLight Condensed" panose="020B0502040204020203" pitchFamily="34" charset="0"/>
              </a:endParaRPr>
            </a:p>
          </p:txBody>
        </p:sp>
      </p:grpSp>
      <p:grpSp>
        <p:nvGrpSpPr>
          <p:cNvPr id="46" name="Group 17"/>
          <p:cNvGrpSpPr/>
          <p:nvPr/>
        </p:nvGrpSpPr>
        <p:grpSpPr>
          <a:xfrm>
            <a:off x="251520" y="2931790"/>
            <a:ext cx="3320367" cy="864096"/>
            <a:chOff x="2368121" y="4267925"/>
            <a:chExt cx="4232641" cy="864096"/>
          </a:xfrm>
        </p:grpSpPr>
        <p:sp>
          <p:nvSpPr>
            <p:cNvPr id="47" name="TextBox 46"/>
            <p:cNvSpPr txBox="1"/>
            <p:nvPr/>
          </p:nvSpPr>
          <p:spPr>
            <a:xfrm>
              <a:off x="2368121" y="4267925"/>
              <a:ext cx="423264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ru-RU" altLang="ko-KR" sz="1400" b="1" dirty="0" smtClean="0">
                  <a:solidFill>
                    <a:srgbClr val="7030A0"/>
                  </a:solidFill>
                  <a:latin typeface="Bahnschrift SemiBold Condensed" panose="020B0502040204020203" pitchFamily="34" charset="0"/>
                  <a:cs typeface="Arial" pitchFamily="34" charset="0"/>
                </a:rPr>
                <a:t>ИНДИВИДУАЛЬНЫЕ СОБЕСЕДОВАНИЯ 1 КУРС</a:t>
              </a:r>
              <a:endParaRPr lang="ko-KR" altLang="en-US" sz="1400" b="1" dirty="0">
                <a:solidFill>
                  <a:srgbClr val="7030A0"/>
                </a:solidFill>
                <a:latin typeface="Bahnschrift SemiBold Condensed" panose="020B0502040204020203" pitchFamily="34" charset="0"/>
                <a:cs typeface="Arial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368121" y="4547246"/>
              <a:ext cx="4130649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600" b="1" dirty="0" smtClean="0">
                  <a:solidFill>
                    <a:srgbClr val="006600"/>
                  </a:solidFill>
                  <a:latin typeface="Bahnschrift SemiLight Condensed" panose="020B0502040204020203" pitchFamily="34" charset="0"/>
                </a:rPr>
                <a:t>~ 430 </a:t>
              </a:r>
              <a:r>
                <a:rPr lang="ru-RU" sz="1600" dirty="0" smtClean="0">
                  <a:solidFill>
                    <a:srgbClr val="002060"/>
                  </a:solidFill>
                  <a:latin typeface="Bahnschrift SemiLight Condensed" panose="020B0502040204020203" pitchFamily="34" charset="0"/>
                </a:rPr>
                <a:t>чел/ </a:t>
              </a:r>
              <a:r>
                <a:rPr lang="en-US" sz="1600" dirty="0" smtClean="0">
                  <a:solidFill>
                    <a:srgbClr val="002060"/>
                  </a:solidFill>
                  <a:latin typeface="Bahnschrift SemiLight Condensed" panose="020B0502040204020203" pitchFamily="34" charset="0"/>
                </a:rPr>
                <a:t>~ </a:t>
              </a:r>
              <a:r>
                <a:rPr lang="ru-RU" sz="1600" dirty="0" smtClean="0">
                  <a:solidFill>
                    <a:srgbClr val="002060"/>
                  </a:solidFill>
                  <a:latin typeface="Bahnschrift SemiLight Condensed" panose="020B0502040204020203" pitchFamily="34" charset="0"/>
                </a:rPr>
                <a:t>75 чел</a:t>
              </a:r>
            </a:p>
            <a:p>
              <a:r>
                <a:rPr lang="ru-RU" sz="1600" b="1" dirty="0" smtClean="0">
                  <a:solidFill>
                    <a:srgbClr val="006600"/>
                  </a:solidFill>
                  <a:latin typeface="Bahnschrift SemiLight Condensed" panose="020B0502040204020203" pitchFamily="34" charset="0"/>
                </a:rPr>
                <a:t>8</a:t>
              </a:r>
              <a:r>
                <a:rPr lang="ru-RU" sz="1600" dirty="0" smtClean="0">
                  <a:solidFill>
                    <a:srgbClr val="002060"/>
                  </a:solidFill>
                  <a:latin typeface="Bahnschrift SemiLight Condensed" panose="020B0502040204020203" pitchFamily="34" charset="0"/>
                </a:rPr>
                <a:t> специальностей / 2 специальности </a:t>
              </a:r>
              <a:endParaRPr lang="ru-RU" sz="1600" dirty="0">
                <a:solidFill>
                  <a:srgbClr val="002060"/>
                </a:solidFill>
                <a:latin typeface="Bahnschrift SemiLight Condensed" panose="020B0502040204020203" pitchFamily="34" charset="0"/>
              </a:endParaRPr>
            </a:p>
          </p:txBody>
        </p:sp>
      </p:grpSp>
      <p:cxnSp>
        <p:nvCxnSpPr>
          <p:cNvPr id="4" name="Прямая соединительная линия 3"/>
          <p:cNvCxnSpPr/>
          <p:nvPr/>
        </p:nvCxnSpPr>
        <p:spPr>
          <a:xfrm>
            <a:off x="179512" y="2715766"/>
            <a:ext cx="3168352" cy="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Group 17"/>
          <p:cNvGrpSpPr/>
          <p:nvPr/>
        </p:nvGrpSpPr>
        <p:grpSpPr>
          <a:xfrm>
            <a:off x="251520" y="3867894"/>
            <a:ext cx="3320367" cy="864096"/>
            <a:chOff x="2368121" y="4267925"/>
            <a:chExt cx="4232641" cy="864096"/>
          </a:xfrm>
        </p:grpSpPr>
        <p:sp>
          <p:nvSpPr>
            <p:cNvPr id="54" name="TextBox 53"/>
            <p:cNvSpPr txBox="1"/>
            <p:nvPr/>
          </p:nvSpPr>
          <p:spPr>
            <a:xfrm>
              <a:off x="2368121" y="4267925"/>
              <a:ext cx="423264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ru-RU" altLang="ko-KR" sz="1400" b="1" dirty="0" smtClean="0">
                  <a:solidFill>
                    <a:srgbClr val="7030A0"/>
                  </a:solidFill>
                  <a:latin typeface="Bahnschrift SemiBold Condensed" panose="020B0502040204020203" pitchFamily="34" charset="0"/>
                  <a:cs typeface="Arial" pitchFamily="34" charset="0"/>
                </a:rPr>
                <a:t>НОВЫЙ ФОРМАТ СЗД</a:t>
              </a:r>
              <a:endParaRPr lang="ko-KR" altLang="en-US" sz="1400" b="1" dirty="0">
                <a:solidFill>
                  <a:srgbClr val="7030A0"/>
                </a:solidFill>
                <a:latin typeface="Bahnschrift SemiBold Condensed" panose="020B0502040204020203" pitchFamily="34" charset="0"/>
                <a:cs typeface="Arial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368121" y="4547246"/>
              <a:ext cx="4130649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600" b="1" dirty="0" smtClean="0">
                  <a:solidFill>
                    <a:srgbClr val="006600"/>
                  </a:solidFill>
                  <a:latin typeface="Bahnschrift SemiLight Condensed" panose="020B0502040204020203" pitchFamily="34" charset="0"/>
                </a:rPr>
                <a:t>~</a:t>
              </a:r>
              <a:r>
                <a:rPr lang="ru-RU" sz="1600" b="1" dirty="0" smtClean="0">
                  <a:solidFill>
                    <a:srgbClr val="006600"/>
                  </a:solidFill>
                  <a:latin typeface="Bahnschrift SemiLight Condensed" panose="020B0502040204020203" pitchFamily="34" charset="0"/>
                </a:rPr>
                <a:t> 1100 </a:t>
              </a:r>
              <a:r>
                <a:rPr lang="ru-RU" sz="1600" dirty="0">
                  <a:solidFill>
                    <a:srgbClr val="002060"/>
                  </a:solidFill>
                  <a:latin typeface="Bahnschrift SemiLight Condensed" panose="020B0502040204020203" pitchFamily="34" charset="0"/>
                </a:rPr>
                <a:t>чел</a:t>
              </a:r>
            </a:p>
            <a:p>
              <a:r>
                <a:rPr lang="ru-RU" sz="1600" b="1" dirty="0" smtClean="0">
                  <a:solidFill>
                    <a:srgbClr val="006600"/>
                  </a:solidFill>
                  <a:latin typeface="Bahnschrift SemiLight Condensed" panose="020B0502040204020203" pitchFamily="34" charset="0"/>
                </a:rPr>
                <a:t>100% </a:t>
              </a:r>
              <a:r>
                <a:rPr lang="ru-RU" sz="1600" dirty="0" smtClean="0">
                  <a:solidFill>
                    <a:srgbClr val="002060"/>
                  </a:solidFill>
                  <a:latin typeface="Bahnschrift SemiLight Condensed" panose="020B0502040204020203" pitchFamily="34" charset="0"/>
                </a:rPr>
                <a:t>специальностей очной формы</a:t>
              </a:r>
              <a:endParaRPr lang="ru-RU" sz="1600" dirty="0">
                <a:solidFill>
                  <a:srgbClr val="002060"/>
                </a:solidFill>
                <a:latin typeface="Bahnschrift SemiLight Condensed" panose="020B0502040204020203" pitchFamily="34" charset="0"/>
              </a:endParaRPr>
            </a:p>
          </p:txBody>
        </p:sp>
      </p:grpSp>
      <p:sp>
        <p:nvSpPr>
          <p:cNvPr id="56" name="Скругленный прямоугольник 55"/>
          <p:cNvSpPr/>
          <p:nvPr/>
        </p:nvSpPr>
        <p:spPr>
          <a:xfrm>
            <a:off x="107504" y="2859782"/>
            <a:ext cx="3197514" cy="2016224"/>
          </a:xfrm>
          <a:prstGeom prst="roundRect">
            <a:avLst>
              <a:gd name="adj" fmla="val 8630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rgbClr val="C00000"/>
              </a:solidFill>
              <a:latin typeface="Bahnschrift Light Condensed" panose="020B0502040204020203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6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7" y="123478"/>
            <a:ext cx="6192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СТРУКТУРА ПОДГОТОВКИ ТСПК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4212545" y="892023"/>
            <a:ext cx="3456383" cy="3064279"/>
            <a:chOff x="2123728" y="915566"/>
            <a:chExt cx="4464496" cy="3917032"/>
          </a:xfrm>
        </p:grpSpPr>
        <p:sp>
          <p:nvSpPr>
            <p:cNvPr id="6" name="Овал 5"/>
            <p:cNvSpPr/>
            <p:nvPr/>
          </p:nvSpPr>
          <p:spPr>
            <a:xfrm>
              <a:off x="3131841" y="915566"/>
              <a:ext cx="2592287" cy="2520280"/>
            </a:xfrm>
            <a:prstGeom prst="ellipse">
              <a:avLst/>
            </a:prstGeom>
            <a:solidFill>
              <a:srgbClr val="00B0F0">
                <a:alpha val="3098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>
                <a:latin typeface="Bahnschrift Light Condensed" panose="020B0502040204020203" pitchFamily="34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3995936" y="2283718"/>
              <a:ext cx="2592288" cy="2548880"/>
            </a:xfrm>
            <a:prstGeom prst="ellipse">
              <a:avLst/>
            </a:prstGeom>
            <a:solidFill>
              <a:srgbClr val="CC0000">
                <a:alpha val="3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>
                <a:latin typeface="Bahnschrift Light Condensed" panose="020B0502040204020203" pitchFamily="34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2123728" y="2211710"/>
              <a:ext cx="2700301" cy="2620888"/>
            </a:xfrm>
            <a:prstGeom prst="ellipse">
              <a:avLst/>
            </a:prstGeom>
            <a:solidFill>
              <a:srgbClr val="FFC000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>
                <a:latin typeface="Bahnschrift Light Condensed" panose="020B0502040204020203" pitchFamily="34" charset="0"/>
              </a:endParaRPr>
            </a:p>
          </p:txBody>
        </p:sp>
        <p:pic>
          <p:nvPicPr>
            <p:cNvPr id="10" name="Picture 3" descr="C:\Users\Оксана Дьякова\Desktop\иконки\premium-icon-check-mark-529005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9005" y="2781783"/>
              <a:ext cx="582055" cy="5820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Прямоугольник 10"/>
            <p:cNvSpPr/>
            <p:nvPr/>
          </p:nvSpPr>
          <p:spPr>
            <a:xfrm>
              <a:off x="3747950" y="1479755"/>
              <a:ext cx="1470501" cy="6688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rgbClr val="002060"/>
                  </a:solidFill>
                  <a:latin typeface="Bahnschrift SemiBold Condensed" panose="020B0502040204020203" pitchFamily="34" charset="0"/>
                </a:rPr>
                <a:t>ОСВОЕНИЕ ОПОП</a:t>
              </a:r>
            </a:p>
            <a:p>
              <a:pPr algn="ctr"/>
              <a:r>
                <a:rPr lang="en-US" sz="1400" dirty="0" smtClean="0">
                  <a:solidFill>
                    <a:srgbClr val="C00000"/>
                  </a:solidFill>
                  <a:latin typeface="Bahnschrift Light Condensed" panose="020B0502040204020203" pitchFamily="34" charset="0"/>
                </a:rPr>
                <a:t>hard </a:t>
              </a:r>
              <a:r>
                <a:rPr lang="en-US" sz="1400" dirty="0">
                  <a:solidFill>
                    <a:srgbClr val="C00000"/>
                  </a:solidFill>
                  <a:latin typeface="Bahnschrift Light Condensed" panose="020B0502040204020203" pitchFamily="34" charset="0"/>
                </a:rPr>
                <a:t>skills</a:t>
              </a:r>
              <a:endParaRPr lang="ru-RU" sz="1400" dirty="0">
                <a:solidFill>
                  <a:srgbClr val="C00000"/>
                </a:solidFill>
                <a:latin typeface="Bahnschrift Light Condensed" panose="020B0502040204020203" pitchFamily="34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820273" y="3394554"/>
              <a:ext cx="1623935" cy="12983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rgbClr val="002060"/>
                  </a:solidFill>
                  <a:latin typeface="Bahnschrift SemiBold Condensed" panose="020B0502040204020203" pitchFamily="34" charset="0"/>
                </a:rPr>
                <a:t>ВНЕУЧЕБНАЯ ДЕЯТЕЛЬНОСТЬ</a:t>
              </a:r>
              <a:endParaRPr lang="en-US" sz="1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</a:endParaRPr>
            </a:p>
            <a:p>
              <a:pPr algn="ctr"/>
              <a:r>
                <a:rPr lang="en-US" sz="1400" dirty="0" smtClean="0">
                  <a:solidFill>
                    <a:srgbClr val="C00000"/>
                  </a:solidFill>
                  <a:latin typeface="Bahnschrift Light Condensed" panose="020B0502040204020203" pitchFamily="34" charset="0"/>
                </a:rPr>
                <a:t>soft </a:t>
              </a:r>
              <a:r>
                <a:rPr lang="en-US" sz="1400" dirty="0">
                  <a:solidFill>
                    <a:srgbClr val="C00000"/>
                  </a:solidFill>
                  <a:latin typeface="Bahnschrift Light Condensed" panose="020B0502040204020203" pitchFamily="34" charset="0"/>
                </a:rPr>
                <a:t>skills</a:t>
              </a:r>
              <a:endParaRPr lang="ru-RU" sz="1400" dirty="0">
                <a:solidFill>
                  <a:srgbClr val="C00000"/>
                </a:solidFill>
                <a:latin typeface="Bahnschrift Light Condensed" panose="020B0502040204020203" pitchFamily="34" charset="0"/>
              </a:endParaRPr>
            </a:p>
            <a:p>
              <a:pPr algn="r"/>
              <a:endParaRPr lang="ru-RU" dirty="0">
                <a:solidFill>
                  <a:srgbClr val="002060"/>
                </a:solidFill>
                <a:latin typeface="Bahnschrift Light Condensed" panose="020B0502040204020203" pitchFamily="34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2215983" y="3433897"/>
              <a:ext cx="1944216" cy="1258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rgbClr val="002060"/>
                  </a:solidFill>
                  <a:latin typeface="Bahnschrift SemiBold Condensed" panose="020B0502040204020203" pitchFamily="34" charset="0"/>
                </a:rPr>
                <a:t>ДОПОЛНИТЕЛЬНОЕ ОБРАЗОВАНИЕ</a:t>
              </a:r>
              <a:endParaRPr lang="en-US" sz="1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</a:endParaRPr>
            </a:p>
            <a:p>
              <a:pPr algn="ctr"/>
              <a:r>
                <a:rPr lang="en-US" sz="1400" dirty="0" smtClean="0">
                  <a:solidFill>
                    <a:srgbClr val="C00000"/>
                  </a:solidFill>
                  <a:latin typeface="Bahnschrift Light Condensed" panose="020B0502040204020203" pitchFamily="34" charset="0"/>
                </a:rPr>
                <a:t>future </a:t>
              </a:r>
              <a:r>
                <a:rPr lang="en-US" sz="1400" dirty="0">
                  <a:solidFill>
                    <a:srgbClr val="C00000"/>
                  </a:solidFill>
                  <a:latin typeface="Bahnschrift Light Condensed" panose="020B0502040204020203" pitchFamily="34" charset="0"/>
                </a:rPr>
                <a:t>skills</a:t>
              </a:r>
              <a:endParaRPr lang="ru-RU" sz="1400" dirty="0">
                <a:solidFill>
                  <a:srgbClr val="C00000"/>
                </a:solidFill>
                <a:latin typeface="Bahnschrift Light Condensed" panose="020B0502040204020203" pitchFamily="34" charset="0"/>
              </a:endParaRPr>
            </a:p>
            <a:p>
              <a:endParaRPr lang="ru-RU" sz="1600" dirty="0">
                <a:solidFill>
                  <a:srgbClr val="002060"/>
                </a:solidFill>
                <a:latin typeface="Bahnschrift Light Condensed" panose="020B0502040204020203" pitchFamily="34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6442470" y="1147905"/>
            <a:ext cx="1850051" cy="1190623"/>
            <a:chOff x="5284525" y="1952714"/>
            <a:chExt cx="3319923" cy="763052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 flipV="1">
              <a:off x="5284525" y="1952714"/>
              <a:ext cx="1159683" cy="76305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6444208" y="1952714"/>
              <a:ext cx="216024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7059395" y="483518"/>
            <a:ext cx="2001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Хорошие базовые навыки,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Навыки социального взаимодействия</a:t>
            </a:r>
            <a:endParaRPr lang="ru-RU" sz="1200" dirty="0">
              <a:solidFill>
                <a:srgbClr val="002060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68385" y="1149066"/>
            <a:ext cx="1992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Нет задела на будущее, 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Меньше возможностей на рынке труда</a:t>
            </a:r>
          </a:p>
        </p:txBody>
      </p:sp>
      <p:grpSp>
        <p:nvGrpSpPr>
          <p:cNvPr id="19" name="Группа 18"/>
          <p:cNvGrpSpPr/>
          <p:nvPr/>
        </p:nvGrpSpPr>
        <p:grpSpPr>
          <a:xfrm flipH="1">
            <a:off x="3539993" y="1487619"/>
            <a:ext cx="1905158" cy="850909"/>
            <a:chOff x="5284525" y="1952714"/>
            <a:chExt cx="3319923" cy="763052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flipV="1">
              <a:off x="5284525" y="1952714"/>
              <a:ext cx="1159683" cy="76305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6444208" y="1952714"/>
              <a:ext cx="216024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3107945" y="861034"/>
            <a:ext cx="2065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Хорошие базовые навыки,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Дополнительные возможности развития карьеры</a:t>
            </a:r>
            <a:endParaRPr lang="ru-RU" sz="1200" dirty="0">
              <a:solidFill>
                <a:srgbClr val="002060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07945" y="1479489"/>
            <a:ext cx="1753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Отсутствуют навыки социального взаимодействия</a:t>
            </a:r>
          </a:p>
        </p:txBody>
      </p:sp>
      <p:grpSp>
        <p:nvGrpSpPr>
          <p:cNvPr id="24" name="Группа 23"/>
          <p:cNvGrpSpPr/>
          <p:nvPr/>
        </p:nvGrpSpPr>
        <p:grpSpPr>
          <a:xfrm flipV="1">
            <a:off x="6060766" y="3252761"/>
            <a:ext cx="2687697" cy="908591"/>
            <a:chOff x="5284525" y="1952714"/>
            <a:chExt cx="4248473" cy="763052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 flipV="1">
              <a:off x="5284525" y="1952714"/>
              <a:ext cx="1159683" cy="76305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flipV="1">
              <a:off x="6444207" y="1952714"/>
              <a:ext cx="3088791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7452320" y="3363838"/>
            <a:ext cx="16916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Широкий набор отдельных компетенций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Развитые навыки социального взаимодействия</a:t>
            </a:r>
            <a:endParaRPr lang="ru-RU" sz="1200" dirty="0">
              <a:solidFill>
                <a:srgbClr val="002060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452320" y="4155926"/>
            <a:ext cx="1608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Нет фундаментальных профессиональных навыков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924766" y="4876058"/>
            <a:ext cx="225574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i="1" dirty="0" smtClean="0">
                <a:solidFill>
                  <a:srgbClr val="C00000"/>
                </a:solidFill>
                <a:latin typeface="Bahnschrift Light Condensed" panose="020B0502040204020203" pitchFamily="34" charset="0"/>
              </a:rPr>
              <a:t>*Материалы </a:t>
            </a:r>
            <a:r>
              <a:rPr lang="en-US" sz="1000" i="1" dirty="0" smtClean="0">
                <a:solidFill>
                  <a:srgbClr val="C00000"/>
                </a:solidFill>
                <a:latin typeface="Bahnschrift Light Condensed" panose="020B0502040204020203" pitchFamily="34" charset="0"/>
              </a:rPr>
              <a:t>Orientation Day </a:t>
            </a:r>
            <a:r>
              <a:rPr lang="ru-RU" sz="1000" i="1" dirty="0" smtClean="0">
                <a:solidFill>
                  <a:srgbClr val="C00000"/>
                </a:solidFill>
                <a:latin typeface="Bahnschrift Light Condensed" panose="020B0502040204020203" pitchFamily="34" charset="0"/>
              </a:rPr>
              <a:t>ТСПК (22.08.2022 г.)</a:t>
            </a:r>
            <a:endParaRPr lang="ru-RU" sz="1000" i="1" dirty="0">
              <a:solidFill>
                <a:srgbClr val="C00000"/>
              </a:solidFill>
              <a:latin typeface="Bahnschrift Light Condensed" panose="020B0502040204020203" pitchFamily="34" charset="0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323528" y="699542"/>
            <a:ext cx="4368452" cy="0"/>
          </a:xfrm>
          <a:prstGeom prst="straightConnector1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Группа 32"/>
          <p:cNvGrpSpPr/>
          <p:nvPr/>
        </p:nvGrpSpPr>
        <p:grpSpPr>
          <a:xfrm>
            <a:off x="294364" y="2150361"/>
            <a:ext cx="3033065" cy="1832138"/>
            <a:chOff x="2667886" y="1843286"/>
            <a:chExt cx="5000458" cy="2465040"/>
          </a:xfrm>
        </p:grpSpPr>
        <p:sp>
          <p:nvSpPr>
            <p:cNvPr id="34" name="Скругленный прямоугольник 33"/>
            <p:cNvSpPr/>
            <p:nvPr/>
          </p:nvSpPr>
          <p:spPr>
            <a:xfrm>
              <a:off x="2667886" y="2211710"/>
              <a:ext cx="2753820" cy="1728193"/>
            </a:xfrm>
            <a:prstGeom prst="roundRect">
              <a:avLst>
                <a:gd name="adj" fmla="val 863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srgbClr val="C00000"/>
                  </a:solidFill>
                  <a:latin typeface="Bahnschrift Light Condensed" panose="020B0502040204020203" pitchFamily="34" charset="0"/>
                  <a:cs typeface="Arial" charset="0"/>
                </a:rPr>
                <a:t>Основная </a:t>
              </a:r>
              <a:endParaRPr lang="ru-RU" sz="1400" dirty="0" smtClean="0">
                <a:solidFill>
                  <a:srgbClr val="C00000"/>
                </a:solidFill>
                <a:latin typeface="Bahnschrift Light Condensed" panose="020B0502040204020203" pitchFamily="34" charset="0"/>
                <a:cs typeface="Arial" charset="0"/>
              </a:endParaRPr>
            </a:p>
            <a:p>
              <a:pPr algn="ctr"/>
              <a:r>
                <a:rPr lang="ru-RU" sz="1400" dirty="0" smtClean="0">
                  <a:solidFill>
                    <a:srgbClr val="C00000"/>
                  </a:solidFill>
                  <a:latin typeface="Bahnschrift Light Condensed" panose="020B0502040204020203" pitchFamily="34" charset="0"/>
                  <a:cs typeface="Arial" charset="0"/>
                </a:rPr>
                <a:t>образовательная </a:t>
              </a:r>
              <a:r>
                <a:rPr lang="ru-RU" sz="1400" dirty="0">
                  <a:solidFill>
                    <a:srgbClr val="C00000"/>
                  </a:solidFill>
                  <a:latin typeface="Bahnschrift Light Condensed" panose="020B0502040204020203" pitchFamily="34" charset="0"/>
                  <a:cs typeface="Arial" charset="0"/>
                </a:rPr>
                <a:t>программа</a:t>
              </a:r>
            </a:p>
          </p:txBody>
        </p:sp>
        <p:sp>
          <p:nvSpPr>
            <p:cNvPr id="35" name="Скругленный прямоугольник 34"/>
            <p:cNvSpPr/>
            <p:nvPr/>
          </p:nvSpPr>
          <p:spPr>
            <a:xfrm>
              <a:off x="5148064" y="3579862"/>
              <a:ext cx="2520280" cy="728464"/>
            </a:xfrm>
            <a:prstGeom prst="round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srgbClr val="C00000"/>
                  </a:solidFill>
                  <a:latin typeface="Bahnschrift Light Condensed" panose="020B0502040204020203" pitchFamily="34" charset="0"/>
                  <a:cs typeface="Arial" charset="0"/>
                </a:rPr>
                <a:t>Бизнес-роль 3</a:t>
              </a:r>
            </a:p>
          </p:txBody>
        </p:sp>
        <p:sp>
          <p:nvSpPr>
            <p:cNvPr id="36" name="Скругленный прямоугольник 35"/>
            <p:cNvSpPr/>
            <p:nvPr/>
          </p:nvSpPr>
          <p:spPr>
            <a:xfrm>
              <a:off x="5142797" y="2711574"/>
              <a:ext cx="2520280" cy="728464"/>
            </a:xfrm>
            <a:prstGeom prst="roundRect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srgbClr val="C00000"/>
                  </a:solidFill>
                  <a:latin typeface="Bahnschrift Light Condensed" panose="020B0502040204020203" pitchFamily="34" charset="0"/>
                  <a:cs typeface="Arial" charset="0"/>
                </a:rPr>
                <a:t>Бизнес-роль 2</a:t>
              </a:r>
            </a:p>
          </p:txBody>
        </p:sp>
        <p:sp>
          <p:nvSpPr>
            <p:cNvPr id="37" name="Скругленный прямоугольник 36"/>
            <p:cNvSpPr/>
            <p:nvPr/>
          </p:nvSpPr>
          <p:spPr>
            <a:xfrm>
              <a:off x="5133672" y="1843286"/>
              <a:ext cx="2520281" cy="728464"/>
            </a:xfrm>
            <a:prstGeom prst="round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srgbClr val="C00000"/>
                  </a:solidFill>
                  <a:latin typeface="Bahnschrift Light Condensed" panose="020B0502040204020203" pitchFamily="34" charset="0"/>
                  <a:cs typeface="Arial" charset="0"/>
                </a:rPr>
                <a:t>Бизнес-роль 1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251520" y="4105404"/>
            <a:ext cx="3067179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altLang="ko-KR" sz="1600" b="1" dirty="0" smtClean="0">
                <a:solidFill>
                  <a:srgbClr val="C00000"/>
                </a:solidFill>
                <a:latin typeface="Bahnschrift SemiBold Condensed" panose="020B0502040204020203" pitchFamily="34" charset="0"/>
                <a:cs typeface="Arial" pitchFamily="34" charset="0"/>
              </a:rPr>
              <a:t>НЕ ПРОФЕССИЯ, А БИЗНЕС - РОЛЬ</a:t>
            </a:r>
            <a:endParaRPr lang="ko-KR" altLang="en-US" sz="1600" b="1" dirty="0">
              <a:solidFill>
                <a:srgbClr val="C00000"/>
              </a:solidFill>
              <a:latin typeface="Bahnschrift SemiBold Condensed" panose="020B0502040204020203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51520" y="4408555"/>
            <a:ext cx="4240474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100" dirty="0">
                <a:solidFill>
                  <a:srgbClr val="002060"/>
                </a:solidFill>
                <a:latin typeface="Bahnschrift Light Condensed" panose="020B0502040204020203" pitchFamily="34" charset="0"/>
              </a:rPr>
              <a:t>Модульный принцип построения программ</a:t>
            </a:r>
          </a:p>
          <a:p>
            <a:r>
              <a:rPr lang="ru-RU" sz="1100" dirty="0">
                <a:solidFill>
                  <a:srgbClr val="002060"/>
                </a:solidFill>
                <a:latin typeface="Bahnschrift Light Condensed" panose="020B0502040204020203" pitchFamily="34" charset="0"/>
              </a:rPr>
              <a:t>Каждая программа – горизонтальное расширение квалификации</a:t>
            </a:r>
          </a:p>
          <a:p>
            <a:r>
              <a:rPr lang="ru-RU" sz="1100" dirty="0">
                <a:solidFill>
                  <a:srgbClr val="002060"/>
                </a:solidFill>
                <a:latin typeface="Bahnschrift Light Condensed" panose="020B0502040204020203" pitchFamily="34" charset="0"/>
              </a:rPr>
              <a:t>Обязательная стажировка в рамках </a:t>
            </a:r>
            <a:r>
              <a:rPr lang="ru-RU" sz="11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программы</a:t>
            </a:r>
            <a:endParaRPr lang="ru-RU" sz="1100" dirty="0">
              <a:solidFill>
                <a:srgbClr val="002060"/>
              </a:solidFill>
              <a:latin typeface="Bahnschrift Light Condensed" panose="020B0502040204020203" pitchFamily="34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3419871" y="2959312"/>
            <a:ext cx="720666" cy="0"/>
          </a:xfrm>
          <a:prstGeom prst="straightConnector1">
            <a:avLst/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240685" y="4717182"/>
            <a:ext cx="18678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hnschrift Light Condensed" panose="020B0502040204020203" pitchFamily="34" charset="0"/>
              </a:rPr>
              <a:t>#</a:t>
            </a:r>
            <a:r>
              <a:rPr lang="ru-RU" sz="9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hnschrift Light Condensed" panose="020B0502040204020203" pitchFamily="34" charset="0"/>
              </a:rPr>
              <a:t>Думай иначе, будь первым (С</a:t>
            </a:r>
            <a:r>
              <a:rPr lang="ru-RU" sz="900" dirty="0">
                <a:solidFill>
                  <a:schemeClr val="accent1">
                    <a:lumMod val="40000"/>
                    <a:lumOff val="60000"/>
                  </a:schemeClr>
                </a:solidFill>
                <a:latin typeface="Bahnschrift Light Condensed" panose="020B0502040204020203" pitchFamily="34" charset="0"/>
              </a:rPr>
              <a:t>) ГАПОУ </a:t>
            </a:r>
            <a:r>
              <a:rPr lang="ru-RU" sz="9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hnschrift Light Condensed" panose="020B0502040204020203" pitchFamily="34" charset="0"/>
              </a:rPr>
              <a:t>ТСПК</a:t>
            </a:r>
            <a:endParaRPr lang="ru-RU" sz="900" dirty="0">
              <a:solidFill>
                <a:schemeClr val="accent1">
                  <a:lumMod val="40000"/>
                  <a:lumOff val="60000"/>
                </a:schemeClr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07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7" y="123478"/>
            <a:ext cx="6192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ТРАНСЛЯЦИЯ ОПЫТА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23528" y="699542"/>
            <a:ext cx="4368452" cy="0"/>
          </a:xfrm>
          <a:prstGeom prst="straightConnector1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5536" y="699542"/>
            <a:ext cx="396044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altLang="ko-KR" sz="1400" b="1" dirty="0" smtClean="0">
                <a:solidFill>
                  <a:srgbClr val="C00000"/>
                </a:solidFill>
                <a:latin typeface="Bahnschrift SemiBold Condensed" panose="020B0502040204020203" pitchFamily="34" charset="0"/>
                <a:cs typeface="Arial" pitchFamily="34" charset="0"/>
              </a:rPr>
              <a:t>РЕГИОНАЛЬНЫЙ УРОВЕНЬ</a:t>
            </a:r>
            <a:endParaRPr lang="ko-KR" altLang="en-US" sz="1400" b="1" dirty="0">
              <a:solidFill>
                <a:srgbClr val="C00000"/>
              </a:solidFill>
              <a:latin typeface="Bahnschrift SemiBold Condensed" panose="020B0502040204020203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4" y="878692"/>
            <a:ext cx="8424938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2060"/>
                </a:solidFill>
                <a:latin typeface="Bahnschrift Light Condensed" panose="020B0502040204020203" pitchFamily="34" charset="0"/>
              </a:rPr>
              <a:t>Мастер-класс </a:t>
            </a:r>
            <a:r>
              <a:rPr lang="ru-RU" sz="12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«Проектирование индивидуального образовательного маршрута обучающегося (практика деятельности ГАПОУ ТСПК)» (в </a:t>
            </a:r>
            <a:r>
              <a:rPr lang="ru-RU" sz="1200" dirty="0">
                <a:solidFill>
                  <a:srgbClr val="002060"/>
                </a:solidFill>
                <a:latin typeface="Bahnschrift Light Condensed" panose="020B0502040204020203" pitchFamily="34" charset="0"/>
              </a:rPr>
              <a:t>рамках программы повышения </a:t>
            </a:r>
            <a:r>
              <a:rPr lang="ru-RU" sz="12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квалификации), с. </a:t>
            </a:r>
            <a:r>
              <a:rPr lang="ru-RU" sz="1200" dirty="0" err="1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Муранка</a:t>
            </a:r>
            <a:r>
              <a:rPr lang="ru-RU" sz="12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, 11.08.2022 </a:t>
            </a:r>
            <a:r>
              <a:rPr lang="ru-RU" sz="1200" dirty="0">
                <a:solidFill>
                  <a:srgbClr val="002060"/>
                </a:solidFill>
                <a:latin typeface="Bahnschrift Light Condensed" panose="020B0502040204020203" pitchFamily="34" charset="0"/>
              </a:rPr>
              <a:t>г</a:t>
            </a:r>
            <a:r>
              <a:rPr lang="ru-RU" sz="12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Форум </a:t>
            </a:r>
            <a:r>
              <a:rPr lang="ru-RU" sz="1200" dirty="0">
                <a:solidFill>
                  <a:srgbClr val="002060"/>
                </a:solidFill>
                <a:latin typeface="Bahnschrift Light Condensed" panose="020B0502040204020203" pitchFamily="34" charset="0"/>
              </a:rPr>
              <a:t>инноваций «Педагогические идеи и инновационные практики в системе среднего профессионального образования Самарской области», </a:t>
            </a:r>
            <a:r>
              <a:rPr lang="ru-RU" sz="12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г. Самара, 15.12.2022 </a:t>
            </a:r>
            <a:r>
              <a:rPr lang="ru-RU" sz="1200" dirty="0">
                <a:solidFill>
                  <a:srgbClr val="002060"/>
                </a:solidFill>
                <a:latin typeface="Bahnschrift Light Condensed" panose="020B0502040204020203" pitchFamily="34" charset="0"/>
              </a:rPr>
              <a:t>г</a:t>
            </a:r>
            <a:r>
              <a:rPr lang="ru-RU" sz="12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2060"/>
                </a:solidFill>
                <a:latin typeface="Bahnschrift Light Condensed" panose="020B0502040204020203" pitchFamily="34" charset="0"/>
              </a:rPr>
              <a:t>Окружной форум классных руководителей </a:t>
            </a:r>
            <a:r>
              <a:rPr lang="ru-RU" sz="12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ПФО «Разработка и сопровождение индивидуальной траектории профессионального развития обучающихся», </a:t>
            </a:r>
            <a:r>
              <a:rPr lang="ru-RU" sz="1200" dirty="0">
                <a:solidFill>
                  <a:srgbClr val="002060"/>
                </a:solidFill>
                <a:latin typeface="Bahnschrift Light Condensed" panose="020B0502040204020203" pitchFamily="34" charset="0"/>
              </a:rPr>
              <a:t>г. Самара, 21.03.2023 г</a:t>
            </a:r>
            <a:r>
              <a:rPr lang="ru-RU" sz="12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I</a:t>
            </a:r>
            <a:r>
              <a:rPr lang="ru-RU" sz="12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 форум «Мой колледж. Мое время. Моя команда», г. Тольятти, 14.06.2023 г.</a:t>
            </a:r>
            <a:endParaRPr lang="ru-RU" sz="1200" dirty="0">
              <a:solidFill>
                <a:srgbClr val="002060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2191965"/>
            <a:ext cx="396044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altLang="ko-KR" sz="1400" b="1" dirty="0" smtClean="0">
                <a:solidFill>
                  <a:srgbClr val="C00000"/>
                </a:solidFill>
                <a:latin typeface="Bahnschrift SemiBold Condensed" panose="020B0502040204020203" pitchFamily="34" charset="0"/>
                <a:cs typeface="Arial" pitchFamily="34" charset="0"/>
              </a:rPr>
              <a:t>ФЕДЕРАЛЬНЫЙ  УРОВЕНЬ</a:t>
            </a:r>
            <a:endParaRPr lang="ko-KR" altLang="en-US" sz="1400" b="1" dirty="0">
              <a:solidFill>
                <a:srgbClr val="C00000"/>
              </a:solidFill>
              <a:latin typeface="Bahnschrift SemiBold Condensed" panose="020B0502040204020203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2355726"/>
            <a:ext cx="8424938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2060"/>
                </a:solidFill>
                <a:latin typeface="Bahnschrift Light Condensed" panose="020B0502040204020203" pitchFamily="34" charset="0"/>
              </a:rPr>
              <a:t>Форум АСИ «Сильные идеи для нового времени», г. Москва, 19.07.2022 г</a:t>
            </a:r>
            <a:r>
              <a:rPr lang="ru-RU" sz="12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Межрегиональный фестиваль </a:t>
            </a:r>
            <a:r>
              <a:rPr lang="ru-RU" sz="1200" dirty="0">
                <a:solidFill>
                  <a:srgbClr val="002060"/>
                </a:solidFill>
                <a:latin typeface="Bahnschrift Light Condensed" panose="020B0502040204020203" pitchFamily="34" charset="0"/>
              </a:rPr>
              <a:t>лучших педагогических практик </a:t>
            </a:r>
            <a:r>
              <a:rPr lang="ru-RU" sz="12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«Модель интеграции среднего профессионального образования и дополнительного профессионального образования для подготовки востребованных кадров», </a:t>
            </a:r>
            <a:r>
              <a:rPr lang="ru-RU" sz="1200" dirty="0">
                <a:solidFill>
                  <a:srgbClr val="002060"/>
                </a:solidFill>
                <a:latin typeface="Bahnschrift Light Condensed" panose="020B0502040204020203" pitchFamily="34" charset="0"/>
              </a:rPr>
              <a:t>г. Нижний Новгород, 27.01.2023 г</a:t>
            </a:r>
            <a:r>
              <a:rPr lang="ru-RU" sz="12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2060"/>
                </a:solidFill>
                <a:latin typeface="Bahnschrift Light Condensed" panose="020B0502040204020203" pitchFamily="34" charset="0"/>
              </a:rPr>
              <a:t>Всероссийский семинар </a:t>
            </a:r>
            <a:r>
              <a:rPr lang="ru-RU" sz="12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заместителей </a:t>
            </a:r>
            <a:r>
              <a:rPr lang="ru-RU" sz="1200" dirty="0">
                <a:solidFill>
                  <a:srgbClr val="002060"/>
                </a:solidFill>
                <a:latin typeface="Bahnschrift Light Condensed" panose="020B0502040204020203" pitchFamily="34" charset="0"/>
              </a:rPr>
              <a:t>директоров по </a:t>
            </a:r>
            <a:r>
              <a:rPr lang="ru-RU" sz="12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воспитательной работе, п. </a:t>
            </a:r>
            <a:r>
              <a:rPr lang="ru-RU" sz="1200" dirty="0" err="1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Сенеж</a:t>
            </a:r>
            <a:r>
              <a:rPr lang="ru-RU" sz="12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, 08.05.2023 г.</a:t>
            </a:r>
            <a:endParaRPr lang="ru-RU" sz="1200" dirty="0">
              <a:solidFill>
                <a:srgbClr val="002060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3075806"/>
            <a:ext cx="396044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altLang="ko-KR" sz="1400" b="1" dirty="0" smtClean="0">
                <a:solidFill>
                  <a:srgbClr val="C00000"/>
                </a:solidFill>
                <a:latin typeface="Bahnschrift SemiBold Condensed" panose="020B0502040204020203" pitchFamily="34" charset="0"/>
                <a:cs typeface="Arial" pitchFamily="34" charset="0"/>
              </a:rPr>
              <a:t>МЕЖДУНАРОДНЫЙ  УРОВЕНЬ</a:t>
            </a:r>
            <a:endParaRPr lang="ko-KR" altLang="en-US" sz="1400" b="1" dirty="0">
              <a:solidFill>
                <a:srgbClr val="C00000"/>
              </a:solidFill>
              <a:latin typeface="Bahnschrift SemiBold Condensed" panose="020B0502040204020203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5536" y="3291830"/>
            <a:ext cx="864096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2060"/>
                </a:solidFill>
                <a:latin typeface="Bahnschrift Light Condensed" panose="020B0502040204020203" pitchFamily="34" charset="0"/>
              </a:rPr>
              <a:t>Круглый стол «Подготовка ИТ-специалистов: современные практики» (в рамках международного форума </a:t>
            </a:r>
            <a:r>
              <a:rPr lang="en-US" sz="1200" dirty="0">
                <a:solidFill>
                  <a:srgbClr val="002060"/>
                </a:solidFill>
                <a:latin typeface="Bahnschrift Light Condensed" panose="020B0502040204020203" pitchFamily="34" charset="0"/>
              </a:rPr>
              <a:t>Kazan Digital Week </a:t>
            </a:r>
            <a:r>
              <a:rPr lang="ru-RU" sz="1200" dirty="0">
                <a:solidFill>
                  <a:srgbClr val="002060"/>
                </a:solidFill>
                <a:latin typeface="Bahnschrift Light Condensed" panose="020B0502040204020203" pitchFamily="34" charset="0"/>
              </a:rPr>
              <a:t>– </a:t>
            </a:r>
            <a:r>
              <a:rPr lang="ru-RU" sz="12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2022), </a:t>
            </a:r>
            <a:r>
              <a:rPr lang="ru-RU" sz="1200" dirty="0">
                <a:solidFill>
                  <a:srgbClr val="002060"/>
                </a:solidFill>
                <a:latin typeface="Bahnschrift Light Condensed" panose="020B0502040204020203" pitchFamily="34" charset="0"/>
              </a:rPr>
              <a:t>г. Казань, 22.09.2022 г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40685" y="4861198"/>
            <a:ext cx="18678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hnschrift Light Condensed" panose="020B0502040204020203" pitchFamily="34" charset="0"/>
              </a:rPr>
              <a:t>#</a:t>
            </a:r>
            <a:r>
              <a:rPr lang="ru-RU" sz="9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hnschrift Light Condensed" panose="020B0502040204020203" pitchFamily="34" charset="0"/>
              </a:rPr>
              <a:t>Думай иначе, будь первым (С</a:t>
            </a:r>
            <a:r>
              <a:rPr lang="ru-RU" sz="900" dirty="0">
                <a:solidFill>
                  <a:schemeClr val="accent1">
                    <a:lumMod val="40000"/>
                    <a:lumOff val="60000"/>
                  </a:schemeClr>
                </a:solidFill>
                <a:latin typeface="Bahnschrift Light Condensed" panose="020B0502040204020203" pitchFamily="34" charset="0"/>
              </a:rPr>
              <a:t>) ГАПОУ </a:t>
            </a:r>
            <a:r>
              <a:rPr lang="ru-RU" sz="9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hnschrift Light Condensed" panose="020B0502040204020203" pitchFamily="34" charset="0"/>
              </a:rPr>
              <a:t>ТСПК</a:t>
            </a:r>
            <a:endParaRPr lang="ru-RU" sz="900" dirty="0">
              <a:solidFill>
                <a:schemeClr val="accent1">
                  <a:lumMod val="40000"/>
                  <a:lumOff val="60000"/>
                </a:schemeClr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36" y="3795886"/>
            <a:ext cx="396044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altLang="ko-KR" sz="1400" b="1" dirty="0" smtClean="0">
                <a:solidFill>
                  <a:srgbClr val="7030A0"/>
                </a:solidFill>
                <a:latin typeface="Bahnschrift SemiBold Condensed" panose="020B0502040204020203" pitchFamily="34" charset="0"/>
                <a:cs typeface="Arial" pitchFamily="34" charset="0"/>
              </a:rPr>
              <a:t>ПРАКТИКИ, ГОТОВЫЕ К ТИРАЖИРОВАНИЮ В РЕГИОНЕ</a:t>
            </a:r>
            <a:endParaRPr lang="ko-KR" altLang="en-US" sz="1400" b="1" dirty="0">
              <a:solidFill>
                <a:srgbClr val="7030A0"/>
              </a:solidFill>
              <a:latin typeface="Bahnschrift SemiBold Condensed" panose="020B0502040204020203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5536" y="4011910"/>
            <a:ext cx="76328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Практика проведения индивидуальных собеседований со студентами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Практика подготовки и защиты проектов в формате индивидуальной траектории профессионального развития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Практика реализации социально-значимой деятельности в формате проектов</a:t>
            </a:r>
            <a:endParaRPr lang="ru-RU" sz="1400" dirty="0">
              <a:solidFill>
                <a:srgbClr val="002060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23528" y="3723878"/>
            <a:ext cx="8496946" cy="1137320"/>
          </a:xfrm>
          <a:prstGeom prst="roundRect">
            <a:avLst>
              <a:gd name="adj" fmla="val 8630"/>
            </a:avLst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rgbClr val="C00000"/>
              </a:solidFill>
              <a:latin typeface="Bahnschrift Light Condensed" panose="020B0502040204020203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86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49680" y="3088580"/>
            <a:ext cx="2132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u-RU" sz="20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tspk.org </a:t>
            </a:r>
            <a:endParaRPr lang="ru-RU" altLang="ru-RU" sz="2000" dirty="0" smtClean="0">
              <a:solidFill>
                <a:srgbClr val="002060"/>
              </a:solidFill>
              <a:latin typeface="Bahnschrift Light Condensed" panose="020B0502040204020203" pitchFamily="34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https://t.me/tspktlt</a:t>
            </a:r>
            <a:r>
              <a:rPr lang="en-US" altLang="ru-RU" sz="20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  so_tspk@edu.tgl.ru</a:t>
            </a:r>
            <a:endParaRPr lang="ru-RU" sz="2000" dirty="0">
              <a:solidFill>
                <a:srgbClr val="002060"/>
              </a:solidFill>
              <a:latin typeface="Bahnschrift Light Condensed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29" y="1552789"/>
            <a:ext cx="2321614" cy="1451009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4572000" y="1728756"/>
            <a:ext cx="4104456" cy="1332438"/>
            <a:chOff x="1619672" y="2211711"/>
            <a:chExt cx="4104456" cy="1332438"/>
          </a:xfrm>
        </p:grpSpPr>
        <p:sp>
          <p:nvSpPr>
            <p:cNvPr id="11" name="TextBox 10"/>
            <p:cNvSpPr txBox="1"/>
            <p:nvPr/>
          </p:nvSpPr>
          <p:spPr>
            <a:xfrm>
              <a:off x="1619672" y="2211711"/>
              <a:ext cx="4104456" cy="73866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ru-RU" altLang="ko-KR" sz="1400" b="1" dirty="0">
                  <a:solidFill>
                    <a:srgbClr val="002060"/>
                  </a:solidFill>
                  <a:latin typeface="Bahnschrift Light Condensed" panose="020B0502040204020203" pitchFamily="34" charset="0"/>
                </a:rPr>
                <a:t>Дьякова Оксана Ивановна,</a:t>
              </a:r>
            </a:p>
            <a:p>
              <a:r>
                <a:rPr lang="ru-RU" sz="1400" dirty="0">
                  <a:solidFill>
                    <a:srgbClr val="002060"/>
                  </a:solidFill>
                  <a:latin typeface="Bahnschrift Light Condensed" panose="020B0502040204020203" pitchFamily="34" charset="0"/>
                </a:rPr>
                <a:t>заместитель директора ГАПОУ «Тольяттинский социально-педагогический колледж»</a:t>
              </a:r>
            </a:p>
          </p:txBody>
        </p:sp>
        <p:pic>
          <p:nvPicPr>
            <p:cNvPr id="12" name="Picture 2" descr="C:\Users\Оксана Дьякова\Desktop\иконки\free-icon-telegram-2111646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1680" y="3269578"/>
              <a:ext cx="261835" cy="2618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3" descr="C:\Users\Оксана Дьякова\Desktop\иконки\free-icon-vk-145813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1322" y="3262404"/>
              <a:ext cx="281745" cy="2817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1907599" y="3236372"/>
              <a:ext cx="136815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dirty="0">
                  <a:solidFill>
                    <a:srgbClr val="002060"/>
                  </a:solidFill>
                  <a:latin typeface="Bahnschrift Light Condensed" panose="020B0502040204020203" pitchFamily="34" charset="0"/>
                </a:rPr>
                <a:t>@</a:t>
              </a:r>
              <a:r>
                <a:rPr lang="en-US" altLang="ko-KR" sz="1400" dirty="0" err="1">
                  <a:solidFill>
                    <a:srgbClr val="002060"/>
                  </a:solidFill>
                  <a:latin typeface="Bahnschrift Light Condensed" panose="020B0502040204020203" pitchFamily="34" charset="0"/>
                </a:rPr>
                <a:t>oksana_dyakova</a:t>
              </a:r>
              <a:endParaRPr lang="ko-KR" altLang="en-US" sz="1400" dirty="0">
                <a:solidFill>
                  <a:srgbClr val="002060"/>
                </a:solidFill>
                <a:latin typeface="Bahnschrift Light Condensed" panose="020B0502040204020203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73067" y="3236372"/>
              <a:ext cx="155106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dirty="0" err="1">
                  <a:solidFill>
                    <a:srgbClr val="002060"/>
                  </a:solidFill>
                  <a:latin typeface="Bahnschrift Light Condensed" panose="020B0502040204020203" pitchFamily="34" charset="0"/>
                </a:rPr>
                <a:t>oksana_dyakova</a:t>
              </a:r>
              <a:endParaRPr lang="ko-KR" altLang="en-US" sz="1400" dirty="0">
                <a:solidFill>
                  <a:srgbClr val="002060"/>
                </a:solidFill>
                <a:latin typeface="Bahnschrift Light Condensed" panose="020B0502040204020203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907703" y="2896077"/>
              <a:ext cx="162296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dirty="0">
                  <a:solidFill>
                    <a:srgbClr val="002060"/>
                  </a:solidFill>
                  <a:latin typeface="Bahnschrift Light Condensed" panose="020B0502040204020203" pitchFamily="34" charset="0"/>
                </a:rPr>
                <a:t>oidyakova@yandex.ru</a:t>
              </a:r>
              <a:endParaRPr lang="ko-KR" altLang="en-US" sz="1400" dirty="0">
                <a:solidFill>
                  <a:srgbClr val="002060"/>
                </a:solidFill>
                <a:latin typeface="Bahnschrift Light Condensed" panose="020B0502040204020203" pitchFamily="34" charset="0"/>
              </a:endParaRPr>
            </a:p>
          </p:txBody>
        </p:sp>
        <p:pic>
          <p:nvPicPr>
            <p:cNvPr id="17" name="Picture 5" descr="C:\Users\Оксана Дьякова\Desktop\иконки\email (1)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1200" y="2907761"/>
              <a:ext cx="296093" cy="2960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6" descr="C:\Users\Оксана Дьякова\Desktop\иконки\free-icon-telephone-724664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7157" y="2940911"/>
              <a:ext cx="279574" cy="2795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4173067" y="2896077"/>
              <a:ext cx="155106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ru-RU" altLang="ko-KR" sz="1400" dirty="0">
                  <a:solidFill>
                    <a:srgbClr val="002060"/>
                  </a:solidFill>
                  <a:latin typeface="Bahnschrift Light Condensed" panose="020B0502040204020203" pitchFamily="34" charset="0"/>
                </a:rPr>
                <a:t>8(927)78-80-267</a:t>
              </a:r>
              <a:endParaRPr lang="ko-KR" altLang="en-US" sz="1400" dirty="0">
                <a:solidFill>
                  <a:srgbClr val="002060"/>
                </a:solidFill>
                <a:latin typeface="Bahnschrift Light Condensed" panose="020B0502040204020203" pitchFamily="34" charset="0"/>
              </a:endParaRPr>
            </a:p>
          </p:txBody>
        </p:sp>
      </p:grp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9337" y="3435846"/>
            <a:ext cx="995346" cy="1019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3087687" y="846275"/>
            <a:ext cx="6092825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sz="3200" b="1" dirty="0">
                <a:solidFill>
                  <a:srgbClr val="0070C0"/>
                </a:solidFill>
                <a:latin typeface="Bahnschrift SemiBold Condensed" panose="020B0502040204020203" pitchFamily="34" charset="0"/>
                <a:ea typeface="+mj-ea"/>
                <a:cs typeface="+mj-cs"/>
              </a:rPr>
              <a:t>СПАСИБО ЗА ВНИМАНИЕ!</a:t>
            </a:r>
            <a:endParaRPr lang="ru-RU" sz="3200" b="1" dirty="0">
              <a:solidFill>
                <a:srgbClr val="0070C0"/>
              </a:solidFill>
              <a:latin typeface="Bahnschrift SemiBold Condensed" panose="020B0502040204020203" pitchFamily="34" charset="0"/>
              <a:ea typeface="+mj-ea"/>
              <a:cs typeface="+mj-cs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002" y="3428447"/>
            <a:ext cx="1022584" cy="1047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7164288" y="4515966"/>
            <a:ext cx="1478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002060"/>
                </a:solidFill>
                <a:latin typeface="Bahnschrift Light Condensed" panose="020B0502040204020203" pitchFamily="34" charset="0"/>
              </a:rPr>
              <a:t>Материалы работы </a:t>
            </a:r>
            <a:r>
              <a:rPr lang="ru-RU" sz="12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РИП</a:t>
            </a:r>
            <a:r>
              <a:rPr lang="en-US" sz="12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 </a:t>
            </a:r>
            <a:r>
              <a:rPr lang="ru-RU" sz="12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ГАПОУ </a:t>
            </a:r>
            <a:r>
              <a:rPr lang="ru-RU" sz="1200" dirty="0">
                <a:solidFill>
                  <a:srgbClr val="002060"/>
                </a:solidFill>
                <a:latin typeface="Bahnschrift Light Condensed" panose="020B0502040204020203" pitchFamily="34" charset="0"/>
              </a:rPr>
              <a:t>ТСПК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32040" y="4515966"/>
            <a:ext cx="1478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  <a:latin typeface="Bahnschrift Light Condensed" panose="020B0502040204020203" pitchFamily="34" charset="0"/>
              </a:rPr>
              <a:t>Официальный сайт ГАПОУ ТСПК</a:t>
            </a:r>
            <a:endParaRPr lang="ru-RU" sz="1200" dirty="0">
              <a:solidFill>
                <a:srgbClr val="002060"/>
              </a:solidFill>
              <a:latin typeface="Bahnschrift Light Condensed" panose="020B0502040204020203" pitchFamily="34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23" b="33615"/>
          <a:stretch/>
        </p:blipFill>
        <p:spPr>
          <a:xfrm>
            <a:off x="2963449" y="1798005"/>
            <a:ext cx="1404492" cy="1440160"/>
          </a:xfrm>
          <a:prstGeom prst="ellipse">
            <a:avLst/>
          </a:prstGeom>
          <a:ln>
            <a:noFill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6754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29518</TotalTime>
  <Words>606</Words>
  <Application>Microsoft Office PowerPoint</Application>
  <PresentationFormat>Экран (16:9)</PresentationFormat>
  <Paragraphs>119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РЕЗУЛЬТАТЫ деятельности И ПЕРСПЕКТИВЫ РАЗВИТИЯ КОЛЛЕДЖА 2018-2019 УЧЕБНЫЙ ГОД</dc:title>
  <dc:creator>TSPK-207</dc:creator>
  <cp:lastModifiedBy>Оксана Дьякова</cp:lastModifiedBy>
  <cp:revision>533</cp:revision>
  <cp:lastPrinted>2023-06-21T12:53:17Z</cp:lastPrinted>
  <dcterms:created xsi:type="dcterms:W3CDTF">2018-08-31T07:06:31Z</dcterms:created>
  <dcterms:modified xsi:type="dcterms:W3CDTF">2023-06-22T02:26:37Z</dcterms:modified>
</cp:coreProperties>
</file>