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8"/>
  </p:notesMasterIdLst>
  <p:sldIdLst>
    <p:sldId id="259" r:id="rId2"/>
    <p:sldId id="348" r:id="rId3"/>
    <p:sldId id="357" r:id="rId4"/>
    <p:sldId id="346" r:id="rId5"/>
    <p:sldId id="358" r:id="rId6"/>
    <p:sldId id="312" r:id="rId7"/>
  </p:sldIdLst>
  <p:sldSz cx="9144000" cy="5143500" type="screen16x9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DEADA"/>
    <a:srgbClr val="CC0000"/>
    <a:srgbClr val="003399"/>
    <a:srgbClr val="54A5B8"/>
    <a:srgbClr val="5AD339"/>
    <a:srgbClr val="FFCC00"/>
    <a:srgbClr val="99CCFF"/>
    <a:srgbClr val="65A78E"/>
    <a:srgbClr val="62A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3" autoAdjust="0"/>
    <p:restoredTop sz="59623" autoAdjust="0"/>
  </p:normalViewPr>
  <p:slideViewPr>
    <p:cSldViewPr>
      <p:cViewPr varScale="1">
        <p:scale>
          <a:sx n="66" d="100"/>
          <a:sy n="66" d="100"/>
        </p:scale>
        <p:origin x="-211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39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839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2E6D93-015E-4490-B0A4-12ED4E1C937A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77612"/>
            <a:ext cx="5438775" cy="3907800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839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244"/>
            <a:ext cx="2946400" cy="498396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EF136817-CF38-4255-AE06-789C96EAA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8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83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12789-2BAF-40C7-94EF-D0D98C55FCD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179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12789-2BAF-40C7-94EF-D0D98C55FCD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179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10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383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042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EF63-9AD0-4B85-B808-F501EEA420C9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C7574-A54B-4E14-BFA6-357972366C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302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6DC7B-9581-4797-A3F7-1EDA1F3BAF7A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651D-45D2-4A60-87BE-17CBC2903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98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B290-DAD5-400D-83B8-408996565996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3DC3-7DD5-441F-8EEA-E550632268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3642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7595"/>
            <a:ext cx="8496944" cy="253828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353948"/>
            <a:ext cx="7704856" cy="54006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>
                    <a:lumMod val="9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4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2E13-F887-41E0-A972-3E6AFE470E3C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0936-FCB8-40D8-B702-D88AB52F3F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40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C8D8-1087-45A4-A258-AF73FC4A40CE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9923-A3ED-4A9B-8512-10D5731E2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05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C862-5B79-4EC0-A957-36F0A1B947D3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F739-88FC-4EA8-BAF6-1DF845855F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923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9F3E-08A5-45F6-84DF-22CAE03C24C0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296CA-C74C-401C-9839-6BA467F767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82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A717-AB39-451C-83C8-35DC9275F4EE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B9EEF-D030-4966-89BD-D2255730CD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200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8B5A-B108-4278-9A25-60B0B0BE96DA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0B98-8E6B-483A-8EBF-A75127B90F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3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436D5-C066-44EA-9E24-7B1A8C3FC1D1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CD78-C526-4D1D-88B4-2B3B392215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58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DE6F-6A98-4B40-8D72-00A62433ADEB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87599-6584-4CE2-AE34-539C8A39FE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109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C8DB1562-9926-4DBE-A6B4-01D1E2B77E7F}" type="datetimeFigureOut">
              <a:rPr lang="ru-RU"/>
              <a:pPr>
                <a:defRPr/>
              </a:pPr>
              <a:t>20.06.2023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098D4EF5-43E4-486E-B21C-EB0D6A53E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48403" y="375841"/>
            <a:ext cx="5891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ГАПОУ «ТОЛЬЯТТИНСКИЙ СОЦИАЛЬНО-ПЕДАГОГИЧЕСКИЙ КОЛЛЕДЖ»</a:t>
            </a:r>
            <a:endParaRPr lang="ru-RU" sz="2000" b="1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63888" y="807889"/>
            <a:ext cx="2232248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3779236"/>
            <a:ext cx="5802615" cy="95275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18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Дьякова Оксана Ивановна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заместитель директора по УНМР </a:t>
            </a:r>
          </a:p>
          <a:p>
            <a:pPr algn="r"/>
            <a:r>
              <a:rPr lang="ru-RU" sz="18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ГАПОУ «Тольяттинский социально-педагогический колледж»</a:t>
            </a:r>
          </a:p>
        </p:txBody>
      </p:sp>
      <p:sp>
        <p:nvSpPr>
          <p:cNvPr id="11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Freeform 13"/>
          <p:cNvSpPr/>
          <p:nvPr/>
        </p:nvSpPr>
        <p:spPr>
          <a:xfrm>
            <a:off x="950152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reeform 23"/>
          <p:cNvSpPr/>
          <p:nvPr/>
        </p:nvSpPr>
        <p:spPr>
          <a:xfrm>
            <a:off x="1164435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373163"/>
            <a:ext cx="69127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РЕГИОНАЛЬНАЯ ИННОВАЦИОННАЯ ПЛОЩАДКА </a:t>
            </a:r>
          </a:p>
          <a:p>
            <a:pPr algn="ctr"/>
            <a:r>
              <a:rPr lang="ru-RU" sz="3200" dirty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«ВНЕДРЕНИЕ ТЕХНОЛОГИЙ ИНТЕНСИФИКАЦИИ В ПРОФЕССИОНАЛЬНОЙ ОБРАЗОВАТЕЛЬНОЙ ОРГАНИЗАЦИИ ПРИ ПОДГОТОВКЕ КАДРОВ ДЛЯ РЕГИОНАЛЬНОГО РЫНКА ТРУДА»</a:t>
            </a:r>
          </a:p>
        </p:txBody>
      </p:sp>
      <p:sp>
        <p:nvSpPr>
          <p:cNvPr id="15" name="Rectangle 19"/>
          <p:cNvSpPr/>
          <p:nvPr/>
        </p:nvSpPr>
        <p:spPr>
          <a:xfrm>
            <a:off x="1207294" y="2703006"/>
            <a:ext cx="189467" cy="24404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64088" y="4743023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  <a:cs typeface="+mn-cs"/>
              </a:rPr>
              <a:t>22.06.2023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  <a:cs typeface="+mn-cs"/>
              </a:rPr>
              <a:t>г.</a:t>
            </a:r>
            <a:endParaRPr lang="en-US" sz="1200" dirty="0">
              <a:solidFill>
                <a:srgbClr val="002060"/>
              </a:solidFill>
              <a:latin typeface="Bahnschrift Light Condensed" panose="020B0502040204020203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-13692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ЧТО ПЛАНИРОВАЛИ?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23528" y="699542"/>
            <a:ext cx="4368452" cy="0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323528" y="1906838"/>
            <a:ext cx="504056" cy="50870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4" name="Овал 23"/>
          <p:cNvSpPr/>
          <p:nvPr/>
        </p:nvSpPr>
        <p:spPr>
          <a:xfrm>
            <a:off x="323528" y="3202982"/>
            <a:ext cx="504056" cy="50870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andara" panose="020E0502030303020204" pitchFamily="34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43608" y="1851670"/>
            <a:ext cx="713098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Масштабировать практику применения инструментов интенсификации на все направления подготовки</a:t>
            </a:r>
            <a:endParaRPr lang="ru-RU" sz="20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3608" y="3291829"/>
            <a:ext cx="713098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Продолжить поиск и внедрение инструментов интенсификации на ИТ отделении</a:t>
            </a:r>
            <a:endParaRPr lang="ru-RU" sz="20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40685" y="4861198"/>
            <a:ext cx="18678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#</a:t>
            </a:r>
            <a:r>
              <a:rPr lang="ru-RU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Думай иначе, будь первым (С</a:t>
            </a:r>
            <a:r>
              <a:rPr lang="ru-RU" sz="900" dirty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) ГАПОУ </a:t>
            </a:r>
            <a:r>
              <a:rPr lang="ru-RU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ТСПК</a:t>
            </a:r>
            <a:endParaRPr lang="ru-RU" sz="900" dirty="0">
              <a:solidFill>
                <a:schemeClr val="accent1">
                  <a:lumMod val="40000"/>
                  <a:lumOff val="6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3649" y="3386484"/>
            <a:ext cx="4248471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ru-RU" sz="1400" i="1" dirty="0" smtClean="0">
              <a:solidFill>
                <a:srgbClr val="7030A0"/>
              </a:solidFill>
              <a:latin typeface="Bahnschrift SemiLight Condensed" panose="020B0502040204020203" pitchFamily="34" charset="0"/>
            </a:endParaRPr>
          </a:p>
          <a:p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Направления для работы:</a:t>
            </a:r>
            <a:endParaRPr lang="ru-RU" sz="1400" dirty="0">
              <a:solidFill>
                <a:srgbClr val="7030A0"/>
              </a:solidFill>
              <a:latin typeface="Bahnschrift SemiLight Condensed" panose="020B0502040204020203" pitchFamily="34" charset="0"/>
            </a:endParaRPr>
          </a:p>
          <a:p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	Больше </a:t>
            </a:r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практики!</a:t>
            </a:r>
            <a:endParaRPr lang="ru-RU" sz="1400" dirty="0">
              <a:solidFill>
                <a:srgbClr val="7030A0"/>
              </a:solidFill>
              <a:latin typeface="Bahnschrift SemiLight Condensed" panose="020B0502040204020203" pitchFamily="34" charset="0"/>
            </a:endParaRPr>
          </a:p>
          <a:p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	Больше </a:t>
            </a:r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дополнительного обучения!</a:t>
            </a:r>
          </a:p>
          <a:p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	Знакомство </a:t>
            </a:r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со структурой подготовки</a:t>
            </a:r>
          </a:p>
          <a:p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	Доступ </a:t>
            </a:r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к реальным заказам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3648" y="2469545"/>
            <a:ext cx="677094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Направления для работы:</a:t>
            </a:r>
            <a:endParaRPr lang="ru-RU" sz="1400" dirty="0">
              <a:solidFill>
                <a:srgbClr val="7030A0"/>
              </a:solidFill>
              <a:latin typeface="Bahnschrift SemiLight Condensed" panose="020B0502040204020203" pitchFamily="34" charset="0"/>
            </a:endParaRPr>
          </a:p>
          <a:p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	профессиональная навигация</a:t>
            </a:r>
          </a:p>
          <a:p>
            <a:r>
              <a:rPr lang="ru-RU" sz="1400" dirty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	</a:t>
            </a:r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построение индивидуальной траектории профессионального развития</a:t>
            </a:r>
            <a:endParaRPr lang="ru-RU" sz="1400" dirty="0">
              <a:solidFill>
                <a:srgbClr val="7030A0"/>
              </a:solidFill>
              <a:latin typeface="Bahnschrift SemiLight Condensed" panose="020B0502040204020203" pitchFamily="34" charset="0"/>
            </a:endParaRPr>
          </a:p>
          <a:p>
            <a:r>
              <a:rPr lang="ru-RU" sz="1400" dirty="0" smtClean="0">
                <a:solidFill>
                  <a:srgbClr val="7030A0"/>
                </a:solidFill>
                <a:latin typeface="Bahnschrift SemiLight Condensed" panose="020B0502040204020203" pitchFamily="34" charset="0"/>
              </a:rPr>
              <a:t>	</a:t>
            </a:r>
            <a:endParaRPr lang="ru-RU" sz="1400" dirty="0" smtClean="0">
              <a:solidFill>
                <a:srgbClr val="7030A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1182693"/>
            <a:ext cx="713098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Bahnschrift Light Condensed" panose="020B0502040204020203" pitchFamily="34" charset="0"/>
              </a:rPr>
              <a:t>Интенсификация через наполнение содержанием </a:t>
            </a:r>
            <a:endParaRPr lang="ru-RU" sz="2400" b="1" dirty="0">
              <a:solidFill>
                <a:srgbClr val="006600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4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5" t="20928" r="19209" b="28776"/>
          <a:stretch/>
        </p:blipFill>
        <p:spPr bwMode="auto">
          <a:xfrm>
            <a:off x="5292080" y="2715766"/>
            <a:ext cx="3871035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-13692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ЧТО </a:t>
            </a:r>
            <a:r>
              <a:rPr lang="ru-RU" sz="24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СДЕЛАНО?</a:t>
            </a:r>
            <a:endParaRPr lang="ru-RU" sz="2400" b="1" dirty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23528" y="699542"/>
            <a:ext cx="4368452" cy="0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Скругленный прямоугольник 127"/>
          <p:cNvSpPr/>
          <p:nvPr/>
        </p:nvSpPr>
        <p:spPr>
          <a:xfrm>
            <a:off x="5868144" y="198909"/>
            <a:ext cx="3096344" cy="432048"/>
          </a:xfrm>
          <a:prstGeom prst="roundRect">
            <a:avLst>
              <a:gd name="adj" fmla="val 50000"/>
            </a:avLst>
          </a:prstGeom>
          <a:solidFill>
            <a:srgbClr val="FFC000">
              <a:alpha val="2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НЕ ОТДЕЛЕНИЕ, А ИТ-КОМПАНИЯ</a:t>
            </a:r>
            <a:endParaRPr lang="ru-RU" sz="1600" b="1" dirty="0">
              <a:solidFill>
                <a:srgbClr val="C00000"/>
              </a:solidFill>
              <a:latin typeface="Bahnschrift SemiBold Condensed" panose="020B0502040204020203" pitchFamily="34" charset="0"/>
            </a:endParaRPr>
          </a:p>
        </p:txBody>
      </p:sp>
      <p:grpSp>
        <p:nvGrpSpPr>
          <p:cNvPr id="149" name="Group 17"/>
          <p:cNvGrpSpPr/>
          <p:nvPr/>
        </p:nvGrpSpPr>
        <p:grpSpPr>
          <a:xfrm>
            <a:off x="3563888" y="2859782"/>
            <a:ext cx="2232248" cy="741162"/>
            <a:chOff x="2551705" y="4337867"/>
            <a:chExt cx="3463255" cy="404306"/>
          </a:xfrm>
        </p:grpSpPr>
        <p:sp>
          <p:nvSpPr>
            <p:cNvPr id="150" name="TextBox 149"/>
            <p:cNvSpPr txBox="1"/>
            <p:nvPr/>
          </p:nvSpPr>
          <p:spPr>
            <a:xfrm>
              <a:off x="2551707" y="4490333"/>
              <a:ext cx="3463253" cy="25184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sz="1200" dirty="0" smtClean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Поиск и выполнение </a:t>
              </a:r>
            </a:p>
            <a:p>
              <a:r>
                <a:rPr lang="ru-RU" sz="1200" dirty="0" smtClean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реальных заказов</a:t>
              </a:r>
              <a:endPara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551705" y="4337867"/>
              <a:ext cx="3463255" cy="1678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Студенческий </a:t>
              </a:r>
              <a:r>
                <a:rPr lang="en-US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IT</a:t>
              </a:r>
              <a:r>
                <a:rPr lang="ru-RU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-ИНКУБАТОР</a:t>
              </a:r>
              <a:endParaRPr lang="ko-KR" altLang="en-US" sz="1400" b="1" dirty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endParaRPr>
            </a:p>
          </p:txBody>
        </p:sp>
      </p:grpSp>
      <p:cxnSp>
        <p:nvCxnSpPr>
          <p:cNvPr id="152" name="Прямая соединительная линия 151"/>
          <p:cNvCxnSpPr/>
          <p:nvPr/>
        </p:nvCxnSpPr>
        <p:spPr>
          <a:xfrm>
            <a:off x="3563888" y="987574"/>
            <a:ext cx="2" cy="3069923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Шестиугольник 152"/>
          <p:cNvSpPr/>
          <p:nvPr/>
        </p:nvSpPr>
        <p:spPr>
          <a:xfrm>
            <a:off x="4788024" y="843558"/>
            <a:ext cx="2880320" cy="475894"/>
          </a:xfrm>
          <a:prstGeom prst="hexagon">
            <a:avLst/>
          </a:prstGeom>
          <a:solidFill>
            <a:schemeClr val="accent5">
              <a:lumMod val="40000"/>
              <a:lumOff val="60000"/>
              <a:alpha val="61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ЗАДАЧА 2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571887" y="1419622"/>
            <a:ext cx="244827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altLang="ko-KR" sz="1400" b="1" dirty="0" smtClean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rPr>
              <a:t>КТО НАШИ «СОТРУДНИКИ»?</a:t>
            </a:r>
            <a:endParaRPr lang="ko-KR" altLang="en-US" sz="1400" b="1" dirty="0">
              <a:solidFill>
                <a:srgbClr val="C00000"/>
              </a:solidFill>
              <a:latin typeface="Bahnschrift SemiBold Condensed" panose="020B0502040204020203" pitchFamily="34" charset="0"/>
              <a:cs typeface="Arial" pitchFamily="34" charset="0"/>
            </a:endParaRPr>
          </a:p>
        </p:txBody>
      </p:sp>
      <p:grpSp>
        <p:nvGrpSpPr>
          <p:cNvPr id="155" name="Group 17"/>
          <p:cNvGrpSpPr/>
          <p:nvPr/>
        </p:nvGrpSpPr>
        <p:grpSpPr>
          <a:xfrm>
            <a:off x="5796136" y="1424023"/>
            <a:ext cx="3240360" cy="1219735"/>
            <a:chOff x="2551705" y="4267925"/>
            <a:chExt cx="4130653" cy="1219735"/>
          </a:xfrm>
        </p:grpSpPr>
        <p:sp>
          <p:nvSpPr>
            <p:cNvPr id="157" name="TextBox 156"/>
            <p:cNvSpPr txBox="1"/>
            <p:nvPr/>
          </p:nvSpPr>
          <p:spPr>
            <a:xfrm>
              <a:off x="2551705" y="4267925"/>
              <a:ext cx="346325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ОБРАЗОВАТЕЛЬНАЯ СРЕДА</a:t>
              </a:r>
              <a:endParaRPr lang="ko-KR" altLang="en-US" sz="1400" b="1" dirty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551708" y="4471997"/>
              <a:ext cx="4130650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sz="1200" dirty="0" smtClean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+ Кафедра ИТ</a:t>
              </a:r>
              <a:endParaRPr lang="en-US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endParaRPr>
            </a:p>
            <a:p>
              <a:r>
                <a:rPr lang="en-US" sz="1200" dirty="0" smtClean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+ </a:t>
              </a:r>
              <a:r>
                <a:rPr lang="ru-RU" sz="1200" dirty="0" smtClean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Изменение подхода к подбору места практики</a:t>
              </a:r>
            </a:p>
            <a:p>
              <a:r>
                <a:rPr lang="ru-RU" sz="1200" dirty="0" smtClean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+ Введение новых элементов практической подготовки</a:t>
              </a:r>
            </a:p>
            <a:p>
              <a:r>
                <a:rPr lang="ru-RU" sz="1200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+ </a:t>
              </a:r>
              <a:r>
                <a:rPr lang="ru-RU" sz="1200" i="1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Изменение позиционирования модели подготовки</a:t>
              </a:r>
            </a:p>
            <a:p>
              <a:r>
                <a:rPr lang="ru-RU" sz="1200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+ </a:t>
              </a:r>
              <a:r>
                <a:rPr lang="ru-RU" sz="1200" i="1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Изменение структуры ДОП </a:t>
              </a:r>
              <a:endParaRPr lang="ru-RU" sz="1200" i="1" dirty="0">
                <a:solidFill>
                  <a:srgbClr val="006600"/>
                </a:solidFill>
                <a:latin typeface="Bahnschrift Light Condensed" panose="020B0502040204020203" pitchFamily="34" charset="0"/>
              </a:endParaRPr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3571886" y="1627952"/>
            <a:ext cx="251228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+ Повторные собеседования с </a:t>
            </a:r>
            <a:r>
              <a:rPr lang="en-US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HR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  </a:t>
            </a:r>
            <a:endParaRPr lang="ru-RU" sz="12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grpSp>
        <p:nvGrpSpPr>
          <p:cNvPr id="160" name="Group 17"/>
          <p:cNvGrpSpPr/>
          <p:nvPr/>
        </p:nvGrpSpPr>
        <p:grpSpPr>
          <a:xfrm>
            <a:off x="3563888" y="1851670"/>
            <a:ext cx="2880320" cy="1075620"/>
            <a:chOff x="2551705" y="4252537"/>
            <a:chExt cx="3463255" cy="1075620"/>
          </a:xfrm>
        </p:grpSpPr>
        <p:sp>
          <p:nvSpPr>
            <p:cNvPr id="161" name="TextBox 160"/>
            <p:cNvSpPr txBox="1"/>
            <p:nvPr/>
          </p:nvSpPr>
          <p:spPr>
            <a:xfrm>
              <a:off x="2551707" y="4497160"/>
              <a:ext cx="2953383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sz="1200" i="1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Знакомство со структурой подготовки</a:t>
              </a:r>
            </a:p>
            <a:p>
              <a:r>
                <a:rPr lang="ru-RU" sz="1200" i="1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Презентация направлений ДОП</a:t>
              </a:r>
            </a:p>
            <a:p>
              <a:r>
                <a:rPr lang="ru-RU" sz="1200" i="1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Презентация направлений </a:t>
              </a:r>
              <a:r>
                <a:rPr lang="ru-RU" sz="1200" i="1" dirty="0" err="1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внеучебной</a:t>
              </a:r>
              <a:r>
                <a:rPr lang="ru-RU" sz="1200" i="1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 деятельности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551705" y="4252537"/>
              <a:ext cx="346325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Orientation Day </a:t>
              </a:r>
              <a:r>
                <a:rPr lang="ru-RU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ТСПК (август)</a:t>
              </a:r>
              <a:endParaRPr lang="ko-KR" altLang="en-US" sz="1400" b="1" dirty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endParaRPr>
            </a:p>
          </p:txBody>
        </p:sp>
      </p:grpSp>
      <p:grpSp>
        <p:nvGrpSpPr>
          <p:cNvPr id="163" name="Group 17"/>
          <p:cNvGrpSpPr/>
          <p:nvPr/>
        </p:nvGrpSpPr>
        <p:grpSpPr>
          <a:xfrm>
            <a:off x="3563888" y="3579862"/>
            <a:ext cx="2304256" cy="477635"/>
            <a:chOff x="2551705" y="4267925"/>
            <a:chExt cx="3463255" cy="477635"/>
          </a:xfrm>
        </p:grpSpPr>
        <p:sp>
          <p:nvSpPr>
            <p:cNvPr id="164" name="TextBox 163"/>
            <p:cNvSpPr txBox="1"/>
            <p:nvPr/>
          </p:nvSpPr>
          <p:spPr>
            <a:xfrm>
              <a:off x="2551707" y="4468561"/>
              <a:ext cx="3463253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sz="1200" i="1" dirty="0" smtClean="0">
                  <a:solidFill>
                    <a:srgbClr val="006600"/>
                  </a:solidFill>
                  <a:latin typeface="Bahnschrift Light Condensed" panose="020B0502040204020203" pitchFamily="34" charset="0"/>
                </a:rPr>
                <a:t>Новый формат СЗД</a:t>
              </a:r>
              <a:endParaRPr lang="ru-RU" sz="1200" i="1" dirty="0">
                <a:solidFill>
                  <a:srgbClr val="006600"/>
                </a:solidFill>
                <a:latin typeface="Bahnschrift Light Condensed" panose="020B0502040204020203" pitchFamily="34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551705" y="4267925"/>
              <a:ext cx="346325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РАЗВИТИЕ </a:t>
              </a:r>
              <a:r>
                <a:rPr lang="en-US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SOFTSKILLS</a:t>
              </a:r>
              <a:endParaRPr lang="ko-KR" altLang="en-US" sz="1400" b="1" dirty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7240685" y="4861198"/>
            <a:ext cx="18678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#</a:t>
            </a:r>
            <a:r>
              <a:rPr lang="ru-RU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Думай иначе, будь первым (С</a:t>
            </a:r>
            <a:r>
              <a:rPr lang="ru-RU" sz="900" dirty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) ГАПОУ </a:t>
            </a:r>
            <a:r>
              <a:rPr lang="ru-RU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ТСПК</a:t>
            </a:r>
            <a:endParaRPr lang="ru-RU" sz="900" dirty="0">
              <a:solidFill>
                <a:schemeClr val="accent1">
                  <a:lumMod val="40000"/>
                  <a:lumOff val="6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179512" y="843558"/>
            <a:ext cx="2880320" cy="475894"/>
          </a:xfrm>
          <a:prstGeom prst="hexagon">
            <a:avLst/>
          </a:prstGeom>
          <a:solidFill>
            <a:schemeClr val="accent5">
              <a:lumMod val="40000"/>
              <a:lumOff val="60000"/>
              <a:alpha val="61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ЗАДАЧА 1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grpSp>
        <p:nvGrpSpPr>
          <p:cNvPr id="39" name="Group 17"/>
          <p:cNvGrpSpPr/>
          <p:nvPr/>
        </p:nvGrpSpPr>
        <p:grpSpPr>
          <a:xfrm>
            <a:off x="251520" y="1419622"/>
            <a:ext cx="3312366" cy="1080120"/>
            <a:chOff x="2368121" y="4267925"/>
            <a:chExt cx="4222442" cy="1080120"/>
          </a:xfrm>
        </p:grpSpPr>
        <p:sp>
          <p:nvSpPr>
            <p:cNvPr id="40" name="TextBox 39"/>
            <p:cNvSpPr txBox="1"/>
            <p:nvPr/>
          </p:nvSpPr>
          <p:spPr>
            <a:xfrm>
              <a:off x="2368121" y="4267925"/>
              <a:ext cx="346325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400" b="1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ОБРАЗОВАТЕЛЬНАЯ СРЕДА</a:t>
              </a:r>
              <a:endParaRPr lang="ko-KR" altLang="en-US" sz="1400" b="1" dirty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459913" y="4517048"/>
              <a:ext cx="4130650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sz="1200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+ «Введение в профессию»</a:t>
              </a:r>
            </a:p>
            <a:p>
              <a:r>
                <a:rPr lang="ru-RU" sz="12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+ </a:t>
              </a:r>
              <a:r>
                <a:rPr lang="ru-RU" sz="1200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Траектория профессионального развития </a:t>
              </a:r>
            </a:p>
            <a:p>
              <a:r>
                <a:rPr lang="ru-RU" sz="1200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+ Публичные открытые </a:t>
              </a:r>
              <a:r>
                <a:rPr lang="ru-RU" sz="12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защиты индивидуальных проектов</a:t>
              </a:r>
            </a:p>
            <a:p>
              <a:r>
                <a:rPr lang="ru-RU" sz="12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+ Ярмарка </a:t>
              </a:r>
              <a:r>
                <a:rPr lang="ru-RU" sz="1200" dirty="0" err="1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стажировочных</a:t>
              </a:r>
              <a:r>
                <a:rPr lang="ru-RU" sz="12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 площадок (для студентов с ОВЗ)</a:t>
              </a:r>
              <a:endParaRPr lang="ru-RU" sz="1200" dirty="0">
                <a:solidFill>
                  <a:srgbClr val="002060"/>
                </a:solidFill>
                <a:latin typeface="Bahnschrift SemiLight Condensed" panose="020B0502040204020203" pitchFamily="34" charset="0"/>
              </a:endParaRPr>
            </a:p>
          </p:txBody>
        </p:sp>
      </p:grpSp>
      <p:grpSp>
        <p:nvGrpSpPr>
          <p:cNvPr id="46" name="Group 17"/>
          <p:cNvGrpSpPr/>
          <p:nvPr/>
        </p:nvGrpSpPr>
        <p:grpSpPr>
          <a:xfrm>
            <a:off x="251520" y="2931790"/>
            <a:ext cx="3320367" cy="864096"/>
            <a:chOff x="2368121" y="4267925"/>
            <a:chExt cx="4232641" cy="864096"/>
          </a:xfrm>
        </p:grpSpPr>
        <p:sp>
          <p:nvSpPr>
            <p:cNvPr id="47" name="TextBox 46"/>
            <p:cNvSpPr txBox="1"/>
            <p:nvPr/>
          </p:nvSpPr>
          <p:spPr>
            <a:xfrm>
              <a:off x="2368121" y="4267925"/>
              <a:ext cx="423264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400" b="1" dirty="0" smtClean="0">
                  <a:solidFill>
                    <a:srgbClr val="7030A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ИНДИВИДУАЛЬНЫЕ СОБЕСЕДОВАНИЯ 1 КУРС</a:t>
              </a:r>
              <a:endParaRPr lang="ko-KR" altLang="en-US" sz="1400" b="1" dirty="0">
                <a:solidFill>
                  <a:srgbClr val="7030A0"/>
                </a:solidFill>
                <a:latin typeface="Bahnschrift SemiBold Condensed" panose="020B0502040204020203" pitchFamily="34" charset="0"/>
                <a:cs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68121" y="4547246"/>
              <a:ext cx="413064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600" b="1" dirty="0" smtClean="0">
                  <a:solidFill>
                    <a:srgbClr val="006600"/>
                  </a:solidFill>
                  <a:latin typeface="Bahnschrift SemiLight Condensed" panose="020B0502040204020203" pitchFamily="34" charset="0"/>
                </a:rPr>
                <a:t>~ 430 </a:t>
              </a:r>
              <a:r>
                <a:rPr lang="ru-RU" sz="16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чел/ </a:t>
              </a:r>
              <a:r>
                <a:rPr lang="en-US" sz="16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~ </a:t>
              </a:r>
              <a:r>
                <a:rPr lang="ru-RU" sz="16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75 чел</a:t>
              </a:r>
            </a:p>
            <a:p>
              <a:r>
                <a:rPr lang="ru-RU" sz="1600" b="1" dirty="0" smtClean="0">
                  <a:solidFill>
                    <a:srgbClr val="006600"/>
                  </a:solidFill>
                  <a:latin typeface="Bahnschrift SemiLight Condensed" panose="020B0502040204020203" pitchFamily="34" charset="0"/>
                </a:rPr>
                <a:t>8</a:t>
              </a:r>
              <a:r>
                <a:rPr lang="ru-RU" sz="16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 специальностей / 2 специальности </a:t>
              </a:r>
              <a:endPara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endParaRPr>
            </a:p>
          </p:txBody>
        </p:sp>
      </p:grpSp>
      <p:cxnSp>
        <p:nvCxnSpPr>
          <p:cNvPr id="4" name="Прямая соединительная линия 3"/>
          <p:cNvCxnSpPr/>
          <p:nvPr/>
        </p:nvCxnSpPr>
        <p:spPr>
          <a:xfrm>
            <a:off x="179512" y="2715766"/>
            <a:ext cx="3168352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17"/>
          <p:cNvGrpSpPr/>
          <p:nvPr/>
        </p:nvGrpSpPr>
        <p:grpSpPr>
          <a:xfrm>
            <a:off x="251520" y="3867894"/>
            <a:ext cx="3320367" cy="864096"/>
            <a:chOff x="2368121" y="4267925"/>
            <a:chExt cx="4232641" cy="864096"/>
          </a:xfrm>
        </p:grpSpPr>
        <p:sp>
          <p:nvSpPr>
            <p:cNvPr id="54" name="TextBox 53"/>
            <p:cNvSpPr txBox="1"/>
            <p:nvPr/>
          </p:nvSpPr>
          <p:spPr>
            <a:xfrm>
              <a:off x="2368121" y="4267925"/>
              <a:ext cx="423264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400" b="1" dirty="0" smtClean="0">
                  <a:solidFill>
                    <a:srgbClr val="7030A0"/>
                  </a:solidFill>
                  <a:latin typeface="Bahnschrift SemiBold Condensed" panose="020B0502040204020203" pitchFamily="34" charset="0"/>
                  <a:cs typeface="Arial" pitchFamily="34" charset="0"/>
                </a:rPr>
                <a:t>НОВЫЙ ФОРМАТ СЗД</a:t>
              </a:r>
              <a:endParaRPr lang="ko-KR" altLang="en-US" sz="1400" b="1" dirty="0">
                <a:solidFill>
                  <a:srgbClr val="7030A0"/>
                </a:solidFill>
                <a:latin typeface="Bahnschrift SemiBold Condensed" panose="020B0502040204020203" pitchFamily="34" charset="0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368121" y="4547246"/>
              <a:ext cx="413064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600" b="1" dirty="0" smtClean="0">
                  <a:solidFill>
                    <a:srgbClr val="006600"/>
                  </a:solidFill>
                  <a:latin typeface="Bahnschrift SemiLight Condensed" panose="020B0502040204020203" pitchFamily="34" charset="0"/>
                </a:rPr>
                <a:t>~</a:t>
              </a:r>
              <a:r>
                <a:rPr lang="ru-RU" sz="1600" b="1" dirty="0" smtClean="0">
                  <a:solidFill>
                    <a:srgbClr val="006600"/>
                  </a:solidFill>
                  <a:latin typeface="Bahnschrift SemiLight Condensed" panose="020B0502040204020203" pitchFamily="34" charset="0"/>
                </a:rPr>
                <a:t> 1100 </a:t>
              </a:r>
              <a:r>
                <a:rPr lang="ru-RU" sz="1600" dirty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чел</a:t>
              </a:r>
            </a:p>
            <a:p>
              <a:r>
                <a:rPr lang="ru-RU" sz="1600" b="1" dirty="0" smtClean="0">
                  <a:solidFill>
                    <a:srgbClr val="006600"/>
                  </a:solidFill>
                  <a:latin typeface="Bahnschrift SemiLight Condensed" panose="020B0502040204020203" pitchFamily="34" charset="0"/>
                </a:rPr>
                <a:t>100% </a:t>
              </a:r>
              <a:r>
                <a:rPr lang="ru-RU" sz="1600" dirty="0" smtClean="0">
                  <a:solidFill>
                    <a:srgbClr val="002060"/>
                  </a:solidFill>
                  <a:latin typeface="Bahnschrift SemiLight Condensed" panose="020B0502040204020203" pitchFamily="34" charset="0"/>
                </a:rPr>
                <a:t>специальностей очной формы</a:t>
              </a:r>
              <a:endParaRPr lang="ru-RU" sz="1600" dirty="0">
                <a:solidFill>
                  <a:srgbClr val="002060"/>
                </a:solidFill>
                <a:latin typeface="Bahnschrift SemiLight Condensed" panose="020B0502040204020203" pitchFamily="34" charset="0"/>
              </a:endParaRPr>
            </a:p>
          </p:txBody>
        </p:sp>
      </p:grpSp>
      <p:sp>
        <p:nvSpPr>
          <p:cNvPr id="56" name="Скругленный прямоугольник 55"/>
          <p:cNvSpPr/>
          <p:nvPr/>
        </p:nvSpPr>
        <p:spPr>
          <a:xfrm>
            <a:off x="107504" y="2859782"/>
            <a:ext cx="3197514" cy="2016224"/>
          </a:xfrm>
          <a:prstGeom prst="roundRect">
            <a:avLst>
              <a:gd name="adj" fmla="val 8630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C00000"/>
              </a:solidFill>
              <a:latin typeface="Bahnschrift Light Condensed" panose="020B05020402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7" y="123478"/>
            <a:ext cx="619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СТРУКТУРА ПОДГОТОВКИ ТСПК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4212545" y="892023"/>
            <a:ext cx="3456383" cy="3064279"/>
            <a:chOff x="2123728" y="915566"/>
            <a:chExt cx="4464496" cy="3917032"/>
          </a:xfrm>
        </p:grpSpPr>
        <p:sp>
          <p:nvSpPr>
            <p:cNvPr id="6" name="Овал 5"/>
            <p:cNvSpPr/>
            <p:nvPr/>
          </p:nvSpPr>
          <p:spPr>
            <a:xfrm>
              <a:off x="3131841" y="915566"/>
              <a:ext cx="2592287" cy="2520280"/>
            </a:xfrm>
            <a:prstGeom prst="ellipse">
              <a:avLst/>
            </a:prstGeom>
            <a:solidFill>
              <a:srgbClr val="00B0F0">
                <a:alpha val="3098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latin typeface="Bahnschrift Light Condensed" panose="020B0502040204020203" pitchFamily="34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3995936" y="2283718"/>
              <a:ext cx="2592288" cy="2548880"/>
            </a:xfrm>
            <a:prstGeom prst="ellipse">
              <a:avLst/>
            </a:prstGeom>
            <a:solidFill>
              <a:srgbClr val="CC0000">
                <a:alpha val="3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latin typeface="Bahnschrift Light Condensed" panose="020B0502040204020203" pitchFamily="34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2123728" y="2211710"/>
              <a:ext cx="2700301" cy="2620888"/>
            </a:xfrm>
            <a:prstGeom prst="ellipse">
              <a:avLst/>
            </a:prstGeom>
            <a:solidFill>
              <a:srgbClr val="FFC000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latin typeface="Bahnschrift Light Condensed" panose="020B0502040204020203" pitchFamily="34" charset="0"/>
              </a:endParaRPr>
            </a:p>
          </p:txBody>
        </p:sp>
        <p:pic>
          <p:nvPicPr>
            <p:cNvPr id="10" name="Picture 3" descr="C:\Users\Оксана Дьякова\Desktop\иконки\premium-icon-check-mark-5290058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9005" y="2781783"/>
              <a:ext cx="582055" cy="5820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Прямоугольник 10"/>
            <p:cNvSpPr/>
            <p:nvPr/>
          </p:nvSpPr>
          <p:spPr>
            <a:xfrm>
              <a:off x="3747950" y="1479755"/>
              <a:ext cx="1470501" cy="668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002060"/>
                  </a:solidFill>
                  <a:latin typeface="Bahnschrift SemiBold Condensed" panose="020B0502040204020203" pitchFamily="34" charset="0"/>
                </a:rPr>
                <a:t>ОСВОЕНИЕ ОПОП</a:t>
              </a:r>
            </a:p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Bahnschrift Light Condensed" panose="020B0502040204020203" pitchFamily="34" charset="0"/>
                </a:rPr>
                <a:t>hard </a:t>
              </a:r>
              <a:r>
                <a:rPr lang="en-US" sz="1400" dirty="0">
                  <a:solidFill>
                    <a:srgbClr val="C00000"/>
                  </a:solidFill>
                  <a:latin typeface="Bahnschrift Light Condensed" panose="020B0502040204020203" pitchFamily="34" charset="0"/>
                </a:rPr>
                <a:t>skills</a:t>
              </a:r>
              <a:endParaRPr lang="ru-RU" sz="1400" dirty="0">
                <a:solidFill>
                  <a:srgbClr val="C00000"/>
                </a:solidFill>
                <a:latin typeface="Bahnschrift Light Condensed" panose="020B0502040204020203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820273" y="3394554"/>
              <a:ext cx="1623935" cy="12983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002060"/>
                  </a:solidFill>
                  <a:latin typeface="Bahnschrift SemiBold Condensed" panose="020B0502040204020203" pitchFamily="34" charset="0"/>
                </a:rPr>
                <a:t>ВНЕУЧЕБНАЯ ДЕЯТЕЛЬНОСТЬ</a:t>
              </a:r>
              <a:endParaRPr lang="en-US" sz="1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endParaRPr>
            </a:p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Bahnschrift Light Condensed" panose="020B0502040204020203" pitchFamily="34" charset="0"/>
                </a:rPr>
                <a:t>soft </a:t>
              </a:r>
              <a:r>
                <a:rPr lang="en-US" sz="1400" dirty="0">
                  <a:solidFill>
                    <a:srgbClr val="C00000"/>
                  </a:solidFill>
                  <a:latin typeface="Bahnschrift Light Condensed" panose="020B0502040204020203" pitchFamily="34" charset="0"/>
                </a:rPr>
                <a:t>skills</a:t>
              </a:r>
              <a:endParaRPr lang="ru-RU" sz="1400" dirty="0">
                <a:solidFill>
                  <a:srgbClr val="C00000"/>
                </a:solidFill>
                <a:latin typeface="Bahnschrift Light Condensed" panose="020B0502040204020203" pitchFamily="34" charset="0"/>
              </a:endParaRPr>
            </a:p>
            <a:p>
              <a:pPr algn="r"/>
              <a:endParaRPr lang="ru-RU" dirty="0">
                <a:solidFill>
                  <a:srgbClr val="002060"/>
                </a:solidFill>
                <a:latin typeface="Bahnschrift Light Condensed" panose="020B0502040204020203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215983" y="3433897"/>
              <a:ext cx="1944216" cy="1258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002060"/>
                  </a:solidFill>
                  <a:latin typeface="Bahnschrift SemiBold Condensed" panose="020B0502040204020203" pitchFamily="34" charset="0"/>
                </a:rPr>
                <a:t>ДОПОЛНИТЕЛЬНОЕ ОБРАЗОВАНИЕ</a:t>
              </a:r>
              <a:endParaRPr lang="en-US" sz="1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endParaRPr>
            </a:p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Bahnschrift Light Condensed" panose="020B0502040204020203" pitchFamily="34" charset="0"/>
                </a:rPr>
                <a:t>future </a:t>
              </a:r>
              <a:r>
                <a:rPr lang="en-US" sz="1400" dirty="0">
                  <a:solidFill>
                    <a:srgbClr val="C00000"/>
                  </a:solidFill>
                  <a:latin typeface="Bahnschrift Light Condensed" panose="020B0502040204020203" pitchFamily="34" charset="0"/>
                </a:rPr>
                <a:t>skills</a:t>
              </a:r>
              <a:endParaRPr lang="ru-RU" sz="1400" dirty="0">
                <a:solidFill>
                  <a:srgbClr val="C00000"/>
                </a:solidFill>
                <a:latin typeface="Bahnschrift Light Condensed" panose="020B0502040204020203" pitchFamily="34" charset="0"/>
              </a:endParaRPr>
            </a:p>
            <a:p>
              <a:endParaRPr lang="ru-RU" sz="1600" dirty="0">
                <a:solidFill>
                  <a:srgbClr val="002060"/>
                </a:solidFill>
                <a:latin typeface="Bahnschrift Light Condensed" panose="020B0502040204020203" pitchFamily="34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442470" y="1147905"/>
            <a:ext cx="1850051" cy="1190623"/>
            <a:chOff x="5284525" y="1952714"/>
            <a:chExt cx="3319923" cy="763052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 flipV="1">
              <a:off x="5284525" y="1952714"/>
              <a:ext cx="1159683" cy="7630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444208" y="1952714"/>
              <a:ext cx="216024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7059395" y="483518"/>
            <a:ext cx="2001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Хорошие базовые навыки,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Навыки социального взаимодействия</a:t>
            </a:r>
            <a:endParaRPr lang="ru-RU" sz="12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68385" y="1149066"/>
            <a:ext cx="1992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Нет задела на будущее, 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Меньше возможностей на рынке труда</a:t>
            </a:r>
          </a:p>
        </p:txBody>
      </p:sp>
      <p:grpSp>
        <p:nvGrpSpPr>
          <p:cNvPr id="19" name="Группа 18"/>
          <p:cNvGrpSpPr/>
          <p:nvPr/>
        </p:nvGrpSpPr>
        <p:grpSpPr>
          <a:xfrm flipH="1">
            <a:off x="3539993" y="1487619"/>
            <a:ext cx="1905158" cy="850909"/>
            <a:chOff x="5284525" y="1952714"/>
            <a:chExt cx="3319923" cy="763052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5284525" y="1952714"/>
              <a:ext cx="1159683" cy="7630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444208" y="1952714"/>
              <a:ext cx="216024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107945" y="861034"/>
            <a:ext cx="2065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Хорошие базовые навыки,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Дополнительные возможности развития карьеры</a:t>
            </a:r>
            <a:endParaRPr lang="ru-RU" sz="12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07945" y="1479489"/>
            <a:ext cx="1753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Отсутствуют навыки социального взаимодействия</a:t>
            </a:r>
          </a:p>
        </p:txBody>
      </p:sp>
      <p:grpSp>
        <p:nvGrpSpPr>
          <p:cNvPr id="24" name="Группа 23"/>
          <p:cNvGrpSpPr/>
          <p:nvPr/>
        </p:nvGrpSpPr>
        <p:grpSpPr>
          <a:xfrm flipV="1">
            <a:off x="6060766" y="3252761"/>
            <a:ext cx="2687697" cy="908591"/>
            <a:chOff x="5284525" y="1952714"/>
            <a:chExt cx="4248473" cy="76305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5284525" y="1952714"/>
              <a:ext cx="1159683" cy="7630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6444207" y="1952714"/>
              <a:ext cx="308879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7452320" y="3363838"/>
            <a:ext cx="1691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Широкий набор отдельных компетенций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Развитые навыки социального взаимодействия</a:t>
            </a:r>
            <a:endParaRPr lang="ru-RU" sz="12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52320" y="4155926"/>
            <a:ext cx="160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Нет фундаментальных профессиональных навыков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924766" y="4876058"/>
            <a:ext cx="22557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i="1" dirty="0" smtClean="0">
                <a:solidFill>
                  <a:srgbClr val="C00000"/>
                </a:solidFill>
                <a:latin typeface="Bahnschrift Light Condensed" panose="020B0502040204020203" pitchFamily="34" charset="0"/>
              </a:rPr>
              <a:t>*Материалы </a:t>
            </a:r>
            <a:r>
              <a:rPr lang="en-US" sz="1000" i="1" dirty="0" smtClean="0">
                <a:solidFill>
                  <a:srgbClr val="C00000"/>
                </a:solidFill>
                <a:latin typeface="Bahnschrift Light Condensed" panose="020B0502040204020203" pitchFamily="34" charset="0"/>
              </a:rPr>
              <a:t>Orientation Day </a:t>
            </a:r>
            <a:r>
              <a:rPr lang="ru-RU" sz="1000" i="1" dirty="0" smtClean="0">
                <a:solidFill>
                  <a:srgbClr val="C00000"/>
                </a:solidFill>
                <a:latin typeface="Bahnschrift Light Condensed" panose="020B0502040204020203" pitchFamily="34" charset="0"/>
              </a:rPr>
              <a:t>ТСПК (22.08.2022 г.)</a:t>
            </a:r>
            <a:endParaRPr lang="ru-RU" sz="1000" i="1" dirty="0">
              <a:solidFill>
                <a:srgbClr val="C00000"/>
              </a:solidFill>
              <a:latin typeface="Bahnschrift Light Condensed" panose="020B0502040204020203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323528" y="699542"/>
            <a:ext cx="4368452" cy="0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Группа 32"/>
          <p:cNvGrpSpPr/>
          <p:nvPr/>
        </p:nvGrpSpPr>
        <p:grpSpPr>
          <a:xfrm>
            <a:off x="294364" y="2150361"/>
            <a:ext cx="3033065" cy="1832138"/>
            <a:chOff x="2667886" y="1843286"/>
            <a:chExt cx="5000458" cy="2465040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2667886" y="2211710"/>
              <a:ext cx="2753820" cy="1728193"/>
            </a:xfrm>
            <a:prstGeom prst="roundRect">
              <a:avLst>
                <a:gd name="adj" fmla="val 863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rgbClr val="C00000"/>
                  </a:solidFill>
                  <a:latin typeface="Bahnschrift Light Condensed" panose="020B0502040204020203" pitchFamily="34" charset="0"/>
                  <a:cs typeface="Arial" charset="0"/>
                </a:rPr>
                <a:t>Основная </a:t>
              </a:r>
              <a:endParaRPr lang="ru-RU" sz="1400" dirty="0" smtClean="0">
                <a:solidFill>
                  <a:srgbClr val="C00000"/>
                </a:solidFill>
                <a:latin typeface="Bahnschrift Light Condensed" panose="020B0502040204020203" pitchFamily="34" charset="0"/>
                <a:cs typeface="Arial" charset="0"/>
              </a:endParaRPr>
            </a:p>
            <a:p>
              <a:pPr algn="ctr"/>
              <a:r>
                <a:rPr lang="ru-RU" sz="1400" dirty="0" smtClean="0">
                  <a:solidFill>
                    <a:srgbClr val="C00000"/>
                  </a:solidFill>
                  <a:latin typeface="Bahnschrift Light Condensed" panose="020B0502040204020203" pitchFamily="34" charset="0"/>
                  <a:cs typeface="Arial" charset="0"/>
                </a:rPr>
                <a:t>образовательная </a:t>
              </a:r>
              <a:r>
                <a:rPr lang="ru-RU" sz="1400" dirty="0">
                  <a:solidFill>
                    <a:srgbClr val="C00000"/>
                  </a:solidFill>
                  <a:latin typeface="Bahnschrift Light Condensed" panose="020B0502040204020203" pitchFamily="34" charset="0"/>
                  <a:cs typeface="Arial" charset="0"/>
                </a:rPr>
                <a:t>программа</a:t>
              </a:r>
            </a:p>
          </p:txBody>
        </p:sp>
        <p:sp>
          <p:nvSpPr>
            <p:cNvPr id="35" name="Скругленный прямоугольник 34"/>
            <p:cNvSpPr/>
            <p:nvPr/>
          </p:nvSpPr>
          <p:spPr>
            <a:xfrm>
              <a:off x="5148064" y="3579862"/>
              <a:ext cx="2520280" cy="728464"/>
            </a:xfrm>
            <a:prstGeom prst="round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rgbClr val="C00000"/>
                  </a:solidFill>
                  <a:latin typeface="Bahnschrift Light Condensed" panose="020B0502040204020203" pitchFamily="34" charset="0"/>
                  <a:cs typeface="Arial" charset="0"/>
                </a:rPr>
                <a:t>Бизнес-роль 3</a:t>
              </a: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5142797" y="2711574"/>
              <a:ext cx="2520280" cy="728464"/>
            </a:xfrm>
            <a:prstGeom prst="round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rgbClr val="C00000"/>
                  </a:solidFill>
                  <a:latin typeface="Bahnschrift Light Condensed" panose="020B0502040204020203" pitchFamily="34" charset="0"/>
                  <a:cs typeface="Arial" charset="0"/>
                </a:rPr>
                <a:t>Бизнес-роль 2</a:t>
              </a: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5133672" y="1843286"/>
              <a:ext cx="2520281" cy="728464"/>
            </a:xfrm>
            <a:prstGeom prst="round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rgbClr val="C00000"/>
                  </a:solidFill>
                  <a:latin typeface="Bahnschrift Light Condensed" panose="020B0502040204020203" pitchFamily="34" charset="0"/>
                  <a:cs typeface="Arial" charset="0"/>
                </a:rPr>
                <a:t>Бизнес-роль 1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51520" y="4105404"/>
            <a:ext cx="306717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altLang="ko-KR" sz="1600" b="1" dirty="0" smtClean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rPr>
              <a:t>НЕ ПРОФЕССИЯ, А БИЗНЕС - РОЛЬ</a:t>
            </a:r>
            <a:endParaRPr lang="ko-KR" altLang="en-US" sz="1600" b="1" dirty="0">
              <a:solidFill>
                <a:srgbClr val="C00000"/>
              </a:solidFill>
              <a:latin typeface="Bahnschrift SemiBold Condensed" panose="020B0502040204020203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1520" y="4408555"/>
            <a:ext cx="4240474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1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Модульный принцип построения программ</a:t>
            </a:r>
          </a:p>
          <a:p>
            <a:r>
              <a:rPr lang="ru-RU" sz="11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Каждая программа – горизонтальное расширение квалификации</a:t>
            </a:r>
          </a:p>
          <a:p>
            <a:r>
              <a:rPr lang="ru-RU" sz="11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Обязательная стажировка в рамках </a:t>
            </a:r>
            <a:r>
              <a:rPr lang="ru-RU" sz="11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программы</a:t>
            </a:r>
            <a:endParaRPr lang="ru-RU" sz="11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419871" y="2959312"/>
            <a:ext cx="720666" cy="0"/>
          </a:xfrm>
          <a:prstGeom prst="straightConnector1">
            <a:avLst/>
          </a:prstGeom>
          <a:ln w="28575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240685" y="4717182"/>
            <a:ext cx="18678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#</a:t>
            </a:r>
            <a:r>
              <a:rPr lang="ru-RU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Думай иначе, будь первым (С</a:t>
            </a:r>
            <a:r>
              <a:rPr lang="ru-RU" sz="900" dirty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) ГАПОУ </a:t>
            </a:r>
            <a:r>
              <a:rPr lang="ru-RU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ТСПК</a:t>
            </a:r>
            <a:endParaRPr lang="ru-RU" sz="900" dirty="0">
              <a:solidFill>
                <a:schemeClr val="accent1">
                  <a:lumMod val="40000"/>
                  <a:lumOff val="60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07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7" y="123478"/>
            <a:ext cx="6192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ТРАНСЛЯЦИЯ ОПЫТА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23528" y="699542"/>
            <a:ext cx="4368452" cy="0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699542"/>
            <a:ext cx="396044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altLang="ko-KR" sz="1400" b="1" dirty="0" smtClean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rPr>
              <a:t>РЕГИОНАЛЬНЫЙ УРОВЕНЬ</a:t>
            </a:r>
            <a:endParaRPr lang="ko-KR" altLang="en-US" sz="1400" b="1" dirty="0">
              <a:solidFill>
                <a:srgbClr val="C00000"/>
              </a:solidFill>
              <a:latin typeface="Bahnschrift SemiBold Condensed" panose="020B0502040204020203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4" y="878692"/>
            <a:ext cx="8424938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Мастер-класс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«Проектирование индивидуального образовательного маршрута обучающегося (практика деятельности ГАПОУ ТСПК)» (в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рамках программы повышения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квалификации), с. </a:t>
            </a:r>
            <a:r>
              <a:rPr lang="ru-RU" sz="1200" dirty="0" err="1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Муранка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, 11.08.2022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г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Форум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инноваций «Педагогические идеи и инновационные практики в системе среднего профессионального образования Самарской области»,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г. Самара, 15.12.2022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г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Окружной форум классных руководителей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ПФО «Разработка и сопровождение индивидуальной траектории профессионального развития обучающихся»,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г. Самара, 21.03.2023 г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I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 форум «Мой колледж. Мое время. Моя команда», г. Тольятти, 14.06.2023 г.</a:t>
            </a:r>
            <a:endParaRPr lang="ru-RU" sz="12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191965"/>
            <a:ext cx="396044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altLang="ko-KR" sz="1400" b="1" dirty="0" smtClean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rPr>
              <a:t>ФЕДЕРАЛЬНЫЙ  УРОВЕНЬ</a:t>
            </a:r>
            <a:endParaRPr lang="ko-KR" altLang="en-US" sz="1400" b="1" dirty="0">
              <a:solidFill>
                <a:srgbClr val="C00000"/>
              </a:solidFill>
              <a:latin typeface="Bahnschrift SemiBold Condensed" panose="020B0502040204020203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2355726"/>
            <a:ext cx="842493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Форум АСИ «Сильные идеи для нового времени», г. Москва, 19.07.2022 г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Межрегиональный фестиваль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лучших педагогических практик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«Модель интеграции среднего профессионального образования и дополнительного профессионального образования для подготовки востребованных кадров»,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г. Нижний Новгород, 27.01.2023 г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Всероссийский семинар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заместителей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директоров по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воспитательной работе, п. </a:t>
            </a:r>
            <a:r>
              <a:rPr lang="ru-RU" sz="1200" dirty="0" err="1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Сенеж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, 08.05.2023 г.</a:t>
            </a:r>
            <a:endParaRPr lang="ru-RU" sz="12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075806"/>
            <a:ext cx="396044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altLang="ko-KR" sz="1400" b="1" dirty="0" smtClean="0">
                <a:solidFill>
                  <a:srgbClr val="C00000"/>
                </a:solidFill>
                <a:latin typeface="Bahnschrift SemiBold Condensed" panose="020B0502040204020203" pitchFamily="34" charset="0"/>
                <a:cs typeface="Arial" pitchFamily="34" charset="0"/>
              </a:rPr>
              <a:t>МЕЖДУНАРОДНЫЙ  УРОВЕНЬ</a:t>
            </a:r>
            <a:endParaRPr lang="ko-KR" altLang="en-US" sz="1400" b="1" dirty="0">
              <a:solidFill>
                <a:srgbClr val="C00000"/>
              </a:solidFill>
              <a:latin typeface="Bahnschrift SemiBold Condensed" panose="020B0502040204020203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3291830"/>
            <a:ext cx="864096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Круглый стол «Подготовка ИТ-специалистов: современные практики» (в рамках международного форума </a:t>
            </a:r>
            <a:r>
              <a:rPr lang="en-US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Kazan Digital Week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–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2022),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г. Казань, 22.09.2022 г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40685" y="4861198"/>
            <a:ext cx="18678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#</a:t>
            </a:r>
            <a:r>
              <a:rPr lang="ru-RU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Думай иначе, будь первым (С</a:t>
            </a:r>
            <a:r>
              <a:rPr lang="ru-RU" sz="900" dirty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) ГАПОУ </a:t>
            </a:r>
            <a:r>
              <a:rPr lang="ru-RU" sz="9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hnschrift Light Condensed" panose="020B0502040204020203" pitchFamily="34" charset="0"/>
              </a:rPr>
              <a:t>ТСПК</a:t>
            </a:r>
            <a:endParaRPr lang="ru-RU" sz="900" dirty="0">
              <a:solidFill>
                <a:schemeClr val="accent1">
                  <a:lumMod val="40000"/>
                  <a:lumOff val="60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3795886"/>
            <a:ext cx="396044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altLang="ko-KR" sz="1400" b="1" dirty="0" smtClean="0">
                <a:solidFill>
                  <a:srgbClr val="7030A0"/>
                </a:solidFill>
                <a:latin typeface="Bahnschrift SemiBold Condensed" panose="020B0502040204020203" pitchFamily="34" charset="0"/>
                <a:cs typeface="Arial" pitchFamily="34" charset="0"/>
              </a:rPr>
              <a:t>ПРАКТИКИ, ГОТОВЫЕ К ТИРАЖИРОВАНИЮ В РЕГИОНЕ</a:t>
            </a:r>
            <a:endParaRPr lang="ko-KR" altLang="en-US" sz="1400" b="1" dirty="0">
              <a:solidFill>
                <a:srgbClr val="7030A0"/>
              </a:solidFill>
              <a:latin typeface="Bahnschrift SemiBold Condensed" panose="020B0502040204020203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536" y="4011910"/>
            <a:ext cx="76328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Практика проведения индивидуальных собеседований со студентами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Практика подготовки и защиты проектов в формате индивидуальной траектории профессионального развития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Практика реализации социально-значимой деятельности в формате проектов</a:t>
            </a:r>
            <a:endParaRPr lang="ru-RU" sz="14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3528" y="3723878"/>
            <a:ext cx="8496946" cy="1137320"/>
          </a:xfrm>
          <a:prstGeom prst="roundRect">
            <a:avLst>
              <a:gd name="adj" fmla="val 8630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C00000"/>
              </a:solidFill>
              <a:latin typeface="Bahnschrift Light Condensed" panose="020B05020402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8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9680" y="3088580"/>
            <a:ext cx="2132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20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tspk.org </a:t>
            </a:r>
            <a:endParaRPr lang="ru-RU" altLang="ru-RU" sz="2000" dirty="0" smtClean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https://t.me/tspktlt</a:t>
            </a:r>
            <a:r>
              <a:rPr lang="en-US" altLang="ru-RU" sz="20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  so_tspk@edu.tgl.ru</a:t>
            </a:r>
            <a:endParaRPr lang="ru-RU" sz="20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29" y="1552789"/>
            <a:ext cx="2321614" cy="145100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4572000" y="1728756"/>
            <a:ext cx="4104456" cy="1332438"/>
            <a:chOff x="1619672" y="2211711"/>
            <a:chExt cx="4104456" cy="1332438"/>
          </a:xfrm>
        </p:grpSpPr>
        <p:sp>
          <p:nvSpPr>
            <p:cNvPr id="11" name="TextBox 10"/>
            <p:cNvSpPr txBox="1"/>
            <p:nvPr/>
          </p:nvSpPr>
          <p:spPr>
            <a:xfrm>
              <a:off x="1619672" y="2211711"/>
              <a:ext cx="4104456" cy="738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400" b="1" dirty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Дьякова Оксана Ивановна,</a:t>
              </a:r>
            </a:p>
            <a:p>
              <a:r>
                <a:rPr lang="ru-RU" sz="1400" dirty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заместитель директора ГАПОУ «Тольяттинский социально-педагогический колледж»</a:t>
              </a:r>
            </a:p>
          </p:txBody>
        </p:sp>
        <p:pic>
          <p:nvPicPr>
            <p:cNvPr id="12" name="Picture 2" descr="C:\Users\Оксана Дьякова\Desktop\иконки\free-icon-telegram-2111646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269578"/>
              <a:ext cx="261835" cy="2618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3" descr="C:\Users\Оксана Дьякова\Desktop\иконки\free-icon-vk-145813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1322" y="3262404"/>
              <a:ext cx="281745" cy="2817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907599" y="3236372"/>
              <a:ext cx="13681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dirty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@</a:t>
              </a:r>
              <a:r>
                <a:rPr lang="en-US" altLang="ko-KR" sz="1400" dirty="0" err="1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oksana_dyakova</a:t>
              </a:r>
              <a:endParaRPr lang="ko-KR" altLang="en-US" sz="1400" dirty="0">
                <a:solidFill>
                  <a:srgbClr val="002060"/>
                </a:solidFill>
                <a:latin typeface="Bahnschrift Light Condensed" panose="020B0502040204020203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73067" y="3236372"/>
              <a:ext cx="155106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dirty="0" err="1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oksana_dyakova</a:t>
              </a:r>
              <a:endParaRPr lang="ko-KR" altLang="en-US" sz="1400" dirty="0">
                <a:solidFill>
                  <a:srgbClr val="002060"/>
                </a:solidFill>
                <a:latin typeface="Bahnschrift Light Condensed" panose="020B0502040204020203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07703" y="2896077"/>
              <a:ext cx="162296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dirty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oidyakova@yandex.ru</a:t>
              </a:r>
              <a:endParaRPr lang="ko-KR" altLang="en-US" sz="1400" dirty="0">
                <a:solidFill>
                  <a:srgbClr val="002060"/>
                </a:solidFill>
                <a:latin typeface="Bahnschrift Light Condensed" panose="020B0502040204020203" pitchFamily="34" charset="0"/>
              </a:endParaRPr>
            </a:p>
          </p:txBody>
        </p:sp>
        <p:pic>
          <p:nvPicPr>
            <p:cNvPr id="17" name="Picture 5" descr="C:\Users\Оксана Дьякова\Desktop\иконки\email (1)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1200" y="2907761"/>
              <a:ext cx="296093" cy="2960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C:\Users\Оксана Дьякова\Desktop\иконки\free-icon-telephone-724664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7157" y="2940911"/>
              <a:ext cx="279574" cy="279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4173067" y="2896077"/>
              <a:ext cx="155106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ru-RU" altLang="ko-KR" sz="1400" dirty="0">
                  <a:solidFill>
                    <a:srgbClr val="002060"/>
                  </a:solidFill>
                  <a:latin typeface="Bahnschrift Light Condensed" panose="020B0502040204020203" pitchFamily="34" charset="0"/>
                </a:rPr>
                <a:t>8(927)78-80-267</a:t>
              </a:r>
              <a:endParaRPr lang="ko-KR" altLang="en-US" sz="1400" dirty="0">
                <a:solidFill>
                  <a:srgbClr val="002060"/>
                </a:solidFill>
                <a:latin typeface="Bahnschrift Light Condensed" panose="020B0502040204020203" pitchFamily="34" charset="0"/>
              </a:endParaRPr>
            </a:p>
          </p:txBody>
        </p: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337" y="3435846"/>
            <a:ext cx="995346" cy="1019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3087687" y="846275"/>
            <a:ext cx="60928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3200" b="1" dirty="0">
                <a:solidFill>
                  <a:srgbClr val="0070C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СПАСИБО ЗА ВНИМАНИЕ!</a:t>
            </a:r>
            <a:endParaRPr lang="ru-RU" sz="3200" b="1" dirty="0">
              <a:solidFill>
                <a:srgbClr val="0070C0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02" y="3428447"/>
            <a:ext cx="1022584" cy="1047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164288" y="4515966"/>
            <a:ext cx="1478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Материалы работы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РИП</a:t>
            </a:r>
            <a:r>
              <a:rPr lang="en-US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ГАПОУ </a:t>
            </a:r>
            <a:r>
              <a:rPr lang="ru-RU" sz="1200" dirty="0">
                <a:solidFill>
                  <a:srgbClr val="002060"/>
                </a:solidFill>
                <a:latin typeface="Bahnschrift Light Condensed" panose="020B0502040204020203" pitchFamily="34" charset="0"/>
              </a:rPr>
              <a:t>ТСПК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32040" y="4515966"/>
            <a:ext cx="1478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latin typeface="Bahnschrift Light Condensed" panose="020B0502040204020203" pitchFamily="34" charset="0"/>
              </a:rPr>
              <a:t>Официальный сайт ГАПОУ ТСПК</a:t>
            </a:r>
            <a:endParaRPr lang="ru-RU" sz="1200" dirty="0">
              <a:solidFill>
                <a:srgbClr val="002060"/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23" b="33615"/>
          <a:stretch/>
        </p:blipFill>
        <p:spPr>
          <a:xfrm>
            <a:off x="2963449" y="1798005"/>
            <a:ext cx="1404492" cy="1440160"/>
          </a:xfrm>
          <a:prstGeom prst="ellipse">
            <a:avLst/>
          </a:prstGeom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6754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29518</TotalTime>
  <Words>606</Words>
  <Application>Microsoft Office PowerPoint</Application>
  <PresentationFormat>Экран (16:9)</PresentationFormat>
  <Paragraphs>119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РЕЗУЛЬТАТЫ деятельности И ПЕРСПЕКТИВЫ РАЗВИТИЯ КОЛЛЕДЖА 2018-2019 УЧЕБНЫЙ ГОД</dc:title>
  <dc:creator>TSPK-207</dc:creator>
  <cp:lastModifiedBy>Оксана Дьякова</cp:lastModifiedBy>
  <cp:revision>533</cp:revision>
  <cp:lastPrinted>2023-06-21T12:53:17Z</cp:lastPrinted>
  <dcterms:created xsi:type="dcterms:W3CDTF">2018-08-31T07:06:31Z</dcterms:created>
  <dcterms:modified xsi:type="dcterms:W3CDTF">2023-06-22T02:26:37Z</dcterms:modified>
</cp:coreProperties>
</file>