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6" r:id="rId4"/>
    <p:sldId id="285" r:id="rId5"/>
    <p:sldId id="287" r:id="rId6"/>
    <p:sldId id="288" r:id="rId7"/>
    <p:sldId id="308" r:id="rId8"/>
    <p:sldId id="289" r:id="rId9"/>
    <p:sldId id="290" r:id="rId10"/>
    <p:sldId id="307" r:id="rId11"/>
    <p:sldId id="291" r:id="rId12"/>
    <p:sldId id="292" r:id="rId13"/>
    <p:sldId id="293" r:id="rId14"/>
    <p:sldId id="302" r:id="rId15"/>
    <p:sldId id="304" r:id="rId16"/>
    <p:sldId id="295" r:id="rId17"/>
    <p:sldId id="299" r:id="rId18"/>
    <p:sldId id="300" r:id="rId19"/>
    <p:sldId id="306" r:id="rId20"/>
    <p:sldId id="301" r:id="rId21"/>
    <p:sldId id="309" r:id="rId2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6F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5501" autoAdjust="0"/>
  </p:normalViewPr>
  <p:slideViewPr>
    <p:cSldViewPr snapToGrid="0">
      <p:cViewPr varScale="1">
        <p:scale>
          <a:sx n="88" d="100"/>
          <a:sy n="88" d="100"/>
        </p:scale>
        <p:origin x="546" y="96"/>
      </p:cViewPr>
      <p:guideLst/>
    </p:cSldViewPr>
  </p:slideViewPr>
  <p:outlineViewPr>
    <p:cViewPr>
      <p:scale>
        <a:sx n="33" d="100"/>
        <a:sy n="33" d="100"/>
      </p:scale>
      <p:origin x="0" y="-161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89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42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7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7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87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08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72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02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8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92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CDD9E-FB38-4334-A2B9-E1937813D63C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10B8-F8C3-492E-BDC4-8ED9C3323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2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oopt@cposo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demo=1&amp;base=LAW&amp;n=426546&amp;date=10.01.2023&amp;dst=4&amp;field=13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58368"/>
            <a:ext cx="11795760" cy="5485376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536575" indent="536575"/>
            <a:r>
              <a:rPr lang="ru-RU" sz="4400" dirty="0" smtClean="0">
                <a:solidFill>
                  <a:schemeClr val="tx2"/>
                </a:solidFill>
              </a:rPr>
              <a:t>Онлайн школа методистов и заместителей директоров ПОО по вопросам реализации образовательных программ</a:t>
            </a:r>
            <a:br>
              <a:rPr lang="ru-RU" sz="4400" dirty="0" smtClean="0">
                <a:solidFill>
                  <a:schemeClr val="tx2"/>
                </a:solidFill>
              </a:rPr>
            </a:br>
            <a:r>
              <a:rPr lang="ru-RU" sz="4400" dirty="0" smtClean="0">
                <a:solidFill>
                  <a:schemeClr val="tx2"/>
                </a:solidFill>
              </a:rPr>
              <a:t/>
            </a:r>
            <a:br>
              <a:rPr lang="ru-RU" sz="4400" dirty="0" smtClean="0">
                <a:solidFill>
                  <a:schemeClr val="tx2"/>
                </a:solidFill>
              </a:rPr>
            </a:br>
            <a:r>
              <a:rPr lang="ru-RU" sz="4400" b="1" dirty="0" smtClean="0">
                <a:solidFill>
                  <a:schemeClr val="tx2"/>
                </a:solidFill>
              </a:rPr>
              <a:t>Планирование внеурочной </a:t>
            </a:r>
            <a:r>
              <a:rPr lang="ru-RU" sz="4400" b="1" dirty="0">
                <a:solidFill>
                  <a:schemeClr val="tx2"/>
                </a:solidFill>
              </a:rPr>
              <a:t>деятельности </a:t>
            </a:r>
            <a:r>
              <a:rPr lang="ru-RU" sz="4400" b="1" dirty="0" smtClean="0">
                <a:solidFill>
                  <a:schemeClr val="tx2"/>
                </a:solidFill>
              </a:rPr>
              <a:t>при реализации образовательной программы среднего профессионального образования на базе основного общего образования</a:t>
            </a:r>
            <a:endParaRPr lang="ru-RU" sz="44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02887" y="6143744"/>
            <a:ext cx="2414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11 апреля 2023 г.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420" y="365125"/>
            <a:ext cx="10280968" cy="70929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</a:rPr>
              <a:t>Структура образовательной программы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074421"/>
            <a:ext cx="5157787" cy="62865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Структура ОП СОО</a:t>
            </a:r>
          </a:p>
          <a:p>
            <a:r>
              <a:rPr lang="ru-RU" sz="1500" dirty="0" smtClean="0">
                <a:solidFill>
                  <a:schemeClr val="tx2"/>
                </a:solidFill>
              </a:rPr>
              <a:t>Раздел </a:t>
            </a:r>
            <a:r>
              <a:rPr lang="en-US" sz="1500" dirty="0">
                <a:solidFill>
                  <a:schemeClr val="tx2"/>
                </a:solidFill>
              </a:rPr>
              <a:t>III</a:t>
            </a:r>
            <a:r>
              <a:rPr lang="ru-RU" sz="1500" dirty="0">
                <a:solidFill>
                  <a:schemeClr val="tx2"/>
                </a:solidFill>
              </a:rPr>
              <a:t>, Пункт </a:t>
            </a:r>
            <a:r>
              <a:rPr lang="ru-RU" sz="1500" dirty="0" smtClean="0">
                <a:solidFill>
                  <a:schemeClr val="tx2"/>
                </a:solidFill>
              </a:rPr>
              <a:t>14 ФГОС СОО</a:t>
            </a:r>
            <a:endParaRPr lang="ru-RU" sz="1500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918" y="1954530"/>
            <a:ext cx="5157787" cy="4620441"/>
          </a:xfrm>
        </p:spPr>
        <p:txBody>
          <a:bodyPr>
            <a:normAutofit/>
          </a:bodyPr>
          <a:lstStyle/>
          <a:p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Целевой раздел 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пояснительная записка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планируемые результаты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систему оценки результатов</a:t>
            </a:r>
          </a:p>
          <a:p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Содержательный раздел 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программу развития универсальных учебных действий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программы отдельных учебных предметов, курсов и курсов </a:t>
            </a:r>
            <a:r>
              <a:rPr lang="ru-RU" sz="1300" u="sng" dirty="0">
                <a:solidFill>
                  <a:srgbClr val="FF0000"/>
                </a:solidFill>
              </a:rPr>
              <a:t>внеурочной деятельности;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программу воспитания и социализации 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программу коррекционной работы, включающую организацию работы с обучающимися с ограниченными возможностями здоровья и инвалидами.</a:t>
            </a:r>
          </a:p>
          <a:p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Организационный раздел 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учебный план </a:t>
            </a:r>
          </a:p>
          <a:p>
            <a:pPr lvl="1"/>
            <a:r>
              <a:rPr lang="ru-RU" sz="1300" u="sng" dirty="0">
                <a:solidFill>
                  <a:srgbClr val="FF0000"/>
                </a:solidFill>
              </a:rPr>
              <a:t>план внеурочной деятельности, 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календарный учебный график;</a:t>
            </a:r>
          </a:p>
          <a:p>
            <a:pPr lvl="1"/>
            <a:r>
              <a:rPr lang="ru-RU" sz="1300" dirty="0">
                <a:solidFill>
                  <a:schemeClr val="accent5">
                    <a:lumMod val="75000"/>
                  </a:schemeClr>
                </a:solidFill>
              </a:rPr>
              <a:t>систему условий реализации основной образовательной программы в соответствии с требованиями Стандарта.</a:t>
            </a:r>
          </a:p>
          <a:p>
            <a:pPr marL="0" indent="0">
              <a:buNone/>
            </a:pPr>
            <a:endParaRPr lang="ru-RU" sz="13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074421"/>
            <a:ext cx="5183188" cy="6286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Структура ОП СПО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1954530"/>
            <a:ext cx="5183188" cy="539495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Раздел 1. Общие положения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Раздел 2. Общая характеристика образовательной программы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 Раздел 3. Характеристика профессиональной деятельности выпускника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 Раздел 4. Планируемые результаты освоения образовательной программы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4.1. Общие компетенции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4.2. Профессиональные компетенции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 Раздел 5.  Структура образовательной программы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5.1.  Учебный план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5.2.  Календарный учебный график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5.3.  Рабочая программа воспитания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5.4.  Календарный план воспитательной работы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 Раздел 6.  Условия реализации образовательной программы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6.1. Требования к материально-техническому оснащению образовательной программы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6.2. Требования к учебно-методическому обеспечению образовательной программы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6.3. Требования к организации воспитания обучающихся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6.4. Требования к кадровым условиям реализации образовательной программы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accent5">
                    <a:lumMod val="75000"/>
                  </a:schemeClr>
                </a:solidFill>
              </a:rPr>
              <a:t>6.5. Требования к финансовым условиям реализации образовательной программы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 Раздел 7. Формирование оценочных средств для проведения государственной итоговой аттестации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 Раздел 8. Разработчики  основной образовательной программы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</a:rPr>
              <a:t> ПРИЛОЖЕНИЯ</a:t>
            </a:r>
            <a:endParaRPr lang="ru-RU" sz="11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0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11353800" cy="1126218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/>
                </a:solidFill>
              </a:rPr>
              <a:t>Содержание рабочих программ внеурочной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971" y="1825625"/>
            <a:ext cx="10874829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Рабочие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программы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курсов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внеурочной деятельности должны содержать: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1) результаты освоения курса внеурочной деятельности;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2) содержание курса внеурочной деятельности с указанием форм организации и видов деятельности;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3) тематическое планирование.</a:t>
            </a:r>
          </a:p>
          <a:p>
            <a:endParaRPr lang="ru-RU" u="sng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П.18.2.2 ФГОС СОО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0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Структура программы курса внеурочной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686" y="1825625"/>
            <a:ext cx="11038114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1.Пояснительная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записка*</a:t>
            </a:r>
          </a:p>
          <a:p>
            <a:pPr marL="0" indent="0">
              <a:buNone/>
            </a:pP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2.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Результаты 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освоения курса внеурочной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деятельности </a:t>
            </a: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3. Содержание 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курса внеурочной деятельности с указанием форм организации и видов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деятельности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4. Тематическое 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планирование</a:t>
            </a:r>
          </a:p>
          <a:p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*не обязательное требование, по решению ОО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9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2418"/>
            <a:ext cx="11355388" cy="1306926"/>
          </a:xfrm>
          <a:solidFill>
            <a:srgbClr val="FFFFCC"/>
          </a:solidFill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Структура программы курса внеурочной деятельности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7540" y="1314450"/>
            <a:ext cx="5157787" cy="8239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Пояснительная записка*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72886" y="2263775"/>
            <a:ext cx="10510810" cy="3925888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FFCC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Общая характеристика курса</a:t>
            </a:r>
          </a:p>
          <a:p>
            <a:pPr>
              <a:buClr>
                <a:srgbClr val="FFFFCC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Актуальность курса</a:t>
            </a:r>
          </a:p>
          <a:p>
            <a:pPr>
              <a:buClr>
                <a:srgbClr val="FFFFCC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Цель курса</a:t>
            </a:r>
          </a:p>
          <a:p>
            <a:pPr>
              <a:buClr>
                <a:srgbClr val="FFFFCC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Основные задачи курса</a:t>
            </a:r>
          </a:p>
          <a:p>
            <a:pPr>
              <a:buClr>
                <a:srgbClr val="FFFFCC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Место курса</a:t>
            </a:r>
          </a:p>
          <a:p>
            <a:pPr>
              <a:buClr>
                <a:srgbClr val="FFFFCC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Взаимосвязь с программой воспитания</a:t>
            </a:r>
          </a:p>
          <a:p>
            <a:pPr>
              <a:buClr>
                <a:srgbClr val="FFFFCC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Особенности работы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преподавателя</a:t>
            </a:r>
          </a:p>
          <a:p>
            <a:pPr marL="0" indent="0">
              <a:buClr>
                <a:srgbClr val="FFFFCC"/>
              </a:buClr>
              <a:buSzPct val="200000"/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Clr>
                <a:srgbClr val="FFFFCC"/>
              </a:buClr>
              <a:buSzPct val="200000"/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*не обязательное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требование, по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решению ОО</a:t>
            </a:r>
          </a:p>
          <a:p>
            <a:pPr marL="0" indent="0">
              <a:buClr>
                <a:srgbClr val="FFFFCC"/>
              </a:buClr>
              <a:buSzPct val="200000"/>
              <a:buNone/>
            </a:pPr>
            <a:endParaRPr lang="ru-RU" dirty="0"/>
          </a:p>
          <a:p>
            <a:pPr marL="0" indent="0">
              <a:buClr>
                <a:srgbClr val="FFFFCC"/>
              </a:buClr>
              <a:buSzPct val="200000"/>
              <a:buNone/>
            </a:pPr>
            <a:endParaRPr lang="ru-RU" dirty="0"/>
          </a:p>
          <a:p>
            <a:pPr marL="0" indent="0">
              <a:buClr>
                <a:srgbClr val="FFFFCC"/>
              </a:buClr>
              <a:buSzPct val="20000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2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55600"/>
            <a:ext cx="11355388" cy="132556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Структура программы курса внеурочной деятельности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9255188" cy="8239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/>
                </a:solidFill>
              </a:rPr>
              <a:t>Результаты </a:t>
            </a:r>
            <a:r>
              <a:rPr lang="ru-RU" dirty="0">
                <a:solidFill>
                  <a:schemeClr val="accent5"/>
                </a:solidFill>
              </a:rPr>
              <a:t>освоения курса внеурочной деятельности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67420" y="3006726"/>
            <a:ext cx="6102422" cy="2013330"/>
          </a:xfrm>
        </p:spPr>
        <p:txBody>
          <a:bodyPr>
            <a:normAutofit/>
          </a:bodyPr>
          <a:lstStyle/>
          <a:p>
            <a:pPr algn="just">
              <a:buClr>
                <a:srgbClr val="FFFFCC"/>
              </a:buClr>
              <a:buSzPct val="175000"/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Личностные (ФГОС СОО)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buClr>
                <a:srgbClr val="FFFFCC"/>
              </a:buClr>
              <a:buSzPct val="175000"/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Метапредметные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(УУД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)(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ФГОС СОО) </a:t>
            </a:r>
          </a:p>
          <a:p>
            <a:pPr algn="just">
              <a:buClr>
                <a:srgbClr val="FFFFCC"/>
              </a:buClr>
              <a:buSzPct val="175000"/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Предметные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(ФГОС СОО)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buClr>
                <a:srgbClr val="FFFFCC"/>
              </a:buClr>
              <a:buSzPct val="175000"/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ОК (ФГОС СПО)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2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1117"/>
            <a:ext cx="11355388" cy="132556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Структура программы курса внеурочной деятельности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" y="1717285"/>
            <a:ext cx="5816822" cy="104199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dirty="0">
                <a:solidFill>
                  <a:schemeClr val="accent5"/>
                </a:solidFill>
              </a:rPr>
              <a:t>Содержание курса внеурочной деятельности с указанием форм организации и видов деятельности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70" y="3019646"/>
            <a:ext cx="5157787" cy="29679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ыделены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разделы, темы в соответствии с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тематическим планом.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Представлено реферативное описание каждой темы. Мотивированы дозировка разделов и тем курса с учетом возможностей и возраста обучаемых. При отборе программного материала реализуются принципы системно-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деятельностного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подхода: непрерывности, деятельности, целостности, психологической комфортности, вариативности, творчества. Учтены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межпредметные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связи.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8763794" y="1800035"/>
            <a:ext cx="2075688" cy="531685"/>
          </a:xfrm>
        </p:spPr>
        <p:txBody>
          <a:bodyPr anchor="t"/>
          <a:lstStyle/>
          <a:p>
            <a:r>
              <a:rPr lang="ru-RU" b="0" dirty="0" smtClean="0">
                <a:solidFill>
                  <a:schemeClr val="accent5"/>
                </a:solidFill>
              </a:rPr>
              <a:t>Приложения</a:t>
            </a:r>
            <a:endParaRPr lang="ru-RU" b="0" dirty="0">
              <a:solidFill>
                <a:schemeClr val="accent5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810153" y="2288215"/>
            <a:ext cx="5183188" cy="3684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Например: перечень материалов, наглядные пособия, ТСО, список рекомендуемой литературы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краткие рекомендации по оценке результатов внеурочной деятельности, особенности итоговой аттестации и т.п.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1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92118"/>
              </p:ext>
            </p:extLst>
          </p:nvPr>
        </p:nvGraphicFramePr>
        <p:xfrm>
          <a:off x="683514" y="454913"/>
          <a:ext cx="10984230" cy="5991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41"/>
                <a:gridCol w="1048945"/>
                <a:gridCol w="713890"/>
                <a:gridCol w="1703070"/>
                <a:gridCol w="2183130"/>
                <a:gridCol w="1554480"/>
                <a:gridCol w="1645920"/>
                <a:gridCol w="1689354"/>
              </a:tblGrid>
              <a:tr h="688087">
                <a:tc gridSpan="8"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2"/>
                          </a:solidFill>
                        </a:rPr>
                        <a:t>Тематическое планирование</a:t>
                      </a:r>
                      <a:endParaRPr lang="ru-RU" sz="3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72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№№</a:t>
                      </a:r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Тема</a:t>
                      </a:r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Кол-во часов</a:t>
                      </a:r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Основное содержание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Основные виды деятельности</a:t>
                      </a:r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Форма проведения занятий</a:t>
                      </a:r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Образовательные ресурсы (включая электронные(цифровые)</a:t>
                      </a:r>
                    </a:p>
                    <a:p>
                      <a:pPr algn="ctr"/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Планируемый результат</a:t>
                      </a:r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2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Креативное мышление: Модели и ситуации. 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Общее представление о креативности (на примерах простейших заданий и бытовых ситуаций). Знакомство с содержательными и тематическими областями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 деятельности</a:t>
                      </a:r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Игровая деятельность;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Познавательная деятельность;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проблемно-ценностное общение;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досугово-развлекательная деятельность (досуговое общение);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художественное творчество;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социальное творчество (социально преобразующую добровольческую деятельность);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трудовая(производственную) деятельность;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спортивно-оздоровительная деятельность;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туристско-краеведческая деятельность. )</a:t>
                      </a:r>
                      <a:endParaRPr lang="ru-RU" sz="1200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Работа в парах и малых группах. Презентация результатов обсуждения.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Портал ИСРО РАО (http://skiv.instrao.ru)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ЛР, МР, УУД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8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3695"/>
            <a:ext cx="11353800" cy="880745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План внеурочной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0180"/>
            <a:ext cx="10515600" cy="49606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 </a:t>
            </a:r>
            <a:r>
              <a:rPr lang="ru-RU" sz="2300" dirty="0" smtClean="0">
                <a:solidFill>
                  <a:schemeClr val="accent5">
                    <a:lumMod val="75000"/>
                  </a:schemeClr>
                </a:solidFill>
              </a:rPr>
              <a:t>План </a:t>
            </a:r>
            <a:r>
              <a:rPr lang="ru-RU" sz="2300" dirty="0">
                <a:solidFill>
                  <a:schemeClr val="accent5">
                    <a:lumMod val="75000"/>
                  </a:schemeClr>
                </a:solidFill>
              </a:rPr>
              <a:t>внеурочной деятельности представляет собой описание </a:t>
            </a:r>
            <a:r>
              <a:rPr lang="ru-RU" sz="2300" dirty="0" smtClean="0">
                <a:solidFill>
                  <a:schemeClr val="accent5">
                    <a:lumMod val="75000"/>
                  </a:schemeClr>
                </a:solidFill>
              </a:rPr>
              <a:t>целостной </a:t>
            </a:r>
            <a:r>
              <a:rPr lang="ru-RU" sz="2300" dirty="0">
                <a:solidFill>
                  <a:schemeClr val="accent5">
                    <a:lumMod val="75000"/>
                  </a:schemeClr>
                </a:solidFill>
              </a:rPr>
              <a:t>системы функционирования образовательной организации в сфере </a:t>
            </a:r>
            <a:r>
              <a:rPr lang="ru-RU" sz="2300" dirty="0" smtClean="0">
                <a:solidFill>
                  <a:schemeClr val="accent5">
                    <a:lumMod val="75000"/>
                  </a:schemeClr>
                </a:solidFill>
              </a:rPr>
              <a:t>внеурочной </a:t>
            </a:r>
            <a:r>
              <a:rPr lang="ru-RU" sz="2300" dirty="0">
                <a:solidFill>
                  <a:schemeClr val="accent5">
                    <a:lumMod val="75000"/>
                  </a:schemeClr>
                </a:solidFill>
              </a:rPr>
              <a:t>деятельности и включает в </a:t>
            </a:r>
            <a:r>
              <a:rPr lang="ru-RU" sz="2300" dirty="0" smtClean="0">
                <a:solidFill>
                  <a:schemeClr val="accent5">
                    <a:lumMod val="75000"/>
                  </a:schemeClr>
                </a:solidFill>
              </a:rPr>
              <a:t>себя:</a:t>
            </a:r>
          </a:p>
          <a:p>
            <a:pPr marL="0" indent="0" algn="just">
              <a:buNone/>
            </a:pPr>
            <a:endParaRPr lang="ru-RU" sz="23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300" b="1" u="sng" dirty="0" smtClean="0">
                <a:solidFill>
                  <a:schemeClr val="accent5">
                    <a:lumMod val="75000"/>
                  </a:schemeClr>
                </a:solidFill>
              </a:rPr>
              <a:t>План реализации курсов </a:t>
            </a:r>
            <a:r>
              <a:rPr lang="ru-RU" sz="2300" b="1" u="sng" dirty="0">
                <a:solidFill>
                  <a:schemeClr val="accent5">
                    <a:lumMod val="75000"/>
                  </a:schemeClr>
                </a:solidFill>
              </a:rPr>
              <a:t>внеурочной </a:t>
            </a:r>
            <a:r>
              <a:rPr lang="ru-RU" sz="2300" b="1" u="sng" dirty="0" smtClean="0">
                <a:solidFill>
                  <a:schemeClr val="accent5">
                    <a:lumMod val="75000"/>
                  </a:schemeClr>
                </a:solidFill>
              </a:rPr>
              <a:t>деятельности: </a:t>
            </a:r>
          </a:p>
          <a:p>
            <a:pPr marL="0" indent="0" algn="just">
              <a:buNone/>
            </a:pPr>
            <a:endParaRPr lang="ru-RU" sz="23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300" b="1" u="sng" dirty="0" smtClean="0">
                <a:solidFill>
                  <a:schemeClr val="accent5">
                    <a:lumMod val="75000"/>
                  </a:schemeClr>
                </a:solidFill>
              </a:rPr>
              <a:t> наименование курса, семестр, количество часов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23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9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180068"/>
            <a:ext cx="11353800" cy="1325563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Рассмотрим пример оформления ОП СПО (шаблон)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Структура ОП СПО (оглавление)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Программа курса внеурочной работы (пример)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План внеурочной работы (пример)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" y="386896"/>
            <a:ext cx="11353800" cy="1325563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Домашнее задание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Подготовить проект программы  курса внеурочной работы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Подготовить проект плана внеурочной работы</a:t>
            </a:r>
          </a:p>
          <a:p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!!! Домашнее задание отправить  на электронную почту отдела образовательных программ и технологий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oopt@cposo.ru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ФГБНУ «Институт стратегии развития образования Российской академии образования» разработаны 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опубликованы на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портале «Единое содержание общего образования» (раздел «Внеурочная деятельность»: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https://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edsoo.ru/Vneurochnaya_deyatelnost.htm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) материалы по организации внеурочной деятельности обучающихся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перечень программ внеурочной деятельности;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рекомендуемые направления внеурочной деятельности;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методические рекомендации по организации внеурочной деятельности.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79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2296"/>
            <a:ext cx="11823192" cy="948690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Актуальность темы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87" y="1053846"/>
            <a:ext cx="11776383" cy="56852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    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В соответствии с федеральным государственным образовательным стандартом среднего общего образования, утвержденным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приказом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Министерства образования и науки РФ от 17 мая 2012 г. N 413,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с изменениями и дополнениями от:29 декабря 2014 г., 31 декабря 2015 г., 29 июня 2017 г., 24 сентября, 11 декабря 2020 г.12 августа 2022г.(далее – ФГОС СОО), в целях обеспечения индивидуальных потребностей обучающихся в основной образовательной программе среднего общего образования предусматривается в том числе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внеурочная деятельность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, которая организуется по направлениям развития личности (спортивно-оздоровительное, духовно-нравственное, социальное,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общеинтеллектуальное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, общекультурное) в таких формах как художественные, культурологические, филологические, хоровые студии, сетевые сообщества, школьные спортивные клубы и секции, конференции, олимпиады, военно-патриотические объединения, экскурсии, соревнования, поисковые и научные исследования, общественно полезные практики и другие формы на добровольной основе в соответствии с выбором участников образовательных отношений.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12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Обратная связь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ЦПО Самарской области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Отдел образовательных программ и технологий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г. Самара, ул. Ново-Садовая д.106-ж, 1 этаж .109.каб.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Методист –Вьюшкова Любовь Александровна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oopt@cposo.ru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8 (846) 334-04-71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                                 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6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7408" y="217171"/>
            <a:ext cx="11594592" cy="834389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tx2"/>
                </a:solidFill>
              </a:rPr>
              <a:t>ФГОС Среднего </a:t>
            </a:r>
            <a:r>
              <a:rPr lang="ru-RU" sz="4400" dirty="0" smtClean="0">
                <a:solidFill>
                  <a:schemeClr val="tx2"/>
                </a:solidFill>
              </a:rPr>
              <a:t>общего </a:t>
            </a:r>
            <a:r>
              <a:rPr lang="ru-RU" sz="4400" dirty="0">
                <a:solidFill>
                  <a:schemeClr val="tx2"/>
                </a:solidFill>
              </a:rPr>
              <a:t>образования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399" y="1051560"/>
            <a:ext cx="11168743" cy="538353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     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П.15. 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Основная образовательная программа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содержит обязательную часть и часть, формируемую участниками образовательных отношений. </a:t>
            </a:r>
          </a:p>
          <a:p>
            <a:pPr algn="just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Обязательная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часть основной образовательной программы в полном объеме выполняет требования Стандарта и реализуется во всех организациях, осуществляющих образовательную деятельность по имеющим государственную аккредитацию основным образовательным программам. </a:t>
            </a:r>
          </a:p>
          <a:p>
            <a:pPr algn="just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Обязательная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часть образовательной программы среднего общего образования составляет 60%, а часть, формируемая участниками образовательных отношений, - 40% от общего объема образовательной программы среднего общего образования. </a:t>
            </a:r>
          </a:p>
          <a:p>
            <a:pPr algn="just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   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целях обеспечения индивидуальных потребностей обучающихся в основной образовательной программе предусматриваются: </a:t>
            </a:r>
          </a:p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учебные предметы, курсы, обеспечивающие различные интересы обучающихся, в том числе этнокультурные; 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ru-RU" sz="3200" b="1" u="sng" dirty="0">
                <a:solidFill>
                  <a:schemeClr val="accent5">
                    <a:lumMod val="75000"/>
                  </a:schemeClr>
                </a:solidFill>
              </a:rPr>
              <a:t>внеурочная деятельность</a:t>
            </a:r>
            <a:r>
              <a:rPr lang="ru-RU" sz="3000" b="1" u="sng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05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4320"/>
            <a:ext cx="11923776" cy="1565910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Приказ </a:t>
            </a:r>
            <a:r>
              <a:rPr lang="ru-RU" sz="2800" dirty="0" err="1">
                <a:solidFill>
                  <a:schemeClr val="tx2"/>
                </a:solidFill>
              </a:rPr>
              <a:t>Минпросвещения</a:t>
            </a:r>
            <a:r>
              <a:rPr lang="ru-RU" sz="2800" dirty="0">
                <a:solidFill>
                  <a:schemeClr val="tx2"/>
                </a:solidFill>
              </a:rPr>
              <a:t> России от 23.11.2022 N 1014</a:t>
            </a:r>
            <a:br>
              <a:rPr lang="ru-RU" sz="2800" dirty="0">
                <a:solidFill>
                  <a:schemeClr val="tx2"/>
                </a:solidFill>
              </a:rPr>
            </a:br>
            <a:r>
              <a:rPr lang="ru-RU" sz="2800" dirty="0">
                <a:solidFill>
                  <a:schemeClr val="tx2"/>
                </a:solidFill>
              </a:rPr>
              <a:t>"Об утверждении </a:t>
            </a:r>
            <a:r>
              <a:rPr lang="ru-RU" sz="2800" b="1" dirty="0">
                <a:solidFill>
                  <a:schemeClr val="tx2"/>
                </a:solidFill>
              </a:rPr>
              <a:t>федеральной образовательной программы </a:t>
            </a:r>
            <a:r>
              <a:rPr lang="ru-RU" sz="2800" dirty="0">
                <a:solidFill>
                  <a:schemeClr val="tx2"/>
                </a:solidFill>
              </a:rPr>
              <a:t>среднего общего образования"</a:t>
            </a:r>
            <a:br>
              <a:rPr lang="ru-RU" sz="2800" dirty="0">
                <a:solidFill>
                  <a:schemeClr val="tx2"/>
                </a:solidFill>
              </a:rPr>
            </a:br>
            <a:r>
              <a:rPr lang="ru-RU" sz="2800" dirty="0">
                <a:solidFill>
                  <a:schemeClr val="tx2"/>
                </a:solidFill>
              </a:rPr>
              <a:t>(Зарегистрировано в Минюсте России 22.12.2022 N 71763)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" y="1840230"/>
            <a:ext cx="11558016" cy="4462272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29.1. Под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внеурочной деятельностью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следует понимать образовательную деятельность, направленную на достижение планируемых результатов освоения основной образовательной программы (личностных, 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метапредметных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и предметных), осуществляемую в формах, отличных от урочной.</a:t>
            </a:r>
          </a:p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29.2.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Внеурочная деятельность является неотъемлемой и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</a:rPr>
              <a:t>обязательной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 частью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основной общеобразовательной программы.</a:t>
            </a:r>
          </a:p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29.3</a:t>
            </a:r>
            <a:r>
              <a:rPr lang="ru-RU" sz="1600" u="sng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</a:rPr>
              <a:t>План внеурочной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деятельности является частью организационного раздела ООП СОО и представляет собой описание целостной системы </a:t>
            </a:r>
            <a:r>
              <a:rPr lang="ru-RU" sz="1600" u="sng" dirty="0">
                <a:solidFill>
                  <a:schemeClr val="accent5">
                    <a:lumMod val="75000"/>
                  </a:schemeClr>
                </a:solidFill>
              </a:rPr>
              <a:t>функционирования образовательной организации в сфере внеурочной деятельности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и включает:</a:t>
            </a:r>
          </a:p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план организации деятельности ученических сообществ (групп старшеклассников),</a:t>
            </a:r>
          </a:p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в том числе ученических классов, разновозрастных объединений по интересам, клубов; юношеских общественных объединений, организаций (в том числе и в рамках "Российского движения школьников");</a:t>
            </a:r>
          </a:p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план реализации курсов внеурочной деятельности по выбору обучающихся (предметные кружки, факультативы, ученические научные общества, школьные олимпиады по предметам программы среднего общего образования).</a:t>
            </a:r>
          </a:p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29.4. Согласно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ФГОС СОО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через </a:t>
            </a:r>
            <a:r>
              <a:rPr lang="ru-RU" sz="1600" b="1" u="sng" dirty="0">
                <a:solidFill>
                  <a:schemeClr val="accent5">
                    <a:lumMod val="75000"/>
                  </a:schemeClr>
                </a:solidFill>
              </a:rPr>
              <a:t>внеурочную деятельность организацией</a:t>
            </a:r>
            <a:r>
              <a:rPr lang="ru-RU" sz="1600" u="sng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осуществляющей образовательную деятельность, реализуется основная образовательная программа (цели, задачи, планируемые результаты, содержание и организация образовательной деятельности при получении среднего общего образования). В соответствии с планом внеурочной деятельности создаются условия для получения образования всеми обучающимися, в том числе одаренными детьми, детьми с ограниченными возможностями здоровья и инвалидами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2852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7109"/>
            <a:ext cx="11759184" cy="1325563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Нормативные документы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904" y="1562672"/>
            <a:ext cx="11475720" cy="506672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00000"/>
              </a:lnSpc>
              <a:buClr>
                <a:srgbClr val="F6FBBB"/>
              </a:buClr>
              <a:buSzPct val="250000"/>
              <a:buFont typeface="Wingdings" panose="05000000000000000000" pitchFamily="2" charset="2"/>
              <a:buChar char="§"/>
            </a:pPr>
            <a:endParaRPr lang="ru-RU" b="1" dirty="0" smtClean="0"/>
          </a:p>
          <a:p>
            <a:pPr marL="0" indent="0" algn="just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b="1" dirty="0" smtClean="0">
                <a:solidFill>
                  <a:schemeClr val="accent5">
                    <a:lumMod val="75000"/>
                  </a:schemeClr>
                </a:solidFill>
              </a:rPr>
              <a:t>Федеральный закон от 29.12.2012 № 273-ФЗ </a:t>
            </a:r>
          </a:p>
          <a:p>
            <a:pPr marL="0" indent="0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dirty="0" smtClean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Об образовании в Российской Федерации»;</a:t>
            </a:r>
          </a:p>
          <a:p>
            <a:pPr marL="0" indent="0" algn="just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приказ </a:t>
            </a:r>
            <a:r>
              <a:rPr lang="ru-RU" sz="3300" b="1" dirty="0" err="1">
                <a:solidFill>
                  <a:schemeClr val="accent5">
                    <a:lumMod val="75000"/>
                  </a:schemeClr>
                </a:solidFill>
              </a:rPr>
              <a:t>Минобрнауки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 России от 17.05.2012 № 413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«Об утверждении федерального государственного образовательного стандарта среднего общего образования» (зарегистрирован в Минюсте России 07.06.2012 № 24480) (далее – ФГОС СОО); с изменениями и дополнениями от 29 декабря 2014 г., 31 декабря 2015 г., 29 июня 2017 г., 24 сентября, 11 декабря 2020 г., 12 августа 2022 г.</a:t>
            </a:r>
          </a:p>
          <a:p>
            <a:pPr marL="0" indent="0" algn="just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приказ </a:t>
            </a:r>
            <a:r>
              <a:rPr lang="ru-RU" sz="3300" b="1" dirty="0" err="1">
                <a:solidFill>
                  <a:schemeClr val="accent5">
                    <a:lumMod val="75000"/>
                  </a:schemeClr>
                </a:solidFill>
              </a:rPr>
              <a:t>Минпросвещения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 России от 24.08.2022 № 762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0" indent="0" algn="just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«Об утверждении Порядка организации и осуществления образовательной деятельности по образовательным программам среднего профессионального образования» (Зарегистрирован 21.09.2022 № 70167) (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вступил  в силу с 01.03.2023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);</a:t>
            </a:r>
          </a:p>
          <a:p>
            <a:pPr marL="0" indent="0" algn="just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приказ </a:t>
            </a:r>
            <a:r>
              <a:rPr lang="ru-RU" sz="3300" b="1" dirty="0" err="1">
                <a:solidFill>
                  <a:schemeClr val="accent5">
                    <a:lumMod val="75000"/>
                  </a:schemeClr>
                </a:solidFill>
              </a:rPr>
              <a:t>Минпросвещения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 России от 23.11.2022 № 1014</a:t>
            </a:r>
            <a:endParaRPr lang="ru-RU" sz="33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«Об утверждении федеральной образовательной программы среднего общего образования» (Зарегистрировано в Минюсте России 22.12.2022 № 71763).</a:t>
            </a:r>
          </a:p>
          <a:p>
            <a:pPr marL="0" indent="0" algn="just">
              <a:lnSpc>
                <a:spcPct val="100000"/>
              </a:lnSpc>
              <a:buClr>
                <a:srgbClr val="F6FBBB"/>
              </a:buClr>
              <a:buSzPct val="250000"/>
              <a:buNone/>
            </a:pP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</a:rPr>
              <a:t>Санитарные правила и нормы СанПиН 1.2.3685-21 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</a:rPr>
              <a:t>«Гигиенические нормативы и требования к обеспечению безопасности и (или) безвредности для человека факторов среды обитания», утвержденные постановлением Главного государственного санитарного врача Российской Федерации от 28.01.2021 № 2.</a:t>
            </a:r>
          </a:p>
        </p:txBody>
      </p:sp>
    </p:spTree>
    <p:extLst>
      <p:ext uri="{BB962C8B-B14F-4D97-AF65-F5344CB8AC3E}">
        <p14:creationId xmlns:p14="http://schemas.microsoft.com/office/powerpoint/2010/main" val="244656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84" y="282829"/>
            <a:ext cx="11667744" cy="132556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0" indent="0" algn="ctr"/>
            <a:r>
              <a:rPr lang="ru-RU" dirty="0">
                <a:solidFill>
                  <a:schemeClr val="tx2"/>
                </a:solidFill>
              </a:rPr>
              <a:t>Объем внеурочной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984" y="1608392"/>
            <a:ext cx="11414760" cy="4929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Объем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внеурочной деятельности должен составлять не более </a:t>
            </a:r>
            <a:r>
              <a:rPr lang="ru-RU" u="sng" dirty="0">
                <a:solidFill>
                  <a:srgbClr val="FF0000"/>
                </a:solidFill>
              </a:rPr>
              <a:t>10 </a:t>
            </a:r>
            <a:r>
              <a:rPr lang="ru-RU" u="sng" dirty="0" smtClean="0">
                <a:solidFill>
                  <a:srgbClr val="FF0000"/>
                </a:solidFill>
              </a:rPr>
              <a:t>часов*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неделю (ФГОС СОО п.18.3.2).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Рекомендовано: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ЧАС «Разговоры о важном» (цикл внеурочных занятий для обучающихся 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Формирование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функциональной грамотности 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История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Самарского края 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Профориентационная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работа / предпринимательство /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предпрофильная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подготовка / финансовая грамотность 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Развитие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личности и самореализация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обучающихся, углубленное изучение учебных предметов, проектная деятельность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Комплекс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воспитательных мероприятий, деятельность ученических сообществ, педагогическая поддержка обучающихся и обеспечение их благополучия в пространстве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образовательной организации. 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Цифровая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гигиена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6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Количество часов внеурочной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696332"/>
              </p:ext>
            </p:extLst>
          </p:nvPr>
        </p:nvGraphicFramePr>
        <p:xfrm>
          <a:off x="1926770" y="1828799"/>
          <a:ext cx="942702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4833"/>
                <a:gridCol w="4362196"/>
              </a:tblGrid>
              <a:tr h="37020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Внеурочная деятельность в Самарской области </a:t>
                      </a:r>
                      <a:endParaRPr lang="ru-RU" sz="2800" b="0" i="0" u="none" strike="noStrike" kern="1200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205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Классы</a:t>
                      </a:r>
                      <a:r>
                        <a:rPr lang="ru-RU" sz="2800" b="0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	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4625" algn="l"/>
                        </a:tabLst>
                      </a:pPr>
                      <a:r>
                        <a:rPr lang="ru-RU" sz="2800" b="0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	</a:t>
                      </a:r>
                      <a:r>
                        <a:rPr lang="ru-RU" sz="2800" b="1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6-дневная   уч. неделя</a:t>
                      </a:r>
                      <a:r>
                        <a:rPr lang="ru-RU" sz="2800" b="0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10-11</a:t>
                      </a:r>
                      <a:endParaRPr lang="ru-RU" sz="28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                      3 часа</a:t>
                      </a:r>
                      <a:endParaRPr lang="ru-RU" sz="28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05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05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83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1207008"/>
            <a:ext cx="11411712" cy="54589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     П. 18.2.2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 Рабочие программы учебных предметов, курсов, в том </a:t>
            </a:r>
            <a:r>
              <a:rPr lang="ru-RU" b="1" u="sng" dirty="0">
                <a:solidFill>
                  <a:schemeClr val="accent5">
                    <a:lumMod val="75000"/>
                  </a:schemeClr>
                </a:solidFill>
              </a:rPr>
              <a:t>числе внеурочной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деятельности должны обеспечивать достижение планируемых результатов освоения основной образовательной программы.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Рабочие программы учебных предметов, курсов, в том числе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внеурочной деятельности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разрабатываются на основе требований к результатам освоения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основной образовательной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программы с учетом программ, включенных в ее структуру.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Рабочие программы учебных предметов, курсов должны содержать: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1) планируемые результаты освоения учебного предмета, курса;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2) содержание учебного предмета, курса;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3) тематическое планирование, в том числе с учетом рабочей программы воспитания с указанием количества часов, отводимых на освоение каждой темы.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Рабочие программы </a:t>
            </a:r>
            <a:r>
              <a:rPr lang="ru-RU" b="1" u="sng" dirty="0">
                <a:solidFill>
                  <a:schemeClr val="accent5">
                    <a:lumMod val="75000"/>
                  </a:schemeClr>
                </a:solidFill>
              </a:rPr>
              <a:t>курсов внеурочной деятельности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должны содержать: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1) результаты освоения курса внеурочной деятельности;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2) содержание курса внеурочной деятельности с указанием форм организации и видов деятельности;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3) тематическое планирование.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206285"/>
            <a:ext cx="11594592" cy="834389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/>
                </a:solidFill>
              </a:rPr>
              <a:t>ФГОС Среднего общего образования 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170432"/>
            <a:ext cx="10988040" cy="50065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П. 18.3.2. План внеурочной деятельности.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целях обеспечения индивидуальных потребностей обучающихся основная образовательная программа предусматривает внеурочную деятельность.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План внеурочной деятельности является организационным механизмом реализации основной образовательной программы.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План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внеурочной деятельности определяет состав и структуру направлений, формы организации, объем внеурочной деятельности обучающихся при получении среднего общего образования (до 700 часов за два года обучения).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Организация, осуществляющая образовательную деятельность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самостоятельно разрабатывает и утверждает план внеурочной деятельности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217171"/>
            <a:ext cx="11594592" cy="834389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/>
                </a:solidFill>
              </a:rPr>
              <a:t>ФГОС Среднего общего образования 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7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</TotalTime>
  <Words>1536</Words>
  <Application>Microsoft Office PowerPoint</Application>
  <PresentationFormat>Широкоэкранный</PresentationFormat>
  <Paragraphs>195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Тема Office</vt:lpstr>
      <vt:lpstr>Онлайн школа методистов и заместителей директоров ПОО по вопросам реализации образовательных программ  Планирование внеурочной деятельности при реализации образовательной программы среднего профессионального образования на базе основного общего образования</vt:lpstr>
      <vt:lpstr>Актуальность темы</vt:lpstr>
      <vt:lpstr>ФГОС Среднего общего образования </vt:lpstr>
      <vt:lpstr>Приказ Минпросвещения России от 23.11.2022 N 1014 "Об утверждении федеральной образовательной программы среднего общего образования" (Зарегистрировано в Минюсте России 22.12.2022 N 71763)</vt:lpstr>
      <vt:lpstr>Нормативные документы</vt:lpstr>
      <vt:lpstr>Объем внеурочной деятельности</vt:lpstr>
      <vt:lpstr>Количество часов внеурочной деятельности</vt:lpstr>
      <vt:lpstr>Презентация PowerPoint</vt:lpstr>
      <vt:lpstr>Презентация PowerPoint</vt:lpstr>
      <vt:lpstr>Структура образовательной программы</vt:lpstr>
      <vt:lpstr>Содержание рабочих программ внеурочной деятельности</vt:lpstr>
      <vt:lpstr>Структура программы курса внеурочной деятельности</vt:lpstr>
      <vt:lpstr>Структура программы курса внеурочной деятельности</vt:lpstr>
      <vt:lpstr>Структура программы курса внеурочной деятельности</vt:lpstr>
      <vt:lpstr>Структура программы курса внеурочной деятельности</vt:lpstr>
      <vt:lpstr>Презентация PowerPoint</vt:lpstr>
      <vt:lpstr>План внеурочной деятельности</vt:lpstr>
      <vt:lpstr>Рассмотрим пример оформления ОП СПО (шаблон)</vt:lpstr>
      <vt:lpstr>Домашнее задание</vt:lpstr>
      <vt:lpstr>Обратная связь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Валерьевна Сарокваша</dc:creator>
  <cp:lastModifiedBy>Любовь Александровна Вьюшкова</cp:lastModifiedBy>
  <cp:revision>150</cp:revision>
  <cp:lastPrinted>2023-04-07T05:37:39Z</cp:lastPrinted>
  <dcterms:created xsi:type="dcterms:W3CDTF">2023-03-01T06:37:05Z</dcterms:created>
  <dcterms:modified xsi:type="dcterms:W3CDTF">2023-04-11T06:01:11Z</dcterms:modified>
</cp:coreProperties>
</file>