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4" r:id="rId3"/>
    <p:sldId id="277" r:id="rId4"/>
    <p:sldId id="263" r:id="rId5"/>
    <p:sldId id="276" r:id="rId6"/>
    <p:sldId id="262" r:id="rId7"/>
    <p:sldId id="275" r:id="rId8"/>
    <p:sldId id="274" r:id="rId9"/>
    <p:sldId id="273" r:id="rId10"/>
    <p:sldId id="272" r:id="rId11"/>
    <p:sldId id="269" r:id="rId12"/>
    <p:sldId id="270" r:id="rId13"/>
    <p:sldId id="271" r:id="rId14"/>
    <p:sldId id="268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936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3912C-B19F-4FAE-B7F4-EA31A143849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6D284-3F03-4BA1-BC66-22019EB5F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990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5.jpe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hyperlink" Target="https://disk.yandex.ru/i/EuNGNt4uwQ_I9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5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2512" y="1775723"/>
            <a:ext cx="4422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ПОГОВОРИМ О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236" y="332656"/>
            <a:ext cx="6639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Кинель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Черкасский сельскохозяйственный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0250" y="5949280"/>
            <a:ext cx="2455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Л.В.,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180112"/>
            <a:ext cx="1058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0" descr="b58ff65892a24bbb6b103d50f1a81d0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36" y="1629177"/>
            <a:ext cx="14287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38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72408"/>
            <a:ext cx="6134621" cy="35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6672"/>
            <a:ext cx="1612979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9"/>
            <a:ext cx="6084168" cy="3282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Картинки по запросу Толерантност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199470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79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41189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72000"/>
                <a:gridCol w="4572000"/>
              </a:tblGrid>
              <a:tr h="1443524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36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Толерантная личность </a:t>
                      </a:r>
                      <a:endParaRPr lang="ru-RU" sz="36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3600" b="1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Интолерантная</a:t>
                      </a:r>
                      <a:r>
                        <a:rPr lang="ru-RU" sz="36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личность </a:t>
                      </a:r>
                      <a:endParaRPr lang="ru-RU" sz="3600" dirty="0"/>
                    </a:p>
                  </a:txBody>
                  <a:tcPr/>
                </a:tc>
              </a:tr>
              <a:tr h="5414476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8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уважение мнения других, 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8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доброжелательность, 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8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желание что-либо делать вместе,  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8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понимание и принятие,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8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чуткость, 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8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любознательность, 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8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снисходительность, 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8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доверие, 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8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гуманизм 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непонимание, 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эгоизм, 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игнорирование, 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нетерпимость, 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равнодушие, 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цинизм, 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выражение пренебрежения, 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раздражительность, 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немотивированная агрессивность</a:t>
                      </a:r>
                      <a:endParaRPr lang="ru-RU" sz="2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0" r="57889"/>
          <a:stretch/>
        </p:blipFill>
        <p:spPr>
          <a:xfrm>
            <a:off x="4572000" y="1484784"/>
            <a:ext cx="4572000" cy="5373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8" t="16401" r="12661" b="18501"/>
          <a:stretch/>
        </p:blipFill>
        <p:spPr>
          <a:xfrm>
            <a:off x="0" y="1477472"/>
            <a:ext cx="4505739" cy="538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6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5" t="61340" r="3696"/>
          <a:stretch/>
        </p:blipFill>
        <p:spPr>
          <a:xfrm>
            <a:off x="3146574" y="324035"/>
            <a:ext cx="2903086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5" b="41180"/>
          <a:stretch/>
        </p:blipFill>
        <p:spPr>
          <a:xfrm>
            <a:off x="-1" y="-1"/>
            <a:ext cx="3164719" cy="3573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0" t="15981" b="41180"/>
          <a:stretch/>
        </p:blipFill>
        <p:spPr>
          <a:xfrm>
            <a:off x="6075986" y="3717032"/>
            <a:ext cx="3068014" cy="3130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5" t="60080" r="7475" b="3380"/>
          <a:stretch/>
        </p:blipFill>
        <p:spPr>
          <a:xfrm flipH="1">
            <a:off x="6084168" y="0"/>
            <a:ext cx="3059832" cy="35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60080" r="53780" b="3380"/>
          <a:stretch/>
        </p:blipFill>
        <p:spPr>
          <a:xfrm>
            <a:off x="-16514" y="3717032"/>
            <a:ext cx="3181232" cy="315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0"/>
          <a:stretch/>
        </p:blipFill>
        <p:spPr>
          <a:xfrm>
            <a:off x="3172900" y="3392995"/>
            <a:ext cx="2903086" cy="3130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62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4836" y="158925"/>
            <a:ext cx="4931030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работа в группах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Эмблема толерантности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толерантности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9" descr="озарение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93"/>
            <a:ext cx="858441" cy="144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озарение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183" y="0"/>
            <a:ext cx="858441" cy="144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hlinkClick r:id="rId4"/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1" t="3932" r="8361" b="21651"/>
          <a:stretch/>
        </p:blipFill>
        <p:spPr>
          <a:xfrm>
            <a:off x="5004048" y="3284984"/>
            <a:ext cx="3997254" cy="30243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0152" y="2564904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Притча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3" y="3730123"/>
            <a:ext cx="2808585" cy="28085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51112" y="2587064"/>
            <a:ext cx="31721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знаток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толерантности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фильм 8">
            <a:hlinkClick r:id="rId4" highlightClick="1"/>
          </p:cNvPr>
          <p:cNvSpPr/>
          <p:nvPr/>
        </p:nvSpPr>
        <p:spPr>
          <a:xfrm>
            <a:off x="4932040" y="3356992"/>
            <a:ext cx="720080" cy="432048"/>
          </a:xfrm>
          <a:prstGeom prst="actionButtonMovi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08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692696"/>
            <a:ext cx="432048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один классный час,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же нельзя сразу измениться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сделать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своё поведение, ни поведение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надо ругать себя за это.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Однако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важен даже самый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шажочек  в этом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всего периода обучения в техникуме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проводиться тематические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часы,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будут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акциях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проектах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толерантной личности!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пусть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пусть наша группа, наш техникум, наша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 и наша Россия всегда будут островами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толерантности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жителей большой планеты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Земля!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116632"/>
            <a:ext cx="2837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G_20230324_095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4211960" cy="42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Картинки по запросу Толерантност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963870" cy="57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4293096"/>
            <a:ext cx="31951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Спасибо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 внимание!</a:t>
            </a:r>
            <a:endParaRPr lang="ru-RU" sz="4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548680"/>
            <a:ext cx="727280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Ключ к окружающим меня людям лежит во мне самом….  </a:t>
            </a: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Антуан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Сент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Экзюпери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8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дети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6"/>
          <a:stretch/>
        </p:blipFill>
        <p:spPr bwMode="auto">
          <a:xfrm>
            <a:off x="10456" y="2033086"/>
            <a:ext cx="5325032" cy="4823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44181" y="94094"/>
            <a:ext cx="6732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«Теперь, когда мы научились летать по воздуху, как птицы, плавать под водой, как рыбы, нам не хватает только одного: научиться жить на земле, как люди».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Джордж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Бернард Шоу (1856–1950 гг.)</a:t>
            </a:r>
          </a:p>
        </p:txBody>
      </p:sp>
      <p:pic>
        <p:nvPicPr>
          <p:cNvPr id="4" name="Picture 4" descr="Картинки по запросу Толерантност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052161" cy="207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45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9"/>
          <a:stretch/>
        </p:blipFill>
        <p:spPr>
          <a:xfrm>
            <a:off x="683568" y="2204864"/>
            <a:ext cx="2016224" cy="3838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2636912"/>
            <a:ext cx="6001567" cy="1284876"/>
          </a:xfrm>
          <a:prstGeom prst="rect">
            <a:avLst/>
          </a:prstGeom>
          <a:noFill/>
          <a:ln>
            <a:noFill/>
          </a:ln>
        </p:spPr>
        <p:txBody>
          <a:bodyPr wrap="square" lIns="540000" tIns="360000" rIns="540000" bIns="36000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жить как люди, это как?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2" t="22831" r="3045" b="21651"/>
          <a:stretch/>
        </p:blipFill>
        <p:spPr>
          <a:xfrm>
            <a:off x="-606" y="0"/>
            <a:ext cx="4644008" cy="3501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499992" cy="35010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4" y="3501008"/>
            <a:ext cx="9144000" cy="343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9"/>
          <a:stretch/>
        </p:blipFill>
        <p:spPr>
          <a:xfrm>
            <a:off x="1809346" y="1124744"/>
            <a:ext cx="2205336" cy="4198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6714" y="419531"/>
            <a:ext cx="6001567" cy="2804523"/>
          </a:xfrm>
          <a:prstGeom prst="rect">
            <a:avLst/>
          </a:prstGeom>
          <a:noFill/>
          <a:ln>
            <a:noFill/>
          </a:ln>
        </p:spPr>
        <p:txBody>
          <a:bodyPr wrap="square" lIns="540000" tIns="360000" rIns="540000" bIns="36000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жить</a:t>
            </a:r>
          </a:p>
          <a:p>
            <a:pPr algn="ctr">
              <a:lnSpc>
                <a:spcPct val="125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люди, </a:t>
            </a:r>
          </a:p>
          <a:p>
            <a:pPr algn="ctr">
              <a:lnSpc>
                <a:spcPct val="125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как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060848"/>
            <a:ext cx="576064" cy="720080"/>
          </a:xfrm>
          <a:prstGeom prst="rect">
            <a:avLst/>
          </a:prstGeom>
        </p:spPr>
      </p:pic>
      <p:sp>
        <p:nvSpPr>
          <p:cNvPr id="10" name="Овальная выноска 9"/>
          <p:cNvSpPr/>
          <p:nvPr/>
        </p:nvSpPr>
        <p:spPr>
          <a:xfrm rot="2521155">
            <a:off x="3956440" y="666909"/>
            <a:ext cx="3718868" cy="260113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Толерантнос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10" y="791746"/>
            <a:ext cx="4401227" cy="444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24943" y="1571472"/>
            <a:ext cx="2850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межнациональная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24943" y="1919226"/>
            <a:ext cx="2132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религиозная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24942" y="2266980"/>
            <a:ext cx="2632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географическая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24942" y="2614734"/>
            <a:ext cx="2632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24942" y="2962488"/>
            <a:ext cx="2632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возрастная</a:t>
            </a:r>
            <a:r>
              <a:rPr lang="ru-RU" sz="2000" dirty="0">
                <a:solidFill>
                  <a:prstClr val="black"/>
                </a:solidFill>
                <a:latin typeface="Roboto Slab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24942" y="3310242"/>
            <a:ext cx="2632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политическая</a:t>
            </a:r>
            <a:r>
              <a:rPr lang="ru-RU" sz="2000" dirty="0">
                <a:solidFill>
                  <a:prstClr val="black"/>
                </a:solidFill>
                <a:latin typeface="Roboto Slab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24942" y="3657996"/>
            <a:ext cx="2632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физиологическая</a:t>
            </a:r>
            <a:r>
              <a:rPr lang="ru-RU" sz="2000" dirty="0">
                <a:solidFill>
                  <a:prstClr val="black"/>
                </a:solidFill>
                <a:latin typeface="Roboto Slab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24943" y="4005753"/>
            <a:ext cx="1464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расовая</a:t>
            </a:r>
            <a:r>
              <a:rPr lang="ru-RU" sz="2000" dirty="0">
                <a:solidFill>
                  <a:prstClr val="black"/>
                </a:solidFill>
                <a:latin typeface="Roboto Slab"/>
                <a:ea typeface="Calibri" panose="020F0502020204030204" pitchFamily="34" charset="0"/>
              </a:rPr>
              <a:t> </a:t>
            </a:r>
            <a:endParaRPr lang="ru-RU" sz="2000" dirty="0">
              <a:solidFill>
                <a:prstClr val="black"/>
              </a:solidFill>
              <a:latin typeface="Roboto Slab"/>
            </a:endParaRPr>
          </a:p>
        </p:txBody>
      </p:sp>
      <p:cxnSp>
        <p:nvCxnSpPr>
          <p:cNvPr id="13" name="Прямая со стрелкой 12"/>
          <p:cNvCxnSpPr>
            <a:endCxn id="6" idx="1"/>
          </p:cNvCxnSpPr>
          <p:nvPr/>
        </p:nvCxnSpPr>
        <p:spPr>
          <a:xfrm flipV="1">
            <a:off x="3420838" y="1771527"/>
            <a:ext cx="2704105" cy="2471818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2" idx="1"/>
          </p:cNvCxnSpPr>
          <p:nvPr/>
        </p:nvCxnSpPr>
        <p:spPr>
          <a:xfrm flipV="1">
            <a:off x="3420837" y="2119281"/>
            <a:ext cx="2704106" cy="211486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3" idx="1"/>
          </p:cNvCxnSpPr>
          <p:nvPr/>
        </p:nvCxnSpPr>
        <p:spPr>
          <a:xfrm flipV="1">
            <a:off x="3420838" y="2467035"/>
            <a:ext cx="2704105" cy="1767106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4" idx="1"/>
          </p:cNvCxnSpPr>
          <p:nvPr/>
        </p:nvCxnSpPr>
        <p:spPr>
          <a:xfrm flipV="1">
            <a:off x="3420838" y="2814789"/>
            <a:ext cx="2704105" cy="1419352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7" idx="1"/>
          </p:cNvCxnSpPr>
          <p:nvPr/>
        </p:nvCxnSpPr>
        <p:spPr>
          <a:xfrm flipV="1">
            <a:off x="3420838" y="3162543"/>
            <a:ext cx="2704105" cy="1071598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9" idx="1"/>
          </p:cNvCxnSpPr>
          <p:nvPr/>
        </p:nvCxnSpPr>
        <p:spPr>
          <a:xfrm flipV="1">
            <a:off x="3420838" y="3510297"/>
            <a:ext cx="2704105" cy="723844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0" idx="1"/>
          </p:cNvCxnSpPr>
          <p:nvPr/>
        </p:nvCxnSpPr>
        <p:spPr>
          <a:xfrm flipV="1">
            <a:off x="3420838" y="3858051"/>
            <a:ext cx="2704105" cy="376088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1" idx="1"/>
          </p:cNvCxnSpPr>
          <p:nvPr/>
        </p:nvCxnSpPr>
        <p:spPr>
          <a:xfrm flipV="1">
            <a:off x="3420837" y="4205808"/>
            <a:ext cx="2704106" cy="28334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Картинки по запросу Иностранные язы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58"/>
            <a:ext cx="2613996" cy="130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54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77610" y="218922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признавать отличные от своих собственных идеи или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мнения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Картинки по запросу Толерантнос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2" y="1166274"/>
            <a:ext cx="289035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.freeflagicons.com/thumb/fluttering_flag/spain/spain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599" y="341235"/>
            <a:ext cx="927919" cy="69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35696" y="1214780"/>
            <a:ext cx="51542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отношение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 котором допускается, что другие могут думать или действовать иначе, нежели ты сам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1705" y="1532587"/>
            <a:ext cx="871864" cy="65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48215" y="2695001"/>
            <a:ext cx="4301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готовность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 терпимым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снисходительным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1531" y="2533351"/>
            <a:ext cx="829823" cy="62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25062" y="3421099"/>
            <a:ext cx="5192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позволять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принимать, быть по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отношению 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другим великодушным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8944" y="3466480"/>
            <a:ext cx="714299" cy="53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19319" y="4321778"/>
            <a:ext cx="63427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прощение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снисходительность, мягкость, </a:t>
            </a: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милосердие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сострадание, благосклонность, </a:t>
            </a: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терпение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расположенность к другим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1581" y="4490089"/>
            <a:ext cx="955947" cy="71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157462" y="5481073"/>
            <a:ext cx="6960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-способность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терпеть что-то или кого-то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выдержанным,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выносливым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стойким, уметь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мириться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существованием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чего-либо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кого-либо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37" descr="39d9fc251bfb6691f195990a903c79d7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58" y="5885974"/>
            <a:ext cx="758428" cy="54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7129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1333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Толерантность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лат.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tolerantia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«терпение»)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терпимость человека к чужим мнениям, верованиям, поведению, готовность к взаимодействию с людьми иной культуры, национальности, религии или социальной среды, это возможность услышать другого и понять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иного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33759" t="23625" r="25839" b="17315"/>
          <a:stretch/>
        </p:blipFill>
        <p:spPr>
          <a:xfrm>
            <a:off x="242953" y="3447650"/>
            <a:ext cx="2715901" cy="22322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0800" r="66537" b="23401"/>
          <a:stretch/>
        </p:blipFill>
        <p:spPr>
          <a:xfrm>
            <a:off x="7164288" y="3892104"/>
            <a:ext cx="1979712" cy="294634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t="10800" r="36613" b="23401"/>
          <a:stretch/>
        </p:blipFill>
        <p:spPr>
          <a:xfrm>
            <a:off x="5364088" y="3359981"/>
            <a:ext cx="2068713" cy="29463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5" t="10800" r="6688" b="22001"/>
          <a:stretch/>
        </p:blipFill>
        <p:spPr>
          <a:xfrm>
            <a:off x="3367733" y="2835775"/>
            <a:ext cx="202972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6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9"/>
          <a:stretch/>
        </p:blipFill>
        <p:spPr>
          <a:xfrm>
            <a:off x="467544" y="476672"/>
            <a:ext cx="1981200" cy="5256584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 rot="21066927">
            <a:off x="3692438" y="174549"/>
            <a:ext cx="4794007" cy="3757788"/>
          </a:xfrm>
          <a:prstGeom prst="wedgeEllipseCallout">
            <a:avLst>
              <a:gd name="adj1" fmla="val -77792"/>
              <a:gd name="adj2" fmla="val 24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1967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</a:t>
            </a:r>
          </a:p>
          <a:p>
            <a:pPr algn="ctr">
              <a:lnSpc>
                <a:spcPct val="125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качествами обладает </a:t>
            </a:r>
          </a:p>
          <a:p>
            <a:pPr algn="ctr">
              <a:lnSpc>
                <a:spcPct val="125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толерантный человек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13775"/>
            <a:ext cx="576064" cy="7200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05493" y="4279996"/>
            <a:ext cx="3159613" cy="206819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Терпимость</a:t>
            </a:r>
            <a:endParaRPr lang="ru-RU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Справедливость</a:t>
            </a:r>
            <a:endParaRPr lang="ru-RU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Совесть</a:t>
            </a:r>
            <a:endParaRPr lang="ru-RU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Сострадание</a:t>
            </a:r>
            <a:endParaRPr lang="ru-RU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Уважение </a:t>
            </a:r>
            <a:endParaRPr lang="ru-RU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28381" y="4299297"/>
            <a:ext cx="2717800" cy="204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Сдержанность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Прощение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Понимание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Милосердие 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Великодушие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18" y="4059841"/>
            <a:ext cx="2877854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045" y="4059650"/>
            <a:ext cx="2877854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984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8224" cy="3376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80994"/>
            <a:ext cx="6300192" cy="3477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Картинки по запросу Толерантност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199470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620688"/>
            <a:ext cx="161297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3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421</Words>
  <Application>Microsoft Office PowerPoint</Application>
  <PresentationFormat>Экран (4:3)</PresentationFormat>
  <Paragraphs>87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Monotype Corsiva</vt:lpstr>
      <vt:lpstr>Roboto Slab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 Васильевна Каргина</cp:lastModifiedBy>
  <cp:revision>93</cp:revision>
  <dcterms:modified xsi:type="dcterms:W3CDTF">2023-03-24T09:53:52Z</dcterms:modified>
</cp:coreProperties>
</file>