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vneklassnaya_rabot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24342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96952"/>
            <a:ext cx="7467600" cy="347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400" b="1" dirty="0" smtClean="0">
                <a:solidFill>
                  <a:srgbClr val="7030A0"/>
                </a:solidFill>
              </a:rPr>
              <a:t>Классный  час</a:t>
            </a:r>
            <a:endParaRPr lang="ru-RU" sz="6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 «Этнический конфликт»</a:t>
            </a:r>
            <a:endParaRPr lang="ru-RU" sz="6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 </a:t>
            </a:r>
            <a:r>
              <a:rPr lang="ru-RU" sz="4100" b="1" dirty="0" smtClean="0"/>
              <a:t> </a:t>
            </a: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2900" dirty="0" smtClean="0"/>
              <a:t>Выполнила:</a:t>
            </a:r>
          </a:p>
          <a:p>
            <a:pPr algn="ctr">
              <a:buNone/>
            </a:pPr>
            <a:r>
              <a:rPr lang="ru-RU" sz="2900" dirty="0" err="1" smtClean="0"/>
              <a:t>Сингаевская</a:t>
            </a:r>
            <a:r>
              <a:rPr lang="ru-RU" sz="2900" dirty="0" smtClean="0"/>
              <a:t> Татьяна Анатольевна</a:t>
            </a:r>
          </a:p>
          <a:p>
            <a:pPr algn="ctr">
              <a:buNone/>
            </a:pPr>
            <a:r>
              <a:rPr lang="ru-RU" sz="2900" dirty="0" smtClean="0"/>
              <a:t>преподаватель</a:t>
            </a:r>
          </a:p>
          <a:p>
            <a:pPr algn="ctr">
              <a:buNone/>
            </a:pPr>
            <a:r>
              <a:rPr lang="ru-RU" sz="2900" dirty="0" smtClean="0"/>
              <a:t>ГАПОУ СО «Тольяттинский</a:t>
            </a:r>
          </a:p>
          <a:p>
            <a:pPr algn="ctr">
              <a:buNone/>
            </a:pPr>
            <a:r>
              <a:rPr lang="ru-RU" sz="2900" dirty="0" smtClean="0"/>
              <a:t>машиностроительный колледж»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2880320" cy="2376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Содержательный компонент классного часа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Вступительная часть, мотивация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2.1 Основная часть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2.1.1 Слово учителя.</a:t>
            </a:r>
          </a:p>
          <a:p>
            <a:r>
              <a:rPr lang="ru-RU" dirty="0" smtClean="0"/>
              <a:t>2.1.2 Выступление творческих групп.</a:t>
            </a:r>
          </a:p>
          <a:p>
            <a:r>
              <a:rPr lang="ru-RU" dirty="0" smtClean="0"/>
              <a:t>2.1.3 Демонстрация презентаций.</a:t>
            </a:r>
          </a:p>
          <a:p>
            <a:r>
              <a:rPr lang="ru-RU" dirty="0" smtClean="0"/>
              <a:t>2.1.4 Компоненты Российского патриотизма</a:t>
            </a:r>
          </a:p>
          <a:p>
            <a:r>
              <a:rPr lang="ru-RU" dirty="0" smtClean="0"/>
              <a:t>2.1.5 Золотое правило нравственности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2.2  Практическая часть. Игры: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/>
              <a:t>Мы с тобой одинаковы!</a:t>
            </a:r>
          </a:p>
          <a:p>
            <a:pPr lvl="0"/>
            <a:r>
              <a:rPr lang="ru-RU" dirty="0" smtClean="0"/>
              <a:t>Скажи комплимент.</a:t>
            </a:r>
          </a:p>
          <a:p>
            <a:pPr lvl="0"/>
            <a:r>
              <a:rPr lang="ru-RU" dirty="0" smtClean="0"/>
              <a:t> "Солнце светит для каждого, кто..."</a:t>
            </a:r>
          </a:p>
          <a:p>
            <a:pPr lvl="0"/>
            <a:r>
              <a:rPr lang="ru-RU" b="1" dirty="0" smtClean="0"/>
              <a:t> "Кто родился в январе…"</a:t>
            </a:r>
            <a:endParaRPr lang="ru-RU" dirty="0" smtClean="0"/>
          </a:p>
          <a:p>
            <a:pPr lvl="0"/>
            <a:r>
              <a:rPr lang="ru-RU" dirty="0" smtClean="0"/>
              <a:t>«Кучерявые ежики и красные вороны»</a:t>
            </a:r>
          </a:p>
          <a:p>
            <a:pPr lvl="0"/>
            <a:r>
              <a:rPr lang="ru-RU" dirty="0" smtClean="0"/>
              <a:t>«Упражнение «Волшебное озеро».</a:t>
            </a:r>
          </a:p>
          <a:p>
            <a:pPr lvl="0"/>
            <a:r>
              <a:rPr lang="ru-RU" dirty="0" smtClean="0"/>
              <a:t>Упражнение «Чемодан»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Заключительная часть.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Слово учителя. Притча «Мальчик и гвозди»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Выступление творческих групп. Демонстрация презентаций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Армения – Азербайджан (Нагорный Карабах) 1988-1989, 1991-1994года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Осетино</a:t>
            </a:r>
            <a:r>
              <a:rPr lang="ru-RU" dirty="0" smtClean="0"/>
              <a:t>- ингушский конфликт 1992год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Грузино</a:t>
            </a:r>
            <a:r>
              <a:rPr lang="ru-RU" dirty="0" smtClean="0"/>
              <a:t> –абхазский конфликт 1992-1993года</a:t>
            </a:r>
          </a:p>
          <a:p>
            <a:r>
              <a:rPr lang="ru-RU" dirty="0" smtClean="0"/>
              <a:t>4. Грузия – Южная Осетия 1992год</a:t>
            </a:r>
          </a:p>
          <a:p>
            <a:r>
              <a:rPr lang="ru-RU" dirty="0" smtClean="0"/>
              <a:t>5. Узбекистан -  Киргизия ( </a:t>
            </a:r>
            <a:r>
              <a:rPr lang="ru-RU" dirty="0" err="1" smtClean="0"/>
              <a:t>Ошские</a:t>
            </a:r>
            <a:r>
              <a:rPr lang="ru-RU" dirty="0" smtClean="0"/>
              <a:t> события) 1990год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Компоненты Российского патриотизма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Любовь к Родине</a:t>
            </a:r>
          </a:p>
          <a:p>
            <a:pPr lvl="0"/>
            <a:r>
              <a:rPr lang="ru-RU" dirty="0" smtClean="0"/>
              <a:t>Чувство ответственности за любовь к Родине</a:t>
            </a:r>
          </a:p>
          <a:p>
            <a:pPr lvl="0"/>
            <a:r>
              <a:rPr lang="ru-RU" dirty="0" smtClean="0"/>
              <a:t>Готовность и способность служить интересам Родины</a:t>
            </a:r>
          </a:p>
          <a:p>
            <a:pPr lvl="0"/>
            <a:r>
              <a:rPr lang="ru-RU" dirty="0" smtClean="0"/>
              <a:t>Защита Отечества</a:t>
            </a:r>
          </a:p>
          <a:p>
            <a:pPr lvl="0"/>
            <a:r>
              <a:rPr lang="ru-RU" dirty="0" smtClean="0"/>
              <a:t>Приумножение достижений Родины в сфере внутренней жизни на международной арене</a:t>
            </a:r>
          </a:p>
          <a:p>
            <a:pPr lvl="0"/>
            <a:r>
              <a:rPr lang="ru-RU" dirty="0" smtClean="0"/>
              <a:t>Изучение русского языка как государственного</a:t>
            </a:r>
          </a:p>
          <a:p>
            <a:pPr lvl="0"/>
            <a:r>
              <a:rPr lang="ru-RU" dirty="0" smtClean="0"/>
              <a:t>Уважение прав народов России</a:t>
            </a:r>
          </a:p>
          <a:p>
            <a:pPr lvl="0"/>
            <a:r>
              <a:rPr lang="ru-RU" dirty="0" smtClean="0"/>
              <a:t>Знание родного языка</a:t>
            </a:r>
          </a:p>
          <a:p>
            <a:pPr lvl="0"/>
            <a:r>
              <a:rPr lang="ru-RU" dirty="0" smtClean="0"/>
              <a:t>Знание, уважение, соблюдение национальных традиций и обычаев народов России</a:t>
            </a:r>
          </a:p>
          <a:p>
            <a:pPr lvl="0"/>
            <a:r>
              <a:rPr lang="ru-RU" dirty="0" smtClean="0"/>
              <a:t>Сохранение межнационального единства и согласия народов России</a:t>
            </a:r>
          </a:p>
          <a:p>
            <a:pPr lvl="0"/>
            <a:r>
              <a:rPr lang="ru-RU" dirty="0" smtClean="0"/>
              <a:t>Воспитание толерантности</a:t>
            </a:r>
          </a:p>
          <a:p>
            <a:pPr lvl="0"/>
            <a:r>
              <a:rPr lang="ru-RU" dirty="0" smtClean="0"/>
              <a:t>Рассказы о толерантности для подростков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Помним простые, но вечные истины: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природа сотворила людей разными, но равными в своём достоинстве и правах;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наций плохих и хороших, есть плохие или хорошие люди, а точнее – плохие или хорошие поступки;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национальное происхождение не является ни достоинством, ни недостатком.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27194" y="74711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Практическая часть. Игры: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 тобой одинаковы!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 комплимент.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"Солнце светит для каждого, кто..."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"Кто родился в январе…"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«Кучерявые ежики и красные вороны»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«Упражнение «Волшебное озеро».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«Чемодан»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Притча «Мальчик и гвозди»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pc102-14\Desktop\uG_tZhNGf8S_peiJmNz5CnNfeRRrtT7-Qi-Ogv-WpOTeAfUwlQPVjVLBFYX0iRXiF4J1cB2TpOeVvJjghmWCAq3-fHESMG0HTrXajTzdHI7Cm6mniKdsveU9nfEpFEZUCsGFoNT3ZZjRAsEUoe7QRZHXQgeaVLMmdKwYwocko5ALjG1hFdDPpy9nOaqpWJhawytq9SskTC7E_8_DqSW3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2844006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 литературы</a:t>
            </a:r>
            <a:endParaRPr lang="ru-RU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«Тренинг межэтнической толерантности» - Пятигорск, ПГЛУ, 2018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«Практикум для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Внеклассная работа"/>
              </a:rPr>
              <a:t>внеклассной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 учащимися 10-11 классов»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Юнисеф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«Тренинг этнической толерантности для школьников» - М. «Привет», 2020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«Межкультурный диалог в школе. Книга 2» - РУДН, 2004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Рабочая программа ППССЗ по специальности: 23.02.07 Техническое обслуживание и ремонт двигателей, систем и агрегатов автомобиле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22322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формирование толерантной личности, способной к реализации личных и профессиональных компетенций в условиях современного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полиэтнического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пространства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1.узнать друг о друге больше;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 помощью игры улучшить психологический климата в группе;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3.развить умение видеть положительные стороны в людях, развить умение договариваться;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создать положительную обратную  связь участников классного часа.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Роль и место классного часа в системе воспитательной работы.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Классный час «Межэтнический конфликт» направлен на реализацию требований ФГОС СПО, в том числе в сфере освоения общих компетенций: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2843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 04. Работать в коллективе и команде, эффективно взаимодействовать с коллегами, руководством, клиентами.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 06. Проявлять гражданско-патриотическую позицию, демонстрировать осознанное поведение на основе традиционных общечеловеческих ценностей[5].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ЛР 01. Российскую гражданскую идентичность, патриотизм, уважение к своему народу, чувства ответственности перед Родиной, гордости за свой край, свою Родину, прошлое и настоящее многонационального народа России, уважение государственных символов (герб, флаг, гимн);</a:t>
            </a:r>
          </a:p>
          <a:p>
            <a:r>
              <a:rPr lang="ru-RU" dirty="0" smtClean="0"/>
              <a:t>ЛР 02. Гражданскую позицию как активного и ответственного члена российского общества, осознающего свои конституционные права и обязанности, уважающего закон и правопорядок, обладающего чувством собственного достоинства, осознанно принимающего традиционные национальные и общечеловеческие гуманистические и демократические ценности;</a:t>
            </a:r>
          </a:p>
          <a:p>
            <a:r>
              <a:rPr lang="ru-RU" dirty="0" smtClean="0"/>
              <a:t>ЛР 04.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мировоззрения, соответствующего современному уровню развития науки и общественной практики, основанного на диалоге культур, а также различных форм общественного сознания, осознание своего места в поликультурном мире;</a:t>
            </a:r>
          </a:p>
          <a:p>
            <a:r>
              <a:rPr lang="ru-RU" dirty="0" smtClean="0"/>
              <a:t>ЛР 5. Демонстрирующий приверженность к родной культуре, исторической памяти на основе любви к Родине, родному народу, малой родине, принятию традиционных ценностей многонационального народа России;</a:t>
            </a:r>
          </a:p>
          <a:p>
            <a:r>
              <a:rPr lang="ru-RU" dirty="0" smtClean="0"/>
              <a:t>ЛР 06. Толерантное сознание и поведение в поликультурном мире, готовность и способность вести диалог с другими людьми, достигать в нем взаимопонимания, находить общие цели и сотрудничать для их достижения, способность противостоять идеологии экстремизма, национализма, ксенофобии, дискриминации по социальным, религиозным, расовым, национальным признакам и другим негативным социальным явлениям.</a:t>
            </a:r>
          </a:p>
          <a:p>
            <a:r>
              <a:rPr lang="ru-RU" dirty="0" smtClean="0"/>
              <a:t>ЛР 8.1. Проявляющий и демонстрирующий уважение к представителям различных этнокультурных, социальных, конфессиональных и иных групп</a:t>
            </a:r>
          </a:p>
          <a:p>
            <a:r>
              <a:rPr lang="ru-RU" dirty="0" smtClean="0"/>
              <a:t>ЛР 8.2 Сопричастный к сохранению, преумножению и трансляции культурных традиций и ценностей многонационального российского государства.</a:t>
            </a:r>
          </a:p>
          <a:p>
            <a:r>
              <a:rPr lang="ru-RU" dirty="0" smtClean="0"/>
              <a:t>ЛР 9.2. Сохраняющий психологическую устойчивость в </a:t>
            </a:r>
            <a:r>
              <a:rPr lang="ru-RU" dirty="0" err="1" smtClean="0"/>
              <a:t>ситуативно</a:t>
            </a:r>
            <a:r>
              <a:rPr lang="ru-RU" dirty="0" smtClean="0"/>
              <a:t> сложных или стремительно меняющихся ситуациях</a:t>
            </a:r>
          </a:p>
          <a:p>
            <a:r>
              <a:rPr lang="ru-RU" dirty="0" smtClean="0"/>
              <a:t>ЛР 14 Демонстрирующий гордость за Самарскую область, уважительное отношение к малой Родине, культуре и искусству, традициям, праздникам, ключевым историческим событиям, выдающимся личностям Самарской области (в том числе ветеранам).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Классный час «Межэтнический конфликт» имеет преемственность с ежегодным праздником, который проводиться в ГАПОУ СО «ТМК», «Фестиваль национальных культур» в апреле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Z:\Сингаевская Т.А\Чуваш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620688"/>
            <a:ext cx="7488833" cy="568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Z:\Сингаевская Т.А\1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890" y="1935163"/>
            <a:ext cx="6582219" cy="4389437"/>
          </a:xfrm>
          <a:prstGeom prst="rect">
            <a:avLst/>
          </a:prstGeom>
          <a:noFill/>
        </p:spPr>
      </p:pic>
      <p:pic>
        <p:nvPicPr>
          <p:cNvPr id="24579" name="Picture 3" descr="Z:\Сингаевская Т.А\День 3-4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Z:\Сингаевская Т.А\Г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36904" cy="525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Z:\Сингаевская Т.А\Нац.разнос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890" y="1935163"/>
            <a:ext cx="658221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712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 Цель: формирование толерантной личности, способной к реализации личных и профессиональных компетенций в условиях современного полиэтнического пространства. </vt:lpstr>
      <vt:lpstr>Роль и место классного часа в системе воспитательной работы.  Классный час «Межэтнический конфликт» направлен на реализацию требований ФГОС СПО, в том числе в сфере освоения общих компетенций: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Содержательный компонент классного часа  </vt:lpstr>
      <vt:lpstr> Выступление творческих групп. Демонстрация презентаций</vt:lpstr>
      <vt:lpstr>          Компоненты Российского патриотизма </vt:lpstr>
      <vt:lpstr>Помним простые, но вечные истины: </vt:lpstr>
      <vt:lpstr> Практическая часть. Игры:  </vt:lpstr>
      <vt:lpstr>Притча «Мальчик и гвозди» </vt:lpstr>
      <vt:lpstr>Список используемой 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pc101-09</dc:creator>
  <cp:lastModifiedBy>Елена Васильевна Каргина</cp:lastModifiedBy>
  <cp:revision>8</cp:revision>
  <dcterms:created xsi:type="dcterms:W3CDTF">2023-03-23T11:41:36Z</dcterms:created>
  <dcterms:modified xsi:type="dcterms:W3CDTF">2023-03-27T05:18:05Z</dcterms:modified>
</cp:coreProperties>
</file>