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312" r:id="rId2"/>
    <p:sldId id="298" r:id="rId3"/>
    <p:sldId id="321" r:id="rId4"/>
    <p:sldId id="316" r:id="rId5"/>
    <p:sldId id="317" r:id="rId6"/>
    <p:sldId id="318" r:id="rId7"/>
    <p:sldId id="322" r:id="rId8"/>
    <p:sldId id="323" r:id="rId9"/>
    <p:sldId id="325" r:id="rId10"/>
    <p:sldId id="324" r:id="rId11"/>
    <p:sldId id="327" r:id="rId12"/>
    <p:sldId id="328" r:id="rId13"/>
    <p:sldId id="329" r:id="rId14"/>
    <p:sldId id="326" r:id="rId15"/>
    <p:sldId id="330" r:id="rId16"/>
    <p:sldId id="30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0000"/>
    <a:srgbClr val="800000"/>
    <a:srgbClr val="003366"/>
    <a:srgbClr val="1EC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94" autoAdjust="0"/>
  </p:normalViewPr>
  <p:slideViewPr>
    <p:cSldViewPr snapToGrid="0">
      <p:cViewPr varScale="1">
        <p:scale>
          <a:sx n="74" d="100"/>
          <a:sy n="74" d="100"/>
        </p:scale>
        <p:origin x="55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2A37F-F863-497D-93D2-40425831728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57D8A-8793-4F88-A019-64C37ADD7BB7}">
      <dgm:prSet custT="1"/>
      <dgm:spPr/>
      <dgm:t>
        <a:bodyPr/>
        <a:lstStyle/>
        <a:p>
          <a:pPr algn="l"/>
          <a:r>
            <a:rPr lang="ru-RU" sz="1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этап- нормативно-установочный</a:t>
          </a:r>
        </a:p>
      </dgm:t>
    </dgm:pt>
    <dgm:pt modelId="{4F894D5F-00B3-44F7-A37B-84520334FD9E}" type="parTrans" cxnId="{9F119414-BD96-4C27-B220-7CDDA464A0F0}">
      <dgm:prSet/>
      <dgm:spPr/>
      <dgm:t>
        <a:bodyPr/>
        <a:lstStyle/>
        <a:p>
          <a:pPr algn="l"/>
          <a:endParaRPr lang="ru-RU"/>
        </a:p>
      </dgm:t>
    </dgm:pt>
    <dgm:pt modelId="{897CC9AA-561C-49C6-AACD-518766594D80}" type="sibTrans" cxnId="{9F119414-BD96-4C27-B220-7CDDA464A0F0}">
      <dgm:prSet/>
      <dgm:spPr/>
      <dgm:t>
        <a:bodyPr/>
        <a:lstStyle/>
        <a:p>
          <a:pPr algn="l"/>
          <a:endParaRPr lang="ru-RU"/>
        </a:p>
      </dgm:t>
    </dgm:pt>
    <dgm:pt modelId="{20DD7B26-DEC3-433D-952C-8C9318284F83}">
      <dgm:prSet custT="1"/>
      <dgm:spPr/>
      <dgm:t>
        <a:bodyPr/>
        <a:lstStyle/>
        <a:p>
          <a:pPr algn="l"/>
          <a:r>
            <a: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 аналитико-диагностирующий</a:t>
          </a:r>
        </a:p>
      </dgm:t>
    </dgm:pt>
    <dgm:pt modelId="{7343B1D3-2BF1-4C20-B75B-ECB1DCF20E5D}" type="parTrans" cxnId="{4DC8B4B5-9187-4823-AD8A-4EEA9BF21CCC}">
      <dgm:prSet/>
      <dgm:spPr/>
      <dgm:t>
        <a:bodyPr/>
        <a:lstStyle/>
        <a:p>
          <a:pPr algn="l"/>
          <a:endParaRPr lang="ru-RU"/>
        </a:p>
      </dgm:t>
    </dgm:pt>
    <dgm:pt modelId="{64DB87FC-69A2-481D-83BD-57BACF0E1E19}" type="sibTrans" cxnId="{4DC8B4B5-9187-4823-AD8A-4EEA9BF21CCC}">
      <dgm:prSet/>
      <dgm:spPr/>
      <dgm:t>
        <a:bodyPr/>
        <a:lstStyle/>
        <a:p>
          <a:pPr algn="l"/>
          <a:endParaRPr lang="ru-RU"/>
        </a:p>
      </dgm:t>
    </dgm:pt>
    <dgm:pt modelId="{CF114EA9-B29C-43D0-BF26-48C02D16A289}">
      <dgm:prSet custT="1"/>
      <dgm:spPr/>
      <dgm:t>
        <a:bodyPr/>
        <a:lstStyle/>
        <a:p>
          <a:pPr algn="l"/>
          <a:r>
            <a: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 коррекционный</a:t>
          </a:r>
        </a:p>
      </dgm:t>
    </dgm:pt>
    <dgm:pt modelId="{F17012B6-477A-4A57-8AF1-B8DBD1271FFE}" type="parTrans" cxnId="{0B80F1B7-EB99-4307-A7B7-9C6508894CA4}">
      <dgm:prSet/>
      <dgm:spPr/>
      <dgm:t>
        <a:bodyPr/>
        <a:lstStyle/>
        <a:p>
          <a:pPr algn="l"/>
          <a:endParaRPr lang="ru-RU"/>
        </a:p>
      </dgm:t>
    </dgm:pt>
    <dgm:pt modelId="{60758A93-6B6D-483A-AFD1-2A500F6FE8BE}" type="sibTrans" cxnId="{0B80F1B7-EB99-4307-A7B7-9C6508894CA4}">
      <dgm:prSet/>
      <dgm:spPr/>
      <dgm:t>
        <a:bodyPr/>
        <a:lstStyle/>
        <a:p>
          <a:pPr algn="l"/>
          <a:endParaRPr lang="ru-RU"/>
        </a:p>
      </dgm:t>
    </dgm:pt>
    <dgm:pt modelId="{BB8746D7-2B70-48C6-9691-EE87EEF4E5D9}">
      <dgm:prSet custT="1"/>
      <dgm:spPr/>
      <dgm:t>
        <a:bodyPr/>
        <a:lstStyle/>
        <a:p>
          <a:pPr algn="l"/>
          <a:r>
            <a:rPr lang="ru-RU" sz="1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этап промежуточно-диагностический</a:t>
          </a:r>
        </a:p>
      </dgm:t>
    </dgm:pt>
    <dgm:pt modelId="{6C7BF292-1DFD-4D81-BC27-2BDFC1570EA8}" type="parTrans" cxnId="{C71409AA-0D79-49FF-AA13-0A8DA992C04C}">
      <dgm:prSet/>
      <dgm:spPr/>
      <dgm:t>
        <a:bodyPr/>
        <a:lstStyle/>
        <a:p>
          <a:pPr algn="l"/>
          <a:endParaRPr lang="ru-RU"/>
        </a:p>
      </dgm:t>
    </dgm:pt>
    <dgm:pt modelId="{03FC9F24-0F39-4C63-A411-22C5A7376A39}" type="sibTrans" cxnId="{C71409AA-0D79-49FF-AA13-0A8DA992C04C}">
      <dgm:prSet/>
      <dgm:spPr/>
      <dgm:t>
        <a:bodyPr/>
        <a:lstStyle/>
        <a:p>
          <a:pPr algn="l"/>
          <a:endParaRPr lang="ru-RU"/>
        </a:p>
      </dgm:t>
    </dgm:pt>
    <dgm:pt modelId="{7F1D523D-D3E5-4483-AD6E-B418514C688E}">
      <dgm:prSet custT="1"/>
      <dgm:spPr/>
      <dgm:t>
        <a:bodyPr/>
        <a:lstStyle/>
        <a:p>
          <a:pPr algn="l"/>
          <a:r>
            <a:rPr lang="ru-RU" sz="1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этап итого-диагностический</a:t>
          </a:r>
        </a:p>
      </dgm:t>
    </dgm:pt>
    <dgm:pt modelId="{B978B51B-B317-49DD-B9E4-B876D141C2E8}" type="parTrans" cxnId="{A26DB5E3-FFA8-4A86-89B8-8A4B118B698D}">
      <dgm:prSet/>
      <dgm:spPr/>
      <dgm:t>
        <a:bodyPr/>
        <a:lstStyle/>
        <a:p>
          <a:pPr algn="l"/>
          <a:endParaRPr lang="ru-RU"/>
        </a:p>
      </dgm:t>
    </dgm:pt>
    <dgm:pt modelId="{63A92CCA-0AEC-4C47-9B7A-10845280A464}" type="sibTrans" cxnId="{A26DB5E3-FFA8-4A86-89B8-8A4B118B698D}">
      <dgm:prSet/>
      <dgm:spPr/>
      <dgm:t>
        <a:bodyPr/>
        <a:lstStyle/>
        <a:p>
          <a:pPr algn="l"/>
          <a:endParaRPr lang="ru-RU"/>
        </a:p>
      </dgm:t>
    </dgm:pt>
    <dgm:pt modelId="{799A3253-B170-4827-9E49-55D71220969B}" type="pres">
      <dgm:prSet presAssocID="{E032A37F-F863-497D-93D2-40425831728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AD8481-937B-4021-B483-8C4B8763C3AD}" type="pres">
      <dgm:prSet presAssocID="{E032A37F-F863-497D-93D2-404258317281}" presName="pyramid" presStyleLbl="node1" presStyleIdx="0" presStyleCnt="1" custLinFactNeighborX="-647" custLinFactNeighborY="14109"/>
      <dgm:spPr/>
      <dgm:t>
        <a:bodyPr/>
        <a:lstStyle/>
        <a:p>
          <a:endParaRPr lang="ru-RU"/>
        </a:p>
      </dgm:t>
    </dgm:pt>
    <dgm:pt modelId="{53453FD3-7DFC-4B7A-9107-D6C8DE7F5D80}" type="pres">
      <dgm:prSet presAssocID="{E032A37F-F863-497D-93D2-404258317281}" presName="theList" presStyleCnt="0"/>
      <dgm:spPr/>
    </dgm:pt>
    <dgm:pt modelId="{C675D6A2-B0C4-4635-9342-F0762D424276}" type="pres">
      <dgm:prSet presAssocID="{7F1D523D-D3E5-4483-AD6E-B418514C688E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586C0-0A09-42D3-83A9-E0F00951663E}" type="pres">
      <dgm:prSet presAssocID="{7F1D523D-D3E5-4483-AD6E-B418514C688E}" presName="aSpace" presStyleCnt="0"/>
      <dgm:spPr/>
    </dgm:pt>
    <dgm:pt modelId="{595207B0-9D92-4EFA-8F03-A1EF07554425}" type="pres">
      <dgm:prSet presAssocID="{BB8746D7-2B70-48C6-9691-EE87EEF4E5D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E8EC3-08D9-41AB-AA76-DCAFAF97710A}" type="pres">
      <dgm:prSet presAssocID="{BB8746D7-2B70-48C6-9691-EE87EEF4E5D9}" presName="aSpace" presStyleCnt="0"/>
      <dgm:spPr/>
    </dgm:pt>
    <dgm:pt modelId="{6FB88192-31BE-44AE-95E8-7C558BA2DBDD}" type="pres">
      <dgm:prSet presAssocID="{CF114EA9-B29C-43D0-BF26-48C02D16A289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D41E8-8F0C-4515-99B9-A4464F323B81}" type="pres">
      <dgm:prSet presAssocID="{CF114EA9-B29C-43D0-BF26-48C02D16A289}" presName="aSpace" presStyleCnt="0"/>
      <dgm:spPr/>
    </dgm:pt>
    <dgm:pt modelId="{3CFB07CB-EBDB-43D2-AF83-ADF040F71548}" type="pres">
      <dgm:prSet presAssocID="{20DD7B26-DEC3-433D-952C-8C9318284F8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27E93-4C83-4D2E-BCC6-5C262A3B8949}" type="pres">
      <dgm:prSet presAssocID="{20DD7B26-DEC3-433D-952C-8C9318284F83}" presName="aSpace" presStyleCnt="0"/>
      <dgm:spPr/>
    </dgm:pt>
    <dgm:pt modelId="{3AF69BD4-131B-4DF4-A4F5-414DBEDCF4FA}" type="pres">
      <dgm:prSet presAssocID="{57E57D8A-8793-4F88-A019-64C37ADD7BB7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EB3C2-A5F7-4D4F-8E10-D94EA9E9DA3A}" type="pres">
      <dgm:prSet presAssocID="{57E57D8A-8793-4F88-A019-64C37ADD7BB7}" presName="aSpace" presStyleCnt="0"/>
      <dgm:spPr/>
    </dgm:pt>
  </dgm:ptLst>
  <dgm:cxnLst>
    <dgm:cxn modelId="{7BE4E0B4-45E9-4843-94F6-2ACB53F42969}" type="presOf" srcId="{BB8746D7-2B70-48C6-9691-EE87EEF4E5D9}" destId="{595207B0-9D92-4EFA-8F03-A1EF07554425}" srcOrd="0" destOrd="0" presId="urn:microsoft.com/office/officeart/2005/8/layout/pyramid2"/>
    <dgm:cxn modelId="{4DC8B4B5-9187-4823-AD8A-4EEA9BF21CCC}" srcId="{E032A37F-F863-497D-93D2-404258317281}" destId="{20DD7B26-DEC3-433D-952C-8C9318284F83}" srcOrd="3" destOrd="0" parTransId="{7343B1D3-2BF1-4C20-B75B-ECB1DCF20E5D}" sibTransId="{64DB87FC-69A2-481D-83BD-57BACF0E1E19}"/>
    <dgm:cxn modelId="{85922E97-BAE9-4037-9C9F-CC042DDBD702}" type="presOf" srcId="{57E57D8A-8793-4F88-A019-64C37ADD7BB7}" destId="{3AF69BD4-131B-4DF4-A4F5-414DBEDCF4FA}" srcOrd="0" destOrd="0" presId="urn:microsoft.com/office/officeart/2005/8/layout/pyramid2"/>
    <dgm:cxn modelId="{8805B84B-5FA0-4712-BAD2-86498A6CC3F8}" type="presOf" srcId="{7F1D523D-D3E5-4483-AD6E-B418514C688E}" destId="{C675D6A2-B0C4-4635-9342-F0762D424276}" srcOrd="0" destOrd="0" presId="urn:microsoft.com/office/officeart/2005/8/layout/pyramid2"/>
    <dgm:cxn modelId="{C71409AA-0D79-49FF-AA13-0A8DA992C04C}" srcId="{E032A37F-F863-497D-93D2-404258317281}" destId="{BB8746D7-2B70-48C6-9691-EE87EEF4E5D9}" srcOrd="1" destOrd="0" parTransId="{6C7BF292-1DFD-4D81-BC27-2BDFC1570EA8}" sibTransId="{03FC9F24-0F39-4C63-A411-22C5A7376A39}"/>
    <dgm:cxn modelId="{9F119414-BD96-4C27-B220-7CDDA464A0F0}" srcId="{E032A37F-F863-497D-93D2-404258317281}" destId="{57E57D8A-8793-4F88-A019-64C37ADD7BB7}" srcOrd="4" destOrd="0" parTransId="{4F894D5F-00B3-44F7-A37B-84520334FD9E}" sibTransId="{897CC9AA-561C-49C6-AACD-518766594D80}"/>
    <dgm:cxn modelId="{A26DB5E3-FFA8-4A86-89B8-8A4B118B698D}" srcId="{E032A37F-F863-497D-93D2-404258317281}" destId="{7F1D523D-D3E5-4483-AD6E-B418514C688E}" srcOrd="0" destOrd="0" parTransId="{B978B51B-B317-49DD-B9E4-B876D141C2E8}" sibTransId="{63A92CCA-0AEC-4C47-9B7A-10845280A464}"/>
    <dgm:cxn modelId="{8B858395-240E-45DC-B1CA-0F01158741F7}" type="presOf" srcId="{CF114EA9-B29C-43D0-BF26-48C02D16A289}" destId="{6FB88192-31BE-44AE-95E8-7C558BA2DBDD}" srcOrd="0" destOrd="0" presId="urn:microsoft.com/office/officeart/2005/8/layout/pyramid2"/>
    <dgm:cxn modelId="{1BEF4D0B-9914-40F0-9BA4-0BAFAF5E55BB}" type="presOf" srcId="{20DD7B26-DEC3-433D-952C-8C9318284F83}" destId="{3CFB07CB-EBDB-43D2-AF83-ADF040F71548}" srcOrd="0" destOrd="0" presId="urn:microsoft.com/office/officeart/2005/8/layout/pyramid2"/>
    <dgm:cxn modelId="{0B80F1B7-EB99-4307-A7B7-9C6508894CA4}" srcId="{E032A37F-F863-497D-93D2-404258317281}" destId="{CF114EA9-B29C-43D0-BF26-48C02D16A289}" srcOrd="2" destOrd="0" parTransId="{F17012B6-477A-4A57-8AF1-B8DBD1271FFE}" sibTransId="{60758A93-6B6D-483A-AFD1-2A500F6FE8BE}"/>
    <dgm:cxn modelId="{1673E076-9E94-4582-A39B-DC1C3BFBF658}" type="presOf" srcId="{E032A37F-F863-497D-93D2-404258317281}" destId="{799A3253-B170-4827-9E49-55D71220969B}" srcOrd="0" destOrd="0" presId="urn:microsoft.com/office/officeart/2005/8/layout/pyramid2"/>
    <dgm:cxn modelId="{B637B22B-01A2-4366-817E-5B7FB36AAFC8}" type="presParOf" srcId="{799A3253-B170-4827-9E49-55D71220969B}" destId="{48AD8481-937B-4021-B483-8C4B8763C3AD}" srcOrd="0" destOrd="0" presId="urn:microsoft.com/office/officeart/2005/8/layout/pyramid2"/>
    <dgm:cxn modelId="{37B25FEC-5A79-4405-8815-87C85866F2C2}" type="presParOf" srcId="{799A3253-B170-4827-9E49-55D71220969B}" destId="{53453FD3-7DFC-4B7A-9107-D6C8DE7F5D80}" srcOrd="1" destOrd="0" presId="urn:microsoft.com/office/officeart/2005/8/layout/pyramid2"/>
    <dgm:cxn modelId="{AF97ADC0-2667-415E-91D6-D1D64C823EDA}" type="presParOf" srcId="{53453FD3-7DFC-4B7A-9107-D6C8DE7F5D80}" destId="{C675D6A2-B0C4-4635-9342-F0762D424276}" srcOrd="0" destOrd="0" presId="urn:microsoft.com/office/officeart/2005/8/layout/pyramid2"/>
    <dgm:cxn modelId="{C9810E9B-1D29-424A-AAB6-A08F8EE39303}" type="presParOf" srcId="{53453FD3-7DFC-4B7A-9107-D6C8DE7F5D80}" destId="{873586C0-0A09-42D3-83A9-E0F00951663E}" srcOrd="1" destOrd="0" presId="urn:microsoft.com/office/officeart/2005/8/layout/pyramid2"/>
    <dgm:cxn modelId="{BA09F1CC-D595-457F-9921-FA41C38E67A2}" type="presParOf" srcId="{53453FD3-7DFC-4B7A-9107-D6C8DE7F5D80}" destId="{595207B0-9D92-4EFA-8F03-A1EF07554425}" srcOrd="2" destOrd="0" presId="urn:microsoft.com/office/officeart/2005/8/layout/pyramid2"/>
    <dgm:cxn modelId="{521F21A7-CAE8-4AB8-8714-59F7DC148E3E}" type="presParOf" srcId="{53453FD3-7DFC-4B7A-9107-D6C8DE7F5D80}" destId="{4D2E8EC3-08D9-41AB-AA76-DCAFAF97710A}" srcOrd="3" destOrd="0" presId="urn:microsoft.com/office/officeart/2005/8/layout/pyramid2"/>
    <dgm:cxn modelId="{94193AE8-972C-4BAC-86CD-3FC0C1308CD9}" type="presParOf" srcId="{53453FD3-7DFC-4B7A-9107-D6C8DE7F5D80}" destId="{6FB88192-31BE-44AE-95E8-7C558BA2DBDD}" srcOrd="4" destOrd="0" presId="urn:microsoft.com/office/officeart/2005/8/layout/pyramid2"/>
    <dgm:cxn modelId="{463C0067-1779-45A6-ADB2-C5DE5841DAB8}" type="presParOf" srcId="{53453FD3-7DFC-4B7A-9107-D6C8DE7F5D80}" destId="{ABCD41E8-8F0C-4515-99B9-A4464F323B81}" srcOrd="5" destOrd="0" presId="urn:microsoft.com/office/officeart/2005/8/layout/pyramid2"/>
    <dgm:cxn modelId="{CAA425E6-1E7E-4537-B8E2-ABFEE5E3E8CF}" type="presParOf" srcId="{53453FD3-7DFC-4B7A-9107-D6C8DE7F5D80}" destId="{3CFB07CB-EBDB-43D2-AF83-ADF040F71548}" srcOrd="6" destOrd="0" presId="urn:microsoft.com/office/officeart/2005/8/layout/pyramid2"/>
    <dgm:cxn modelId="{700C0729-5D2C-4F8E-8A4B-F05E45883082}" type="presParOf" srcId="{53453FD3-7DFC-4B7A-9107-D6C8DE7F5D80}" destId="{BA627E93-4C83-4D2E-BCC6-5C262A3B8949}" srcOrd="7" destOrd="0" presId="urn:microsoft.com/office/officeart/2005/8/layout/pyramid2"/>
    <dgm:cxn modelId="{EEB9CC6F-92B0-41A1-AE74-3DE1DFEC998D}" type="presParOf" srcId="{53453FD3-7DFC-4B7A-9107-D6C8DE7F5D80}" destId="{3AF69BD4-131B-4DF4-A4F5-414DBEDCF4FA}" srcOrd="8" destOrd="0" presId="urn:microsoft.com/office/officeart/2005/8/layout/pyramid2"/>
    <dgm:cxn modelId="{D6017AB5-7554-419F-A08A-C00FC46C0DD7}" type="presParOf" srcId="{53453FD3-7DFC-4B7A-9107-D6C8DE7F5D80}" destId="{7ECEB3C2-A5F7-4D4F-8E10-D94EA9E9DA3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8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91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86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09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1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0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5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2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2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35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1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7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1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6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2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628F-5D77-463F-BC8B-6B41B3D6099F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9866F0-BC56-483E-BF31-2E7ABCE50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ont@samara.ed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840" y="1820174"/>
            <a:ext cx="10210800" cy="582522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преподаватель высшей категории </a:t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Курова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Елена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Валентиновна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</a:t>
            </a:r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b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«Я-ГРАЖДАНИН РОССИИ! Я-ВОЛОНТЕР </a:t>
            </a:r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НАСТАВНИК!»</a:t>
            </a:r>
            <a:b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КОТОРОЙ ПРОХОДИТ ВНЕКЛАССНОЕ МЕРОПРИЯТИЕ</a:t>
            </a:r>
            <a:b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РЕГИОНАЛЬНОГО КОНКУРСА</a:t>
            </a:r>
            <a:b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ЛУЧШИХ ВОСПИТАТЕЛЬНЫХ ПРАКТИК 2022 ГОДА</a:t>
            </a:r>
            <a:r>
              <a:rPr lang="ru-RU" sz="14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 воспитательной практики  включено в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 передового педагогического опыта ОО Самарской области «Лучшие практики воспитательной работы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номинации практика деятельности классного руководителя/куратора группы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0"/>
            <a:ext cx="1320800" cy="131010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22401" y="609600"/>
            <a:ext cx="7731759" cy="18920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ОБЛАСТНОЙ КОНКУРС ВОСПИТАТЕЛЬНЫХ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МЕТОДИЧЕСКОЙ РАЗРАБОТКИ </a:t>
            </a:r>
            <a:endParaRPr lang="ru-RU" sz="24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МЫ 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</a:t>
            </a: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ОДНА</a:t>
            </a:r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760" y="-125033"/>
            <a:ext cx="9469120" cy="122231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40023"/>
            <a:ext cx="1178560" cy="11690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9615" y="246524"/>
            <a:ext cx="8751823" cy="1242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ПРОВЕДЕНИЯ ВОСПИТАТЕЛЬНОГО МЕРОПРИЯТИЯ:</a:t>
            </a:r>
          </a:p>
          <a:p>
            <a:pPr indent="450215" algn="just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08757"/>
              </p:ext>
            </p:extLst>
          </p:nvPr>
        </p:nvGraphicFramePr>
        <p:xfrm>
          <a:off x="491707" y="1303781"/>
          <a:ext cx="11099279" cy="5569549"/>
        </p:xfrm>
        <a:graphic>
          <a:graphicData uri="http://schemas.openxmlformats.org/drawingml/2006/table">
            <a:tbl>
              <a:tblPr/>
              <a:tblGrid>
                <a:gridCol w="2441207"/>
                <a:gridCol w="2441207"/>
                <a:gridCol w="2519049"/>
                <a:gridCol w="1559923"/>
                <a:gridCol w="2137893"/>
              </a:tblGrid>
              <a:tr h="824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материала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приемы, методы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6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модераторов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обучающихся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Развиваемые общие/ключевые компетенции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6858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актуализация и обобщение имеющихся у обучающихся знаний по теме, побуждение к активной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6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момент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Приветствие.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«Пусть говорят»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«Мы разные»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(выявление проблемы, ее четкое определение)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групп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синквейна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«Национальность» 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(умение интерпретировать и творчески перерабатывать  информацию)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благоприятный эмоциональный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настрой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активизирует внимание обучающихся на изучаемый материал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систематизирует имеющиеся у обучающихся знания по теме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организует вопросы для формулирования темы и цели занятия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участвуют в игре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осознают мотив предстоящей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включаются 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конструктивное взаимодействие в группе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планируют личностный смысл занятия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формулируют тему и цель занятия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ОК1, ОК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8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760" y="-125033"/>
            <a:ext cx="9469120" cy="122231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40023"/>
            <a:ext cx="1178560" cy="11690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9615" y="246524"/>
            <a:ext cx="8751823" cy="1242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ПРОВЕДЕНИЯ ВОСПИТАТЕЛЬНОГО МЕРОПРИЯТИЯ:</a:t>
            </a:r>
          </a:p>
          <a:p>
            <a:pPr indent="450215" algn="just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67183"/>
              </p:ext>
            </p:extLst>
          </p:nvPr>
        </p:nvGraphicFramePr>
        <p:xfrm>
          <a:off x="491707" y="1303781"/>
          <a:ext cx="11086400" cy="5569549"/>
        </p:xfrm>
        <a:graphic>
          <a:graphicData uri="http://schemas.openxmlformats.org/drawingml/2006/table">
            <a:tbl>
              <a:tblPr/>
              <a:tblGrid>
                <a:gridCol w="2441207"/>
                <a:gridCol w="2441207"/>
                <a:gridCol w="2519049"/>
                <a:gridCol w="1740227"/>
                <a:gridCol w="1944710"/>
              </a:tblGrid>
              <a:tr h="824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материала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приемы, методы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модераторов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обучающихся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Развиваемые общие/ключевые компетенции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685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ОСМЫСЛЕНИЕ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цель: осмысление новой информации, соотнесение новой информации с собственными знаниями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6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кластера «Толерантность»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(умение систематизировать и анализировать информацию на всех стадиях ее усвоения)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логической задачи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(умение построения логических выводов)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Работа с текстом. Метод «Шесть шляп мышления»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(умение работать с информацией: рассмотрение проблемы в целом, а не отдельных ее моментов)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систематизирует имеющиеся у обучающихся знания по понятию «Толерантность»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формулирует проблемный вопрос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выявляет неясности и ставит новые вопросы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высказывают свои суждения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выходят на собственное целеполагание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под полями шляп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овладевают операциями мышления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готовятся к обсуждению прочитанного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 2, ОК 3, ОК 6, ОК 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1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760" y="-125033"/>
            <a:ext cx="9469120" cy="122231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40023"/>
            <a:ext cx="1178560" cy="11690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09615" y="246524"/>
            <a:ext cx="8751823" cy="1242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ПРОВЕДЕНИЯ ВОСПИТАТЕЛЬНОГО МЕРОПРИЯТИЯ:</a:t>
            </a:r>
          </a:p>
          <a:p>
            <a:pPr indent="450215" algn="just"/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74807"/>
              </p:ext>
            </p:extLst>
          </p:nvPr>
        </p:nvGraphicFramePr>
        <p:xfrm>
          <a:off x="491707" y="1303781"/>
          <a:ext cx="11318220" cy="5569549"/>
        </p:xfrm>
        <a:graphic>
          <a:graphicData uri="http://schemas.openxmlformats.org/drawingml/2006/table">
            <a:tbl>
              <a:tblPr/>
              <a:tblGrid>
                <a:gridCol w="2441207"/>
                <a:gridCol w="2441207"/>
                <a:gridCol w="2881237"/>
                <a:gridCol w="1893194"/>
                <a:gridCol w="1661375"/>
              </a:tblGrid>
              <a:tr h="824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 материала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приемы, методы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модераторов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обучающихся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Развиваемые общие/ключевые компетенции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4685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ОСМЫСЛЕНИЕ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цель: осмысление новой информации, соотнесение новой информации с собственными знаниями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6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«Межнациональная коммуникация»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(умение формулировать и решать проблемы)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 задания «Как поступить?»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(умение вести аргументированную дискуссию)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«Общее -уникальное». </a:t>
                      </a: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(умение интерпретировать, творчески перерабатывать новую информацию, давать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рефлексивную оценку пройденного)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обеспечивает сохранение интереса к изучаемой теме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создает условия для соотнесения новой информации и имеющихся знаний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побуждает к дальнейшему расширению информационного поля (ближайший вектор развития).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работают с кейс заданиями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вырабатывают собственную позицию по изучаемой проблеме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вырабатывают правила командной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планируют деятельность по дальнейшей работе по заданной теме в рамках проекта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 5, ОК 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8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3312" y="-134177"/>
            <a:ext cx="8851392" cy="975425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профессиональное  образовательное учреждение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68" y="7038"/>
            <a:ext cx="1210944" cy="120113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192" y="1487490"/>
            <a:ext cx="9473184" cy="53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4104" y="290146"/>
            <a:ext cx="77432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endParaRPr lang="ru-RU" sz="14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endParaRPr lang="ru-RU" sz="1400" b="1" dirty="0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1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КЛАССНОГО ЧАСА:</a:t>
            </a:r>
          </a:p>
          <a:p>
            <a:pPr indent="450215" algn="ctr"/>
            <a:r>
              <a:rPr lang="ru-RU" sz="1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91440" y="1138990"/>
          <a:ext cx="3000912" cy="5568226"/>
        </p:xfrm>
        <a:graphic>
          <a:graphicData uri="http://schemas.openxmlformats.org/drawingml/2006/table">
            <a:tbl>
              <a:tblPr/>
              <a:tblGrid>
                <a:gridCol w="3000912"/>
              </a:tblGrid>
              <a:tr h="6976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СИСТЕМЫ ВОСПИТАНИЯ КЛАССНОГО КОЛЛЕКТИВА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53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35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мониторинга позволяет оценить в том числе и степень выраженности субъективной позиции уровня участия в общих делах группы:</a:t>
                      </a:r>
                    </a:p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>
            <p:extLst/>
          </p:nvPr>
        </p:nvGraphicFramePr>
        <p:xfrm>
          <a:off x="91440" y="2010230"/>
          <a:ext cx="3255264" cy="232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68" y="4837176"/>
            <a:ext cx="2862089" cy="151790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427406"/>
              </p:ext>
            </p:extLst>
          </p:nvPr>
        </p:nvGraphicFramePr>
        <p:xfrm>
          <a:off x="3255279" y="1138707"/>
          <a:ext cx="8525903" cy="5379058"/>
        </p:xfrm>
        <a:graphic>
          <a:graphicData uri="http://schemas.openxmlformats.org/drawingml/2006/table">
            <a:tbl>
              <a:tblPr/>
              <a:tblGrid>
                <a:gridCol w="2655191"/>
                <a:gridCol w="3061252"/>
                <a:gridCol w="2809460"/>
              </a:tblGrid>
              <a:tr h="278977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 и 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по группе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</a:tr>
              <a:tr h="1358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оздание условий для формирования оптимальной социально-педагогической воспитательной среды для адаптации студентов разных национальностей в стенах техникума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и возрождение народных традиций, формирование культуры толерантности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стремятся сохранить и преумножить общекультурный потенциал, любят свой народ, свой край, свою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Родину, проявляют толерантность к другим народам и нациям, а также друг к другу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ормирование интереса к другим народам и нациям через знакомство с историей города, региона, страны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Укрепление идей патриотизма, многонационального, многоукладного колорита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российского народа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Сформировано желание обучающихся на служение Родине, на желание жить для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Родины, на укрепление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многонационального колорита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российского народа</a:t>
                      </a: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Совершенствование ценностно-ориентированных качеств личности, обеспечение условий для подготовки специалистов умеющих вступать в межкультурное взаимодействие и коммуникацию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вступать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межкультурное взаимодействие и коммуникацию на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 этнокультурных особенностей народов Самарской области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Сформированы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навыки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необходимое условие успешности выпускников на рынке труда</a:t>
                      </a: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7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оздание условий для подготовки будущих специалистов как представителей этнокультурного профессионального сообщества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Популяризация народного творчества этнокультур Самарской области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Студентами усвоены нормы поведения на основе базовых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национальных ценностей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Задана установка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молодежи на традициях взаимодействия разных национальных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01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студентов и родителей, удовлетворенных качеством воспитательной работы в группе, в образовательной организации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23" marR="40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31104" y="2010230"/>
            <a:ext cx="20379720" cy="56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760" y="-125033"/>
            <a:ext cx="9469120" cy="122231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40023"/>
            <a:ext cx="1178560" cy="11690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3848" y="888521"/>
            <a:ext cx="10798838" cy="33384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- это многонациональное государство с образованными многонациональными коллективами с разными культурами, системами ценностей и взглядами на жизнь, что побуждает искать новые формы и методы для воспитания поликультурной личности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indent="450215"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классного часа «Все мы разные, а Родина одна»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сформировалось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понимать и толерантно относиться к представителям других национальностей,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развивались навыки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межкультурного общения, что позволит будущим специалистам эффективно взаимодействовать с коллегами, носителями других культур и сохраняя свои национальные традиции проявлять в обществе уважение к ценностям своей и чужой культуры.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59" y="4226943"/>
            <a:ext cx="2761727" cy="217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624" y="4226943"/>
            <a:ext cx="2847079" cy="2127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" y="4226943"/>
            <a:ext cx="2871465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1026542"/>
            <a:ext cx="9202660" cy="6331789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sz="18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образовательной организации: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//ont-otradny.org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 руководителя: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Бурлаков Юрий Александрович</a:t>
            </a:r>
            <a:b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уководителя ГБПОУ «ОНТ»: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+7(84661)2-36-45</a:t>
            </a:r>
            <a:r>
              <a:rPr lang="ru-RU" sz="1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7(84661)2-39-55,</a:t>
            </a:r>
            <a: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ont@samara.edu.ru</a:t>
            </a:r>
            <a: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автора методической разработки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Курова</a:t>
            </a: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Валентиновна</a:t>
            </a:r>
            <a:b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89277165073</a:t>
            </a:r>
            <a:br>
              <a:rPr lang="ru-RU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kurova-elena.v@yandex.ru</a:t>
            </a:r>
            <a:r>
              <a:rPr lang="ru-RU" sz="180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1332"/>
            <a:ext cx="1412239" cy="1400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14" y="2783334"/>
            <a:ext cx="4900169" cy="326677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25880" y="301752"/>
            <a:ext cx="7900416" cy="11733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готовы к сотрудничеству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2456" y="1"/>
            <a:ext cx="7827264" cy="941787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осударственное бюджетное профессиональное  образовательное учреждение Самарской области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996"/>
            <a:ext cx="1087119" cy="107831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192" y="1487490"/>
            <a:ext cx="9473184" cy="53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376" y="603504"/>
            <a:ext cx="10140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ПРЕДСТАВЛЕНИИ ВОСПИТАТЕЛЬНОЙ ПРАКТИКИ В РАМКАХ НАУЧНО-МЕТОДИЧЕСКИХ МЕРОПРИЯТИЙ МУНИЦИПАЛЬНОГО/РЕГИОНАЛЬНОГО УРОВНЯ </a:t>
            </a:r>
          </a:p>
          <a:p>
            <a:pPr indent="450215"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15504"/>
              </p:ext>
            </p:extLst>
          </p:nvPr>
        </p:nvGraphicFramePr>
        <p:xfrm>
          <a:off x="630936" y="1075965"/>
          <a:ext cx="11050202" cy="5514652"/>
        </p:xfrm>
        <a:graphic>
          <a:graphicData uri="http://schemas.openxmlformats.org/drawingml/2006/table">
            <a:tbl>
              <a:tblPr firstRow="1" firstCol="1" bandRow="1"/>
              <a:tblGrid>
                <a:gridCol w="678441"/>
                <a:gridCol w="3663015"/>
                <a:gridCol w="1550181"/>
                <a:gridCol w="3097945"/>
                <a:gridCol w="2060620"/>
              </a:tblGrid>
              <a:tr h="41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Указание статуса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участия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37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«Наставник в системе образования Самарской области-2020»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Самарской области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 место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8503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 выставка инновационных образовательных технологий «Образовательная среда-2020»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ГАПОУ «Перевозский строительный колледж» при поддержке ФИРО РАН и ГС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1110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научно-практическая конференция «Добровольчество как жизненная позиция»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тему: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«Формирование гражданской позиции Обучающихся ГБПОУ «ОНТ» через участие в волонтерской деятельности»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ГБОУДОД ЦРТДЮ «Центр социализации молодежи»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участника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127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XVIII Региональная ярмарка социально-педагогических инноваций. Мастер класс </a:t>
                      </a: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«Не рядом, а вместе»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наставнической деятельности по трекам «студент-студент» и «студент-учащийся»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Отрадненское управление министерства образования и науки Самарской области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227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Лучший воспитательный проект, включенный в банк передового педагогического опыта ОО Самарской области «Лучшие практики воспитательной работы»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и науки Самарской области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99" marR="58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0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760" y="-125033"/>
            <a:ext cx="9469120" cy="122231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40023"/>
            <a:ext cx="1178560" cy="11690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3848" y="4580627"/>
            <a:ext cx="9417975" cy="2467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ВОСПИТАТЕЛЬНОГО МЕРОПРИЯТИЯ:</a:t>
            </a:r>
          </a:p>
          <a:p>
            <a:pPr indent="450215" algn="just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 государства на формирование многокомпонентного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-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профессионала высокого класса, обладающего набором необходимых компетенций и инновационным мышлением, умеющего работать в команде,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имеющего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высокоразвитое национальное самосознание,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хранящего национальные традиции и культуру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перед классными руководителями задачи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выстраиванию воспитательной системы в группе, которая бы не только формировала активную гражданскую позицию студентов, но и создавала условия для формирования базовых национальных ценностей.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классного часа «Все мы разные, а Родина одна» сформируется умение понимать и толерантно относиться к представителям других национальностей, произойдет развитие навыков межкультурного общения, что позволит будущим специалистам эффективно взаимодействовать с коллегами, носителями других культур и сохраняя свои национальные традиции проявлять в обществе уважение к ценностям своей и чужой культуры.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2456" y="0"/>
            <a:ext cx="8624824" cy="1330959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" y="39714"/>
            <a:ext cx="1097279" cy="9844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192" y="1487490"/>
            <a:ext cx="9473184" cy="53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0360" y="1024127"/>
            <a:ext cx="6986016" cy="567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ВОСПИТАТЕЛЬНОГО МЕРОПРИЯТИЯ: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этнокультурной компетентности будущих специалистов нефтяников, способных налаживать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этносоциальные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в том числе в своей профессиональной деятельности в будущем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ВОСПИТАТЕЛЬНОГО МЕРОПРИЯТИЯ: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формирования оптимальной социально-педагогической воспитательной среды для адаптации студентов разных национальностей в стенах техникума;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-формирование интереса к другим народам и нациям через знакомство с историей города, региона, страны;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-совершенствование ценностно-ориентированных качеств личности, обеспечение условий для подготовки специалистов умеющих вступать в межкультурное взаимодействие и коммуникацию;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-создание условий для подготовки будущих специалистов как представителей этнокультурного профессионального сообщества.</a:t>
            </a: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30607"/>
              </p:ext>
            </p:extLst>
          </p:nvPr>
        </p:nvGraphicFramePr>
        <p:xfrm>
          <a:off x="100584" y="1024126"/>
          <a:ext cx="2697481" cy="5652719"/>
        </p:xfrm>
        <a:graphic>
          <a:graphicData uri="http://schemas.openxmlformats.org/drawingml/2006/table">
            <a:tbl>
              <a:tblPr/>
              <a:tblGrid>
                <a:gridCol w="2697481"/>
              </a:tblGrid>
              <a:tr h="3237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ПРОБЛЕМАТИКА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8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полное и точное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обучающимися сути этнокультурной компетентности.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формирования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осознанной социально-активной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обучающихся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88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увеличения числа обучающихся, способных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налаживать </a:t>
                      </a:r>
                      <a:r>
                        <a:rPr lang="ru-RU" sz="1200" b="1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этносоциальные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связи,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их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активную социальную деятельность, в том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сообщества, объединения и проекты в сфере добровольчества (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74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Недостаточное межкультурное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позиций активизации участия обучающихся техникума в общественных проектах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85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определения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результативности деятельности по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формированию будущих специалистов как представителей этнокультурного профессионального сообщества.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9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158" y="0"/>
            <a:ext cx="8367623" cy="1330959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" y="39714"/>
            <a:ext cx="1097279" cy="9844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192" y="1487490"/>
            <a:ext cx="9473184" cy="53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08" y="1024127"/>
            <a:ext cx="9122645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МЕСТО ВОСПИТАТЕЛЬНОГО МЕРОПРИЯТИЯ В СИСТЕМЕ РАБОТЫ КЛАССНОГО РУКОВОДИТЕЛЯ:</a:t>
            </a:r>
          </a:p>
          <a:p>
            <a:pPr marL="360000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Выстроенная система воспитательной работы классного руководителя «Я-гражданин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России!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Я-волонтер-наставник!» позволяет проводить внеклассное мероприятие на первом году обучения студентов в стенах техникума. </a:t>
            </a:r>
          </a:p>
          <a:p>
            <a:pPr marL="360000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 этом этапе по авторской программе «Люблю тебя мой край родной» у студентов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закладывался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изучению истории, родословной своей семьи, жизни родных и близких, верно служивших и служащих сегодня Родине,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традициях и укладе жизни народов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представленных материалов студентами, совместно с наставниками оформлен альбом творческих работ, обучающихся техникума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край родной-люблю тебя и прославляю».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рамках программы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экскурсии, где обучающиеся знакомились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достопримечательностями Отрадного,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посещали музеи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города.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80639"/>
              </p:ext>
            </p:extLst>
          </p:nvPr>
        </p:nvGraphicFramePr>
        <p:xfrm>
          <a:off x="9411419" y="39713"/>
          <a:ext cx="2780581" cy="6849339"/>
        </p:xfrm>
        <a:graphic>
          <a:graphicData uri="http://schemas.openxmlformats.org/drawingml/2006/table">
            <a:tbl>
              <a:tblPr/>
              <a:tblGrid>
                <a:gridCol w="2780581"/>
              </a:tblGrid>
              <a:tr h="5322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ПРОГРАММАЫ «ЛЮБЛЮ ТЕБЯ МОЙ КРАЙ РОДНОЙ»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5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54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857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85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658" y="748688"/>
            <a:ext cx="1742535" cy="1643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419" y="2472201"/>
            <a:ext cx="2780581" cy="1613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419" y="5214679"/>
            <a:ext cx="2780581" cy="164332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36299" r="4007" b="4087"/>
          <a:stretch/>
        </p:blipFill>
        <p:spPr bwMode="auto">
          <a:xfrm>
            <a:off x="9411419" y="4002659"/>
            <a:ext cx="2780581" cy="1180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54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158" y="0"/>
            <a:ext cx="8367623" cy="1330959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" y="39714"/>
            <a:ext cx="1097279" cy="9844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192" y="1487490"/>
            <a:ext cx="9473184" cy="53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08" y="1024127"/>
            <a:ext cx="942736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ОРИГИНАЛЬНАЯ ИДЕЯ ВОСПИТАТЕЛЬНОГО МЕРОПРИЯТИЯ: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курсов,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наставническую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 время мероприятия прошли обучение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авторской программе «Школа реальных дел» 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были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включиться совместно с первокурсниками в решение проблемных задач и оказывать им необходимую помощь при выполнении заданий.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Оригинальная идея внеклассного мероприятия «Все мы разные, а Родина одна»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том, что происходит изменение качества проведения классного часа по формированию этнокультурной компетентности будущих специалистов нефтяников.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«проблемных задач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развиваются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способности обучающихся, студенты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наставниками открывают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знания, а не получают их в готовом виде, учатся мыслить, принимать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достигается определенное снижение барьера восприятия нового материала.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«Шесть шляп мышления» применяемая на занятии меняет позицию обучающегося: из получателя готовых данных он превращается в субъект, самостоятельно «добывающий» информацию, конструирующий способы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179979"/>
              </p:ext>
            </p:extLst>
          </p:nvPr>
        </p:nvGraphicFramePr>
        <p:xfrm>
          <a:off x="9635706" y="39715"/>
          <a:ext cx="2389517" cy="7076779"/>
        </p:xfrm>
        <a:graphic>
          <a:graphicData uri="http://schemas.openxmlformats.org/drawingml/2006/table">
            <a:tbl>
              <a:tblPr/>
              <a:tblGrid>
                <a:gridCol w="2389517"/>
              </a:tblGrid>
              <a:tr h="9689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«ШКОЛА РЕАЛЬНЫХ ДЕЛ»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07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7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85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07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230" y="4088921"/>
            <a:ext cx="2519787" cy="13605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6446" y="982997"/>
            <a:ext cx="2528455" cy="16308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329" y="5389447"/>
            <a:ext cx="2505572" cy="1491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3545" y="2613804"/>
            <a:ext cx="2491356" cy="155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158" y="0"/>
            <a:ext cx="8367623" cy="1330959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" y="39714"/>
            <a:ext cx="1097279" cy="9844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192" y="1487490"/>
            <a:ext cx="9473184" cy="53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08" y="1024127"/>
            <a:ext cx="9478879" cy="5733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ЦЕННОСТНО-СМЫСЛОВОЕ НАПОЛНЕНИЕ ВОСПИТАТЕЛЬНОГО МЕРОПРИЯТИЯ: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воспитательному мероприятию возникает больше возможностей для организации системной работы направленной на изменение ценностных ориентаций молодежи. Через формирование этнокультурных навыков и умений и способностью применить современные коммуникативные технологии для личного и профессионального взаимодействия происходит быстрая адаптация студентов первого курса в коллективе, а молодого специалиста в профессиональной среде в будущем с учетом национальных, этнокультурных, конфессиональных особенностей.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ОСПИТАТЕЛЬНОГО МЕРОПРИЯТИЯ: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ормируемые компетенции: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-коммуникативная компетенция: умение устанавливать контакт, максимально полно и точно передавать информацию, обосновывать свое решение, обмениваться информацией;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-информационная компетенция: умение анализировать информацию, обобщать и делать выводы;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-учебно-познавательная компетенция: умение устанавливать связи между отдельными объектами, умение применять усвоенные знания в новых ситуациях. </a:t>
            </a: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15882"/>
              </p:ext>
            </p:extLst>
          </p:nvPr>
        </p:nvGraphicFramePr>
        <p:xfrm>
          <a:off x="9635706" y="215660"/>
          <a:ext cx="2389517" cy="6474114"/>
        </p:xfrm>
        <a:graphic>
          <a:graphicData uri="http://schemas.openxmlformats.org/drawingml/2006/table">
            <a:tbl>
              <a:tblPr/>
              <a:tblGrid>
                <a:gridCol w="2389517"/>
              </a:tblGrid>
              <a:tr h="29307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ПРОГНОЗИРУЕМЫЕ РЕЗУЛЬТАТЫ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03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055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831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03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35583" r="2409" b="3086"/>
          <a:stretch/>
        </p:blipFill>
        <p:spPr bwMode="auto">
          <a:xfrm>
            <a:off x="9635706" y="2289657"/>
            <a:ext cx="2375894" cy="17070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D:\ПРОЕКТ НОВЫЙ\ФОТО ПРОЕКТ\фото РЭ2\хамзин нагр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4" t="5987" r="22894"/>
          <a:stretch/>
        </p:blipFill>
        <p:spPr bwMode="auto">
          <a:xfrm>
            <a:off x="9635706" y="665478"/>
            <a:ext cx="2389517" cy="1698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706" y="5072332"/>
            <a:ext cx="2389517" cy="1773972"/>
          </a:xfrm>
          <a:prstGeom prst="rect">
            <a:avLst/>
          </a:prstGeom>
        </p:spPr>
      </p:pic>
      <p:pic>
        <p:nvPicPr>
          <p:cNvPr id="17" name="Рисунок 16" descr="D:\ПРОЕКТ НОВЫЙ\ФОТО ПРОЕКТ\фото РЭ2\IMG_20220603_16310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1" b="38253"/>
          <a:stretch/>
        </p:blipFill>
        <p:spPr bwMode="auto">
          <a:xfrm>
            <a:off x="9622083" y="3996675"/>
            <a:ext cx="2403140" cy="1075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16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158" y="0"/>
            <a:ext cx="8367623" cy="1330959"/>
          </a:xfrm>
        </p:spPr>
        <p:txBody>
          <a:bodyPr>
            <a:no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" y="39714"/>
            <a:ext cx="1097279" cy="98441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3192" y="1487490"/>
            <a:ext cx="9473184" cy="53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424" y="1024127"/>
            <a:ext cx="9289369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ИСПОЛЬЗОВАНИЮ  МЕТОДИЧЕСКОЙ РАЗРАБОТКИ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ЧАСА НА ТЕМУ «ВСЕ МЫ РАЗНЫЕ, А РОДИНА ОДНА»: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проведения данного мероприятия преподавателю необходимо: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методической копилки с методическими материалами и программами (авторская дополнительная общеобразовательная общеразвивающая программа краеведческой направленности «Люблю тебя мой край родной», методическое пособие «Отрадный мой-жемчужинка России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  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-готовность к организации конструктивного взаимодействия между студентами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наставниками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волонтеров и обучающимися (авторская дополнительная общеобразовательная общеразвивающая программа социально-гуманитарной направленности «Школа реальных дел»);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-стремление повышать уровень профессиональных знаний, решать задачи личностного роста и формирования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(изучение преподавателем компетенций «Эмоциональный интеллект», «Работа в команде», «</a:t>
            </a:r>
            <a:r>
              <a:rPr lang="ru-RU" sz="1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Коммуникативность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т.д. на платформе «Лидеры меняют мир»);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-внутренняя мотивация преподавателя на реализацию социальных проектов. </a:t>
            </a:r>
          </a:p>
          <a:p>
            <a:pPr algn="just">
              <a:lnSpc>
                <a:spcPct val="150000"/>
              </a:lnSpc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75642"/>
              </p:ext>
            </p:extLst>
          </p:nvPr>
        </p:nvGraphicFramePr>
        <p:xfrm>
          <a:off x="9635706" y="215660"/>
          <a:ext cx="2389517" cy="6564702"/>
        </p:xfrm>
        <a:graphic>
          <a:graphicData uri="http://schemas.openxmlformats.org/drawingml/2006/table">
            <a:tbl>
              <a:tblPr/>
              <a:tblGrid>
                <a:gridCol w="2389517"/>
              </a:tblGrid>
              <a:tr h="319597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092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531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39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092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 descr="D:\ПРОЕКТ НОВЫЙ\ФОТО ПРОЕКТ\фото я воспит программа со школы\DSC033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05" y="543465"/>
            <a:ext cx="2389517" cy="167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ГБПОУ ОНТ\грамоты дипломы\2019-2020\20-21\сертификат лидеры мен коммуникац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04" y="2192751"/>
            <a:ext cx="2389517" cy="1732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ПРОЕКТ НОВЫЙ\ФОТО ПРОЕКТ\фото я воспит программа со школы\DSC033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389" y="5046453"/>
            <a:ext cx="1644452" cy="173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t="9093" r="5705" b="7500"/>
          <a:stretch/>
        </p:blipFill>
        <p:spPr bwMode="auto">
          <a:xfrm>
            <a:off x="9635705" y="3899910"/>
            <a:ext cx="2389517" cy="1311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1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760" y="-125033"/>
            <a:ext cx="9469120" cy="122231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40023"/>
            <a:ext cx="1178560" cy="11690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4068" y="888520"/>
            <a:ext cx="9607755" cy="5872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just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ВОСПИТАТЕЛЬНОГО МЕРОПРИЯТИЯ: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воспитательного мероприятия - образовательный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Образовательный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постановке проблемы, которая актуальна для всех участников мероприятия, создавать условия применения коммуникативных технологий для взаимодействия всех обучающихся. 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студенты-наставники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исполняющие роль модераторов, тоже включаются в поиск решения проблемы и вместе с обучающимися  ищут пути выхода из проблемных ситуаций, что является необходимым условием в совместном межнациональном взаимодействии. В образовательном 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присутствуют элементы ролевой игры, связанные с поиском и обнаружением необходимой информации в том числе под полями «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мыслеварительных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шляп, а умение эффективно вести переговоры с представителями других национальностей делает воспитательное мероприятие интересным и актуальным для всех студентов.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760" y="-125033"/>
            <a:ext cx="9469120" cy="1222313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нефтяной техникум»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40023"/>
            <a:ext cx="1178560" cy="116901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4068" y="888520"/>
            <a:ext cx="9607755" cy="5164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450215"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  ИСПОЛЬЗУЕМЫЕ ДЛЯ ДОСТИЖЕНИЯ          ПЛАНИРУЕМЫХ РЕЗУЛЬТАТОВ ВОСПИТАТЕЛЬНОГО МЕРОПРИЯТИЯ:</a:t>
            </a:r>
          </a:p>
          <a:p>
            <a:pPr indent="450215" algn="just">
              <a:lnSpc>
                <a:spcPct val="150000"/>
              </a:lnSpc>
            </a:pP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(модераторами в ходе проведения классного часа выступают преподаватель, педагог-психолог, наставники из числа студентов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-игровая технология (элементы ролевой игры);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технология (QR-код-технология,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-технология критического мышления «Шесть шляп мышления»;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 (сравнительный анализ, «проблемные задачи»)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1295</TotalTime>
  <Words>1900</Words>
  <Application>Microsoft Office PowerPoint</Application>
  <PresentationFormat>Широкоэкранный</PresentationFormat>
  <Paragraphs>263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Автор: преподаватель высшей категории  Курова Елена Валентиновна ГБПОУ «Отрадненский нефтяной техникум» ВОСПИТАТЕЛЬНАЯ ПРАКТИКА  «Я-ГРАЖДАНИН РОССИИ! Я-ВОЛОНТЕР НАСТАВНИК!» В РАМКАХ КОТОРОЙ ПРОХОДИТ ВНЕКЛАССНОЕ МЕРОПРИЯТИЕ ПОБЕДИТЕЛЬ РЕГИОНАЛЬНОГО КОНКУРСА  ЛУЧШИХ ВОСПИТАТЕЛЬНЫХ ПРАКТИК 2022 ГОДА  описание воспитательной практики  включено в  банк передового педагогического опыта ОО Самарской области «Лучшие практики воспитательной работы» в номинации практика деятельности классного руководителя/куратора группы    </vt:lpstr>
      <vt:lpstr>государственное бюджетное профессиональное образовательное учреждение  Самарской области «Отрадненский нефтяной техникум»  </vt:lpstr>
      <vt:lpstr>   государственное бюджетное профессиональное образовательное учреждение Самарской области «Отрадненский нефтяной техникум»   </vt:lpstr>
      <vt:lpstr>   государственное бюджетное профессиональное образовательное учреждение Самарской области «Отрадненский нефтяной техникум»   </vt:lpstr>
      <vt:lpstr>   государственное бюджетное профессиональное образовательное учреждение Самарской области «Отрадненский нефтяной техникум»   </vt:lpstr>
      <vt:lpstr>   государственное бюджетное профессиональное образовательное учреждение Самарской области «Отрадненский нефтяной техникум»   </vt:lpstr>
      <vt:lpstr>   государственное бюджетное профессиональное образовательное учреждение Самарской области «Отрадненский нефтяной техникум»   </vt:lpstr>
      <vt:lpstr>государственное бюджетное профессиональное образовательное учреждение  Самарской области «Отрадненский нефтяной техникум»  </vt:lpstr>
      <vt:lpstr>государственное бюджетное профессиональное образовательное учреждение  Самарской области «Отрадненский нефтяной техникум»  </vt:lpstr>
      <vt:lpstr>государственное бюджетное профессиональное образовательное учреждение  Самарской области «Отрадненский нефтяной техникум»  </vt:lpstr>
      <vt:lpstr>государственное бюджетное профессиональное образовательное учреждение  Самарской области «Отрадненский нефтяной техникум»  </vt:lpstr>
      <vt:lpstr>государственное бюджетное профессиональное образовательное учреждение  Самарской области «Отрадненский нефтяной техникум»  </vt:lpstr>
      <vt:lpstr>государственное бюджетное профессиональное  образовательное учреждение  Самарской области «Отрадненский нефтяной техникум»  </vt:lpstr>
      <vt:lpstr>государственное бюджетное профессиональное образовательное учреждение  Самарской области «Отрадненский нефтяной техникум»  </vt:lpstr>
      <vt:lpstr>Наименование образовательной организации:  государственное бюджетное профессиональное образовательное учреждение Самарской области «Отрадненский нефтяной техникум»  Адрес сайта образовательной организации:  https://ont-otradny.org  ФИО руководителя: Бурлаков Юрий Александрович  Контакты руководителя ГБПОУ «ОНТ»:  +7(84661)2-36-45, +7(84661)2-39-55, ont@samara.edu.ru  Контакты автора методической разработки: Курова Елена Валентиновна 89277165073 kurova-elena.v@yandex.ru   </vt:lpstr>
      <vt:lpstr>государственное бюджетное профессиональное  образовательное учреждение Самарской области «Отрадненский нефтяной техникум»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 Васильевна Каргина</cp:lastModifiedBy>
  <cp:revision>148</cp:revision>
  <dcterms:created xsi:type="dcterms:W3CDTF">2020-04-27T10:53:37Z</dcterms:created>
  <dcterms:modified xsi:type="dcterms:W3CDTF">2023-03-27T05:32:12Z</dcterms:modified>
</cp:coreProperties>
</file>