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9" r:id="rId5"/>
    <p:sldId id="265" r:id="rId6"/>
    <p:sldId id="258" r:id="rId7"/>
    <p:sldId id="270" r:id="rId8"/>
    <p:sldId id="266" r:id="rId9"/>
    <p:sldId id="273" r:id="rId10"/>
    <p:sldId id="271" r:id="rId11"/>
    <p:sldId id="274" r:id="rId12"/>
    <p:sldId id="272" r:id="rId13"/>
    <p:sldId id="260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6600FF"/>
    <a:srgbClr val="3333FF"/>
    <a:srgbClr val="0066CC"/>
    <a:srgbClr val="CC00FF"/>
    <a:srgbClr val="3399FF"/>
    <a:srgbClr val="FF6600"/>
    <a:srgbClr val="0099FF"/>
    <a:srgbClr val="0099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D2384B6-E708-4F1C-98F7-DFCE4778F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36" y="-644236"/>
            <a:ext cx="12208036" cy="81357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ACE0B3-F7F4-4C2A-99E8-6FEF92F41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0DAF8A8-A678-4B2F-B7D2-916BC438A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AB6E4A-5B20-4D79-88ED-1D181B11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C03B15-50D7-40DB-8D91-E286F749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D3EF20-4278-44A1-BE61-E34BA1A2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9CB03C-C644-4840-BE3C-186B7601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130830-8A06-4CF0-B8FE-A8B71A235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D19388D-E22D-41CC-8D7B-D82EA5967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CE693C-5DB5-4FF2-86DD-B9C011C5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0C1E48-EB02-48FE-A950-F2193E38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8DC61AF-4CA4-469D-8EC9-A0BB7E15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FD8498-A4DC-4BEC-9AF9-0C362135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7AD9DB-3A47-41F3-AB41-8016A69F6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D465D85-191D-4AF6-9FD0-5B637E0FE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100BFFD-A440-4CD7-9C9A-900666122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C97DBDA-858E-4D4B-A0A3-145DDDD4F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82C54BC-A431-416F-B359-E1B43C49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DF8E3D2-80AC-4987-901C-8489328E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3A3DC6C-5D72-47A6-8C5F-D4378A13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6AE747-6358-44CA-97CB-B10756F0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6567A6B-3E14-4A89-8618-6AB63A63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233F60F-7A78-424F-86F6-476C8793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2FA8542-71A7-4B00-B7C0-0BF19D3C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D4626B8-FB16-42E2-9695-64F8C907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B87B820-A9B3-42BF-9790-4867C960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F3A45BF-2600-4A02-90D8-BC6A1DFA1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A30C23-9B12-4E78-BB92-650FA5B5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150A89-C31C-4AFE-A49F-A8BE7237F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66F135-E5B5-4535-8679-6DFE3A098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094F41C-6E8B-4485-8209-75DC4777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B8D1927-B3C6-4462-B6C1-69D8A255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3C180C-6B0B-48BE-9A22-0DD10C5A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24A09F-BB84-4FB2-8870-73D454C9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73BFC7F-7A06-4735-9EDA-EBFA4212C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129216-08E6-41A7-BAF4-B1B9613D7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9975854-BDD9-482A-B4D4-11A98BE0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B4BB7A2-516F-4D48-ADFC-1BD1EB78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5F20ABA-68B0-49C8-A56C-218CB79D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66A6C-40A8-46E8-ACA9-8C552C76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A72774D-D8E6-4A54-B131-E6682ABA3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84A35E-3BA5-4F82-836E-5DB51252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0F5E75-F47A-4E53-8485-1697610E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AC3F28-9A94-43E6-9E3B-298D6E5D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2880930-A9B9-4696-BAD6-2103A1539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ACC9905-CA0B-43FD-8123-312088567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CC1A3F-D5F0-492A-A822-B56D6940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7CF7E1-8B29-411A-A877-B25B2B10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157195-DC59-42AC-A84B-801BEEF9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AEA2C5-E058-48D4-9E80-BE661BC6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FFBB774A-E5FA-4ED6-8E56-DB70E36B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="" xmlns:a16="http://schemas.microsoft.com/office/drawing/2014/main" id="{4D3F0206-E107-4BA9-B1B5-97C37FF69A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114" y="365124"/>
            <a:ext cx="4849511" cy="6174571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Текст 9">
            <a:extLst>
              <a:ext uri="{FF2B5EF4-FFF2-40B4-BE49-F238E27FC236}">
                <a16:creationId xmlns="" xmlns:a16="http://schemas.microsoft.com/office/drawing/2014/main" id="{8C53815E-1CA9-463D-A67E-64D06AA272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183037"/>
            <a:ext cx="5257800" cy="335587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07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0D9FAC9-46ED-4B2F-8516-B63FF2354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="" xmlns:a16="http://schemas.microsoft.com/office/drawing/2014/main" id="{22C89361-5176-4A23-9AA4-15AF71AF04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14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="" xmlns:a16="http://schemas.microsoft.com/office/drawing/2014/main" id="{FA008731-936C-4DD0-9033-60E7C67B90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46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="" xmlns:a16="http://schemas.microsoft.com/office/drawing/2014/main" id="{DFDD9F44-AED5-4BE5-A453-231A855DED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239008F1-E714-4B9A-967E-EC775A84F1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4313238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="" xmlns:a16="http://schemas.microsoft.com/office/drawing/2014/main" id="{1BED9EF8-962D-483C-A843-AF70EAFD3E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1400" y="4313238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="" xmlns:a16="http://schemas.microsoft.com/office/drawing/2014/main" id="{97645339-B894-4635-9E1F-3E6BD270BA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4600" y="4338231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="" xmlns:a16="http://schemas.microsoft.com/office/drawing/2014/main" id="{721257D3-45FA-4D44-9AA4-5AF8E12530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67800" y="4313238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61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0D9FAC9-46ED-4B2F-8516-B63FF2354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301875"/>
            <a:ext cx="105156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Текст 14">
            <a:extLst>
              <a:ext uri="{FF2B5EF4-FFF2-40B4-BE49-F238E27FC236}">
                <a16:creationId xmlns="" xmlns:a16="http://schemas.microsoft.com/office/drawing/2014/main" id="{5E23A572-DE13-47B2-A83A-78106E2168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19600" y="4466934"/>
            <a:ext cx="2811382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="" xmlns:a16="http://schemas.microsoft.com/office/drawing/2014/main" id="{4413139B-1729-455B-B830-4DAB12D9B2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27178" y="4428023"/>
            <a:ext cx="2811382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="" xmlns:a16="http://schemas.microsoft.com/office/drawing/2014/main" id="{222B09F7-7246-4274-A513-9BEACBF61E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3441" y="4428022"/>
            <a:ext cx="2811382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34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700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AEA2C5-E058-48D4-9E80-BE661BC6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F1F88E-2086-4611-85D9-4CB23A6F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7B7E60-49B3-4691-AEB3-7F227B766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DFE33F-331B-46DE-8A38-616B75DF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AB354D-4846-42AB-8F0F-B8ECFA8B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B68BAD-A1B9-44F7-B591-B0040858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9566E0-0033-46F9-BC5E-5C4F85B2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4A50A2-8DC8-4C31-9D64-2829F39B4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8832DB-D0B2-42FF-9BCC-FE621DFF2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3A43-64E5-4616-89E6-626296516E9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124540-9C7A-4B1E-A37A-7BD814024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BBA4B7-063B-4382-A442-6F2753E7C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="" xmlns:a16="http://schemas.microsoft.com/office/drawing/2014/main" id="{81B3EF4A-9246-4691-B53A-237073FC624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3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2" r:id="rId4"/>
    <p:sldLayoutId id="2147483663" r:id="rId5"/>
    <p:sldLayoutId id="2147483664" r:id="rId6"/>
    <p:sldLayoutId id="2147483661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jpeg"/><Relationship Id="rId7" Type="http://schemas.openxmlformats.org/officeDocument/2006/relationships/image" Target="../media/image20.svg"/><Relationship Id="rId12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18.svg"/><Relationship Id="rId10" Type="http://schemas.openxmlformats.org/officeDocument/2006/relationships/image" Target="../media/image43.png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10" Type="http://schemas.openxmlformats.org/officeDocument/2006/relationships/image" Target="../media/image9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6581B3A-18F0-4DBA-A651-8115FAE6EC31}"/>
              </a:ext>
            </a:extLst>
          </p:cNvPr>
          <p:cNvSpPr/>
          <p:nvPr/>
        </p:nvSpPr>
        <p:spPr>
          <a:xfrm>
            <a:off x="-624840" y="3071004"/>
            <a:ext cx="13335000" cy="187659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DCBB9F-D202-4D10-B96B-7EBFB5D7E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748" y="1118305"/>
            <a:ext cx="8919009" cy="2543863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CC0000"/>
                </a:solidFill>
              </a:rPr>
              <a:t>Гармония многообразия</a:t>
            </a:r>
            <a:endParaRPr lang="ru-RU" sz="8000" dirty="0">
              <a:solidFill>
                <a:srgbClr val="CC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D1AD2D5-717B-4BAF-9BD8-3DF20DA96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6960" y="4602799"/>
            <a:ext cx="6035040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rgbClr val="D60093"/>
                </a:solidFill>
              </a:rPr>
              <a:t>Выполнила:</a:t>
            </a:r>
          </a:p>
          <a:p>
            <a:pPr algn="l"/>
            <a:r>
              <a:rPr lang="ru-RU" dirty="0">
                <a:solidFill>
                  <a:srgbClr val="D60093"/>
                </a:solidFill>
              </a:rPr>
              <a:t>Классный руководитель</a:t>
            </a:r>
          </a:p>
          <a:p>
            <a:pPr algn="l"/>
            <a:r>
              <a:rPr lang="ru-RU" dirty="0">
                <a:solidFill>
                  <a:srgbClr val="D60093"/>
                </a:solidFill>
              </a:rPr>
              <a:t>ГБПОУ «</a:t>
            </a:r>
            <a:r>
              <a:rPr lang="ru-RU" dirty="0" err="1">
                <a:solidFill>
                  <a:srgbClr val="D60093"/>
                </a:solidFill>
              </a:rPr>
              <a:t>Безенчукский</a:t>
            </a:r>
            <a:r>
              <a:rPr lang="ru-RU" dirty="0">
                <a:solidFill>
                  <a:srgbClr val="D60093"/>
                </a:solidFill>
              </a:rPr>
              <a:t> аграрный техникум»</a:t>
            </a:r>
          </a:p>
          <a:p>
            <a:pPr algn="l"/>
            <a:r>
              <a:rPr lang="ru-RU" sz="2800" b="1" dirty="0">
                <a:solidFill>
                  <a:srgbClr val="D60093"/>
                </a:solidFill>
              </a:rPr>
              <a:t>Большакова Татьяна Леонидовна</a:t>
            </a:r>
          </a:p>
          <a:p>
            <a:pPr algn="l"/>
            <a:endParaRPr lang="ru-RU" dirty="0">
              <a:solidFill>
                <a:srgbClr val="CC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4" y="4784"/>
            <a:ext cx="4020933" cy="3032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52384" y="6858000"/>
            <a:ext cx="3259097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п.г.т</a:t>
            </a:r>
            <a:r>
              <a:rPr lang="ru-RU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Безенчук, 2023</a:t>
            </a:r>
          </a:p>
        </p:txBody>
      </p:sp>
    </p:spTree>
    <p:extLst>
      <p:ext uri="{BB962C8B-B14F-4D97-AF65-F5344CB8AC3E}">
        <p14:creationId xmlns:p14="http://schemas.microsoft.com/office/powerpoint/2010/main" val="16173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4A29B17-C9A2-4A08-B31E-AC1892A67044}"/>
              </a:ext>
            </a:extLst>
          </p:cNvPr>
          <p:cNvSpPr/>
          <p:nvPr/>
        </p:nvSpPr>
        <p:spPr>
          <a:xfrm>
            <a:off x="-1209932" y="4205400"/>
            <a:ext cx="14554200" cy="1844039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DABF3E1-5872-4BEF-B5E2-DCDA2ACD0B25}"/>
              </a:ext>
            </a:extLst>
          </p:cNvPr>
          <p:cNvSpPr/>
          <p:nvPr/>
        </p:nvSpPr>
        <p:spPr>
          <a:xfrm>
            <a:off x="-1203960" y="2133601"/>
            <a:ext cx="14554200" cy="1844039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9418"/>
            <a:ext cx="9584103" cy="524508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82" y="4648200"/>
            <a:ext cx="2209800" cy="2209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7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4A29B17-C9A2-4A08-B31E-AC1892A67044}"/>
              </a:ext>
            </a:extLst>
          </p:cNvPr>
          <p:cNvSpPr/>
          <p:nvPr/>
        </p:nvSpPr>
        <p:spPr>
          <a:xfrm>
            <a:off x="-1209932" y="4205400"/>
            <a:ext cx="14554200" cy="1844039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DABF3E1-5872-4BEF-B5E2-DCDA2ACD0B25}"/>
              </a:ext>
            </a:extLst>
          </p:cNvPr>
          <p:cNvSpPr/>
          <p:nvPr/>
        </p:nvSpPr>
        <p:spPr>
          <a:xfrm>
            <a:off x="-1203960" y="2133601"/>
            <a:ext cx="14554200" cy="1844039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7" y="350575"/>
            <a:ext cx="9341205" cy="5231075"/>
          </a:xfrm>
          <a:prstGeom prst="rect">
            <a:avLst/>
          </a:prstGeom>
          <a:ln>
            <a:solidFill>
              <a:srgbClr val="66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40" y="4210050"/>
            <a:ext cx="2362200" cy="2362200"/>
          </a:xfrm>
          <a:prstGeom prst="rect">
            <a:avLst/>
          </a:prstGeom>
          <a:ln>
            <a:solidFill>
              <a:srgbClr val="66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8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4A29B17-C9A2-4A08-B31E-AC1892A67044}"/>
              </a:ext>
            </a:extLst>
          </p:cNvPr>
          <p:cNvSpPr/>
          <p:nvPr/>
        </p:nvSpPr>
        <p:spPr>
          <a:xfrm>
            <a:off x="-1209932" y="4205400"/>
            <a:ext cx="14554200" cy="1844039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DABF3E1-5872-4BEF-B5E2-DCDA2ACD0B25}"/>
              </a:ext>
            </a:extLst>
          </p:cNvPr>
          <p:cNvSpPr/>
          <p:nvPr/>
        </p:nvSpPr>
        <p:spPr>
          <a:xfrm>
            <a:off x="-1203960" y="2133601"/>
            <a:ext cx="14554200" cy="1844039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15" y="888140"/>
            <a:ext cx="9788733" cy="5569810"/>
          </a:xfrm>
          <a:prstGeom prst="rect">
            <a:avLst/>
          </a:prstGeom>
          <a:ln>
            <a:solidFill>
              <a:srgbClr val="66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202598"/>
            <a:ext cx="2062293" cy="2062293"/>
          </a:xfrm>
          <a:prstGeom prst="rect">
            <a:avLst/>
          </a:prstGeom>
          <a:ln>
            <a:solidFill>
              <a:srgbClr val="66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9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D10AC6B1-8A69-4088-8CEE-F5845C28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881779"/>
            <a:ext cx="10515600" cy="949325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Формирование ОК, ЛР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0B517EF-BB7C-4BA5-96CC-143D6AF0FE26}"/>
              </a:ext>
            </a:extLst>
          </p:cNvPr>
          <p:cNvSpPr/>
          <p:nvPr/>
        </p:nvSpPr>
        <p:spPr>
          <a:xfrm>
            <a:off x="476250" y="2676366"/>
            <a:ext cx="2409190" cy="3405457"/>
          </a:xfrm>
          <a:prstGeom prst="rect">
            <a:avLst/>
          </a:prstGeom>
          <a:solidFill>
            <a:srgbClr val="FFDFD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18A9234-58A2-4531-879F-053830F044BD}"/>
              </a:ext>
            </a:extLst>
          </p:cNvPr>
          <p:cNvSpPr/>
          <p:nvPr/>
        </p:nvSpPr>
        <p:spPr>
          <a:xfrm>
            <a:off x="3448050" y="2277109"/>
            <a:ext cx="2552700" cy="3794081"/>
          </a:xfrm>
          <a:prstGeom prst="rect">
            <a:avLst/>
          </a:prstGeom>
          <a:solidFill>
            <a:srgbClr val="FFE2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1B13991-7F9D-42B2-A084-7D4608224B78}"/>
              </a:ext>
            </a:extLst>
          </p:cNvPr>
          <p:cNvSpPr/>
          <p:nvPr/>
        </p:nvSpPr>
        <p:spPr>
          <a:xfrm>
            <a:off x="6457950" y="2485866"/>
            <a:ext cx="2266950" cy="3606590"/>
          </a:xfrm>
          <a:prstGeom prst="rect">
            <a:avLst/>
          </a:prstGeom>
          <a:solidFill>
            <a:srgbClr val="FFDCD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C34F837-F7FC-4B5D-8DB6-49D8A22B4923}"/>
              </a:ext>
            </a:extLst>
          </p:cNvPr>
          <p:cNvSpPr/>
          <p:nvPr/>
        </p:nvSpPr>
        <p:spPr>
          <a:xfrm>
            <a:off x="9105900" y="2277109"/>
            <a:ext cx="2419350" cy="3783448"/>
          </a:xfrm>
          <a:prstGeom prst="rect">
            <a:avLst/>
          </a:prstGeom>
          <a:solidFill>
            <a:srgbClr val="FCD8F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B893E9B7-3574-4B27-8547-7BB21F7283CC}"/>
              </a:ext>
            </a:extLst>
          </p:cNvPr>
          <p:cNvSpPr/>
          <p:nvPr/>
        </p:nvSpPr>
        <p:spPr>
          <a:xfrm>
            <a:off x="1230947" y="1812647"/>
            <a:ext cx="1036320" cy="1036320"/>
          </a:xfrm>
          <a:prstGeom prst="ellipse">
            <a:avLst/>
          </a:prstGeom>
          <a:solidFill>
            <a:srgbClr val="FFDFD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453A2348-1312-4B5B-BBAB-62211767CA9B}"/>
              </a:ext>
            </a:extLst>
          </p:cNvPr>
          <p:cNvSpPr/>
          <p:nvPr/>
        </p:nvSpPr>
        <p:spPr>
          <a:xfrm>
            <a:off x="4246881" y="1778000"/>
            <a:ext cx="1036320" cy="1036320"/>
          </a:xfrm>
          <a:prstGeom prst="ellipse">
            <a:avLst/>
          </a:prstGeom>
          <a:solidFill>
            <a:srgbClr val="FFE2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3D6D3F46-D546-4994-8519-145AC5225DA8}"/>
              </a:ext>
            </a:extLst>
          </p:cNvPr>
          <p:cNvSpPr/>
          <p:nvPr/>
        </p:nvSpPr>
        <p:spPr>
          <a:xfrm>
            <a:off x="7071362" y="1778000"/>
            <a:ext cx="1036320" cy="1036320"/>
          </a:xfrm>
          <a:prstGeom prst="ellipse">
            <a:avLst/>
          </a:prstGeom>
          <a:solidFill>
            <a:srgbClr val="FFDCD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20321FA8-009A-4D4E-88B7-9F4BABBCCC8C}"/>
              </a:ext>
            </a:extLst>
          </p:cNvPr>
          <p:cNvSpPr/>
          <p:nvPr/>
        </p:nvSpPr>
        <p:spPr>
          <a:xfrm>
            <a:off x="9890760" y="1796256"/>
            <a:ext cx="1036320" cy="1036320"/>
          </a:xfrm>
          <a:prstGeom prst="ellipse">
            <a:avLst/>
          </a:prstGeom>
          <a:solidFill>
            <a:srgbClr val="FCD8F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8">
            <a:extLst>
              <a:ext uri="{FF2B5EF4-FFF2-40B4-BE49-F238E27FC236}">
                <a16:creationId xmlns="" xmlns:a16="http://schemas.microsoft.com/office/drawing/2014/main" id="{707AA751-F496-4882-AF1D-0D51AC610F3F}"/>
              </a:ext>
            </a:extLst>
          </p:cNvPr>
          <p:cNvSpPr txBox="1">
            <a:spLocks/>
          </p:cNvSpPr>
          <p:nvPr/>
        </p:nvSpPr>
        <p:spPr>
          <a:xfrm>
            <a:off x="628650" y="3791058"/>
            <a:ext cx="1920674" cy="1352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/>
              <a:t>-Преодолевать трудности;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/>
              <a:t>- Праздновать победы</a:t>
            </a:r>
            <a:endParaRPr lang="ru-RU" sz="1800" b="1" dirty="0"/>
          </a:p>
        </p:txBody>
      </p:sp>
      <p:sp>
        <p:nvSpPr>
          <p:cNvPr id="18" name="Текст 8">
            <a:extLst>
              <a:ext uri="{FF2B5EF4-FFF2-40B4-BE49-F238E27FC236}">
                <a16:creationId xmlns="" xmlns:a16="http://schemas.microsoft.com/office/drawing/2014/main" id="{083749CC-93F5-4955-BF45-E584D5C52668}"/>
              </a:ext>
            </a:extLst>
          </p:cNvPr>
          <p:cNvSpPr txBox="1">
            <a:spLocks/>
          </p:cNvSpPr>
          <p:nvPr/>
        </p:nvSpPr>
        <p:spPr>
          <a:xfrm>
            <a:off x="3680026" y="3638658"/>
            <a:ext cx="1996873" cy="16000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/>
              <a:t>Вводное </a:t>
            </a:r>
            <a:r>
              <a:rPr lang="ru-RU" sz="1800" b="1" dirty="0"/>
              <a:t>занятия цикла классных </a:t>
            </a:r>
            <a:r>
              <a:rPr lang="ru-RU" sz="1800" b="1" dirty="0" smtClean="0"/>
              <a:t>часов, связанный с другими мероприятиями</a:t>
            </a:r>
            <a:endParaRPr lang="ru-RU" sz="1800" b="1" dirty="0"/>
          </a:p>
        </p:txBody>
      </p:sp>
      <p:sp>
        <p:nvSpPr>
          <p:cNvPr id="19" name="Текст 8">
            <a:extLst>
              <a:ext uri="{FF2B5EF4-FFF2-40B4-BE49-F238E27FC236}">
                <a16:creationId xmlns="" xmlns:a16="http://schemas.microsoft.com/office/drawing/2014/main" id="{2B86BA69-2C13-4E70-9596-3BA43E5D36DA}"/>
              </a:ext>
            </a:extLst>
          </p:cNvPr>
          <p:cNvSpPr txBox="1">
            <a:spLocks/>
          </p:cNvSpPr>
          <p:nvPr/>
        </p:nvSpPr>
        <p:spPr>
          <a:xfrm>
            <a:off x="6752158" y="3676758"/>
            <a:ext cx="1674728" cy="10363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/>
              <a:t>Умение выстраивать отношения в будущем</a:t>
            </a:r>
            <a:endParaRPr lang="ru-RU" sz="1800" b="1" dirty="0"/>
          </a:p>
        </p:txBody>
      </p:sp>
      <p:sp>
        <p:nvSpPr>
          <p:cNvPr id="20" name="Текст 8">
            <a:extLst>
              <a:ext uri="{FF2B5EF4-FFF2-40B4-BE49-F238E27FC236}">
                <a16:creationId xmlns="" xmlns:a16="http://schemas.microsoft.com/office/drawing/2014/main" id="{C188B9E2-8ADD-4066-B054-C1910A915695}"/>
              </a:ext>
            </a:extLst>
          </p:cNvPr>
          <p:cNvSpPr txBox="1">
            <a:spLocks/>
          </p:cNvSpPr>
          <p:nvPr/>
        </p:nvSpPr>
        <p:spPr>
          <a:xfrm>
            <a:off x="9226986" y="3552879"/>
            <a:ext cx="2266950" cy="1828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/>
              <a:t>Сделав </a:t>
            </a:r>
            <a:r>
              <a:rPr lang="ru-RU" sz="1800" b="1" dirty="0"/>
              <a:t>добро, человек сам </a:t>
            </a:r>
            <a:r>
              <a:rPr lang="ru-RU" sz="1800" b="1" dirty="0" smtClean="0"/>
              <a:t>становится </a:t>
            </a:r>
            <a:r>
              <a:rPr lang="ru-RU" sz="1800" b="1" dirty="0"/>
              <a:t>лучше, чище и светлее. </a:t>
            </a:r>
            <a:endParaRPr lang="ru-RU" sz="1800" b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/>
              <a:t>Это </a:t>
            </a:r>
            <a:r>
              <a:rPr lang="ru-RU" sz="1800" b="1" dirty="0"/>
              <a:t>толерантный путь развития личности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CCF82CA-4033-4A6A-9AE4-398CACE58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5477" y="2056596"/>
            <a:ext cx="479128" cy="4791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710CA1A-4019-48E5-BD16-0579C0F97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49958" y="2073998"/>
            <a:ext cx="479128" cy="47912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50A06EB-FA05-47E5-83D3-0EE6B21292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9356" y="2056596"/>
            <a:ext cx="479128" cy="4791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BA3B594-4706-4994-AF3E-2F7AC06BB225}"/>
              </a:ext>
            </a:extLst>
          </p:cNvPr>
          <p:cNvSpPr txBox="1"/>
          <p:nvPr/>
        </p:nvSpPr>
        <p:spPr>
          <a:xfrm>
            <a:off x="604520" y="2930772"/>
            <a:ext cx="2152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ГРУППА – ЕДИНОЕ ЦЕЛОЕ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864D1A2-4736-4C21-8A9B-3005A10C82E9}"/>
              </a:ext>
            </a:extLst>
          </p:cNvPr>
          <p:cNvSpPr txBox="1"/>
          <p:nvPr/>
        </p:nvSpPr>
        <p:spPr>
          <a:xfrm>
            <a:off x="3713897" y="3049564"/>
            <a:ext cx="2021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КЛАССНЫЙ ЧАС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DE20F8D-105E-4CF5-97D4-45C646B292A7}"/>
              </a:ext>
            </a:extLst>
          </p:cNvPr>
          <p:cNvSpPr txBox="1"/>
          <p:nvPr/>
        </p:nvSpPr>
        <p:spPr>
          <a:xfrm>
            <a:off x="6752158" y="3049564"/>
            <a:ext cx="1674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ПЕРСПЕКИВА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7870F03-0C5C-4EFC-AFB9-79F7E6C0B441}"/>
              </a:ext>
            </a:extLst>
          </p:cNvPr>
          <p:cNvSpPr txBox="1"/>
          <p:nvPr/>
        </p:nvSpPr>
        <p:spPr>
          <a:xfrm>
            <a:off x="9544886" y="3045377"/>
            <a:ext cx="1674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ЗАДУМАТЬСЯ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1250" y="1142015"/>
            <a:ext cx="1906101" cy="1537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115" y="1033288"/>
            <a:ext cx="1613499" cy="1561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i" descr="Стрелки перспективы иллюстрация вектора. иллюстрации насчитывающей профит -  26480995"/>
          <p:cNvPicPr/>
          <p:nvPr/>
        </p:nvPicPr>
        <p:blipFill rotWithShape="1">
          <a:blip r:embed="rId12" cstate="print"/>
          <a:srcRect t="4361"/>
          <a:stretch/>
        </p:blipFill>
        <p:spPr bwMode="auto">
          <a:xfrm>
            <a:off x="6800850" y="992038"/>
            <a:ext cx="1504950" cy="170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-item" descr="Иллюстрация читателей книги на белизне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2752" y="990600"/>
            <a:ext cx="1789847" cy="1713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Заголовок 7">
            <a:extLst>
              <a:ext uri="{FF2B5EF4-FFF2-40B4-BE49-F238E27FC236}">
                <a16:creationId xmlns="" xmlns:a16="http://schemas.microsoft.com/office/drawing/2014/main" id="{D10AC6B1-8A69-4088-8CEE-F5845C282CEB}"/>
              </a:ext>
            </a:extLst>
          </p:cNvPr>
          <p:cNvSpPr txBox="1">
            <a:spLocks/>
          </p:cNvSpPr>
          <p:nvPr/>
        </p:nvSpPr>
        <p:spPr>
          <a:xfrm>
            <a:off x="781050" y="152400"/>
            <a:ext cx="1051560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rgbClr val="C00000"/>
                </a:solidFill>
              </a:rPr>
              <a:t>Результат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14" y="-228600"/>
            <a:ext cx="10724286" cy="6229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648200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СПАСИБО!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ADEF74BF-0E7C-423A-9AEA-98825F3B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56" y="0"/>
            <a:ext cx="8429787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Гармония многообразия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3B6662FB-CC1A-48D1-BFFC-388F41A0D7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53081" y="2701117"/>
            <a:ext cx="2811382" cy="863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/>
              <a:t>Тематическое направление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E468313-E1AC-4FA4-8770-E3E00B257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6461" y="2393810"/>
            <a:ext cx="3874576" cy="13557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b="1" dirty="0" smtClean="0"/>
              <a:t>Цель </a:t>
            </a:r>
            <a:r>
              <a:rPr lang="ru-RU" b="1" dirty="0" smtClean="0"/>
              <a:t>                             </a:t>
            </a:r>
            <a:r>
              <a:rPr lang="ru-RU" sz="2800" b="1" dirty="0" smtClean="0"/>
              <a:t>национального проекта «Образование</a:t>
            </a:r>
            <a:r>
              <a:rPr lang="ru-RU" sz="2800" dirty="0" smtClean="0"/>
              <a:t>»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17D4611-33ED-4D49-B07C-63005F7F8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5862" y="3637434"/>
            <a:ext cx="477875" cy="47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5283" y="801621"/>
            <a:ext cx="7036717" cy="1804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7450" y="3401884"/>
            <a:ext cx="1734121" cy="1824597"/>
          </a:xfrm>
          <a:prstGeom prst="rect">
            <a:avLst/>
          </a:prstGeom>
        </p:spPr>
      </p:pic>
      <p:sp>
        <p:nvSpPr>
          <p:cNvPr id="23" name="Текст 14">
            <a:extLst>
              <a:ext uri="{FF2B5EF4-FFF2-40B4-BE49-F238E27FC236}">
                <a16:creationId xmlns="" xmlns:a16="http://schemas.microsoft.com/office/drawing/2014/main" id="{DE468313-E1AC-4FA4-8770-E3E00B257645}"/>
              </a:ext>
            </a:extLst>
          </p:cNvPr>
          <p:cNvSpPr txBox="1">
            <a:spLocks/>
          </p:cNvSpPr>
          <p:nvPr/>
        </p:nvSpPr>
        <p:spPr>
          <a:xfrm>
            <a:off x="4776212" y="5143487"/>
            <a:ext cx="2811382" cy="135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2734" y="5236535"/>
            <a:ext cx="3602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Воспитание </a:t>
            </a:r>
            <a:r>
              <a:rPr lang="ru-RU" b="1" dirty="0"/>
              <a:t>гармонично </a:t>
            </a:r>
            <a:r>
              <a:rPr lang="ru-RU" b="1" dirty="0" smtClean="0"/>
              <a:t>развитой</a:t>
            </a:r>
          </a:p>
          <a:p>
            <a:pPr algn="just"/>
            <a:r>
              <a:rPr lang="ru-RU" b="1" dirty="0" smtClean="0"/>
              <a:t>и </a:t>
            </a:r>
            <a:r>
              <a:rPr lang="ru-RU" b="1" dirty="0"/>
              <a:t>социально ответственной </a:t>
            </a:r>
            <a:r>
              <a:rPr lang="ru-RU" b="1" dirty="0" smtClean="0"/>
              <a:t>личности </a:t>
            </a:r>
            <a:r>
              <a:rPr lang="ru-RU" b="1" dirty="0"/>
              <a:t>на основе </a:t>
            </a:r>
            <a:r>
              <a:rPr lang="ru-RU" b="1" dirty="0" smtClean="0"/>
              <a:t>духовно-нравственных </a:t>
            </a:r>
            <a:r>
              <a:rPr lang="ru-RU" b="1" dirty="0"/>
              <a:t>ценностей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28432" y="5395247"/>
            <a:ext cx="2959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Проблема </a:t>
            </a:r>
            <a:r>
              <a:rPr lang="ru-RU" b="1" dirty="0"/>
              <a:t>терпимого отношения к другим людям, их взглядам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421529" y="5584035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Нравственное </a:t>
            </a:r>
            <a:r>
              <a:rPr lang="ru-RU" b="1" dirty="0"/>
              <a:t>воспитание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52126" y="2639901"/>
            <a:ext cx="21403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/>
              <a:t>Актуальность</a:t>
            </a:r>
          </a:p>
        </p:txBody>
      </p:sp>
      <p:pic>
        <p:nvPicPr>
          <p:cNvPr id="18" name="Рисунок 17" descr="D:\28225005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53206" y="3518116"/>
            <a:ext cx="2204095" cy="176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Национальные цели развития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 descr="C:\Users\105\Downloads\Logo_NPR_red_L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586" y="3797086"/>
            <a:ext cx="2519047" cy="143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05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ADEF74BF-0E7C-423A-9AEA-98825F3B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Гармония многообразия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E468313-E1AC-4FA4-8770-E3E00B257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0658" y="1838964"/>
            <a:ext cx="2768331" cy="1092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Целевая аудитория</a:t>
            </a:r>
            <a:endParaRPr lang="ru-RU" sz="2800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17D4611-33ED-4D49-B07C-63005F7F8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5862" y="3637434"/>
            <a:ext cx="477875" cy="4778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4AE159D-D93B-431E-B49A-22964A76E6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1530" y="3629672"/>
            <a:ext cx="477875" cy="477875"/>
          </a:xfrm>
          <a:prstGeom prst="rect">
            <a:avLst/>
          </a:prstGeom>
        </p:spPr>
      </p:pic>
      <p:sp>
        <p:nvSpPr>
          <p:cNvPr id="23" name="Текст 14">
            <a:extLst>
              <a:ext uri="{FF2B5EF4-FFF2-40B4-BE49-F238E27FC236}">
                <a16:creationId xmlns="" xmlns:a16="http://schemas.microsoft.com/office/drawing/2014/main" id="{DE468313-E1AC-4FA4-8770-E3E00B257645}"/>
              </a:ext>
            </a:extLst>
          </p:cNvPr>
          <p:cNvSpPr txBox="1">
            <a:spLocks/>
          </p:cNvSpPr>
          <p:nvPr/>
        </p:nvSpPr>
        <p:spPr>
          <a:xfrm>
            <a:off x="8643783" y="3438303"/>
            <a:ext cx="2811382" cy="135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Роль и место мероприятия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4823" y="3208137"/>
            <a:ext cx="4319196" cy="2159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/>
          <a:srcRect l="17615" t="12848" r="18371" b="10789"/>
          <a:stretch/>
        </p:blipFill>
        <p:spPr>
          <a:xfrm>
            <a:off x="8103979" y="1131377"/>
            <a:ext cx="3663372" cy="2185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Текст 14">
            <a:extLst>
              <a:ext uri="{FF2B5EF4-FFF2-40B4-BE49-F238E27FC236}">
                <a16:creationId xmlns="" xmlns:a16="http://schemas.microsoft.com/office/drawing/2014/main" id="{DE468313-E1AC-4FA4-8770-E3E00B257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8850" y="3637434"/>
            <a:ext cx="2811382" cy="584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Цель</a:t>
            </a: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9658" y="1402692"/>
            <a:ext cx="3403494" cy="2159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69581" y="4277532"/>
            <a:ext cx="3223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повышение уровня коммуникативной культуры студентов для преодоления и предупреждения социально-эмоциональных проблем при адаптации в социуме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95900" y="5687878"/>
            <a:ext cx="1368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16-18 лет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67606" y="4333662"/>
            <a:ext cx="37023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b="1" dirty="0" smtClean="0"/>
              <a:t> Деятельности </a:t>
            </a:r>
            <a:r>
              <a:rPr lang="ru-RU" b="1" dirty="0"/>
              <a:t>классного </a:t>
            </a:r>
            <a:r>
              <a:rPr lang="ru-RU" b="1" dirty="0" smtClean="0"/>
              <a:t>руководителя </a:t>
            </a:r>
            <a:r>
              <a:rPr lang="ru-RU" b="1" dirty="0"/>
              <a:t>по реализации </a:t>
            </a:r>
            <a:r>
              <a:rPr lang="ru-RU" b="1" dirty="0" smtClean="0"/>
              <a:t> рабочей программы воспитания </a:t>
            </a:r>
          </a:p>
          <a:p>
            <a:pPr algn="just">
              <a:buFontTx/>
              <a:buChar char="-"/>
            </a:pPr>
            <a:r>
              <a:rPr lang="ru-RU" b="1" dirty="0" smtClean="0"/>
              <a:t>Тесно </a:t>
            </a:r>
            <a:r>
              <a:rPr lang="ru-RU" b="1" dirty="0"/>
              <a:t>связан с </a:t>
            </a:r>
            <a:r>
              <a:rPr lang="ru-RU" b="1" dirty="0" smtClean="0"/>
              <a:t>другими мероприятиями  профилактической направленности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93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ADEF74BF-0E7C-423A-9AEA-98825F3B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Гармония многообразия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E468313-E1AC-4FA4-8770-E3E00B257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5308" y="1326074"/>
            <a:ext cx="2811382" cy="1069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Педагогические</a:t>
            </a:r>
          </a:p>
          <a:p>
            <a:pPr marL="0" indent="0" algn="ctr">
              <a:buNone/>
            </a:pPr>
            <a:r>
              <a:rPr lang="ru-RU" b="1" dirty="0" smtClean="0"/>
              <a:t>технологии</a:t>
            </a: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17D4611-33ED-4D49-B07C-63005F7F8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5862" y="3637434"/>
            <a:ext cx="477875" cy="4778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4AE159D-D93B-431E-B49A-22964A76E6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1530" y="3629672"/>
            <a:ext cx="477875" cy="477875"/>
          </a:xfrm>
          <a:prstGeom prst="rect">
            <a:avLst/>
          </a:prstGeom>
        </p:spPr>
      </p:pic>
      <p:sp>
        <p:nvSpPr>
          <p:cNvPr id="23" name="Текст 14">
            <a:extLst>
              <a:ext uri="{FF2B5EF4-FFF2-40B4-BE49-F238E27FC236}">
                <a16:creationId xmlns="" xmlns:a16="http://schemas.microsoft.com/office/drawing/2014/main" id="{DE468313-E1AC-4FA4-8770-E3E00B257645}"/>
              </a:ext>
            </a:extLst>
          </p:cNvPr>
          <p:cNvSpPr txBox="1">
            <a:spLocks/>
          </p:cNvSpPr>
          <p:nvPr/>
        </p:nvSpPr>
        <p:spPr>
          <a:xfrm>
            <a:off x="8248017" y="1361854"/>
            <a:ext cx="3104794" cy="65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Ресурсы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9763" y="4925256"/>
            <a:ext cx="37108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/>
              <a:t>ИКТ-технология</a:t>
            </a:r>
          </a:p>
          <a:p>
            <a:pPr algn="just"/>
            <a:r>
              <a:rPr lang="ru-RU" b="1" dirty="0" smtClean="0"/>
              <a:t>Проектная технология  </a:t>
            </a:r>
          </a:p>
          <a:p>
            <a:pPr algn="just"/>
            <a:r>
              <a:rPr lang="ru-RU" b="1" dirty="0" smtClean="0"/>
              <a:t>Исследовательская технология</a:t>
            </a:r>
          </a:p>
          <a:p>
            <a:pPr algn="just"/>
            <a:r>
              <a:rPr lang="ru-RU" b="1" dirty="0" smtClean="0"/>
              <a:t>Здоровье сберегающая </a:t>
            </a:r>
            <a:r>
              <a:rPr lang="ru-RU" b="1" dirty="0"/>
              <a:t>технология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55775" y="4648257"/>
            <a:ext cx="31272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/>
            <a:r>
              <a:rPr lang="ru-RU" b="1" dirty="0" smtClean="0"/>
              <a:t>Психолог «Дом Детства» </a:t>
            </a:r>
          </a:p>
          <a:p>
            <a:pPr indent="-285750" algn="just"/>
            <a:r>
              <a:rPr lang="ru-RU" b="1" dirty="0" smtClean="0"/>
              <a:t>Кейсы</a:t>
            </a:r>
          </a:p>
          <a:p>
            <a:pPr indent="-285750" algn="just"/>
            <a:r>
              <a:rPr lang="ru-RU" b="1" dirty="0" smtClean="0"/>
              <a:t>Смартфоны/программа для считывания </a:t>
            </a:r>
            <a:r>
              <a:rPr lang="en-US" b="1" dirty="0" err="1" smtClean="0"/>
              <a:t>qr</a:t>
            </a:r>
            <a:r>
              <a:rPr lang="ru-RU" b="1" dirty="0" smtClean="0"/>
              <a:t> - кодов</a:t>
            </a:r>
          </a:p>
          <a:p>
            <a:pPr indent="-285750" algn="just"/>
            <a:r>
              <a:rPr lang="ru-RU" b="1" dirty="0" smtClean="0"/>
              <a:t>Плакаты</a:t>
            </a:r>
          </a:p>
          <a:p>
            <a:pPr indent="-285750" algn="just"/>
            <a:r>
              <a:rPr lang="ru-RU" b="1" dirty="0" smtClean="0"/>
              <a:t>Ноутбук/программы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2996" y="2372167"/>
            <a:ext cx="3320764" cy="3247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315" y="2643456"/>
            <a:ext cx="3527270" cy="2064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55775" y="2499515"/>
            <a:ext cx="2843656" cy="1899473"/>
          </a:xfrm>
          <a:prstGeom prst="rect">
            <a:avLst/>
          </a:prstGeom>
        </p:spPr>
      </p:pic>
      <p:sp>
        <p:nvSpPr>
          <p:cNvPr id="13" name="Текст 14">
            <a:extLst>
              <a:ext uri="{FF2B5EF4-FFF2-40B4-BE49-F238E27FC236}">
                <a16:creationId xmlns="" xmlns:a16="http://schemas.microsoft.com/office/drawing/2014/main" id="{DE468313-E1AC-4FA4-8770-E3E00B257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4747" y="1340363"/>
            <a:ext cx="2811382" cy="605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Методы</a:t>
            </a:r>
            <a:endParaRPr lang="ru-RU" sz="2800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18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3767183-4510-450C-A1A2-43441688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31" y="0"/>
            <a:ext cx="9745108" cy="94853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Подготовительная работа: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Текст 9">
            <a:extLst>
              <a:ext uri="{FF2B5EF4-FFF2-40B4-BE49-F238E27FC236}">
                <a16:creationId xmlns="" xmlns:a16="http://schemas.microsoft.com/office/drawing/2014/main" id="{372903E0-E5ED-4FD4-A651-7CBDC5CF3FFB}"/>
              </a:ext>
            </a:extLst>
          </p:cNvPr>
          <p:cNvSpPr txBox="1">
            <a:spLocks/>
          </p:cNvSpPr>
          <p:nvPr/>
        </p:nvSpPr>
        <p:spPr>
          <a:xfrm>
            <a:off x="0" y="4769747"/>
            <a:ext cx="6094450" cy="102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2200" b="1" dirty="0" smtClean="0"/>
              <a:t>Индивидуальная работа с обучающимися           при подготовке к классному часу</a:t>
            </a:r>
            <a:endParaRPr lang="en-US" sz="2200" b="1" dirty="0"/>
          </a:p>
          <a:p>
            <a:pPr algn="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Текст 9">
            <a:extLst>
              <a:ext uri="{FF2B5EF4-FFF2-40B4-BE49-F238E27FC236}">
                <a16:creationId xmlns="" xmlns:a16="http://schemas.microsoft.com/office/drawing/2014/main" id="{B6704A99-F0EF-4938-A90D-8B69FE35B0D0}"/>
              </a:ext>
            </a:extLst>
          </p:cNvPr>
          <p:cNvSpPr txBox="1">
            <a:spLocks/>
          </p:cNvSpPr>
          <p:nvPr/>
        </p:nvSpPr>
        <p:spPr>
          <a:xfrm>
            <a:off x="5375910" y="1212419"/>
            <a:ext cx="5690886" cy="738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2200" b="1" dirty="0" smtClean="0"/>
              <a:t>Онлайн опрос о толерантности обучающихся</a:t>
            </a:r>
            <a:endParaRPr lang="en-US" sz="2200" b="1" dirty="0" smtClean="0"/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61" y="1000961"/>
            <a:ext cx="1361239" cy="136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821" y="2686050"/>
            <a:ext cx="1357637" cy="135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9" r="21062" b="26903"/>
          <a:stretch/>
        </p:blipFill>
        <p:spPr>
          <a:xfrm>
            <a:off x="7237146" y="4313857"/>
            <a:ext cx="4192855" cy="185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1640" y="1011423"/>
            <a:ext cx="743199" cy="5697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038" y="4865763"/>
            <a:ext cx="743776" cy="573074"/>
          </a:xfrm>
          <a:prstGeom prst="rect">
            <a:avLst/>
          </a:prstGeom>
        </p:spPr>
      </p:pic>
      <p:sp>
        <p:nvSpPr>
          <p:cNvPr id="11" name="Текст 9">
            <a:extLst>
              <a:ext uri="{FF2B5EF4-FFF2-40B4-BE49-F238E27FC236}">
                <a16:creationId xmlns="" xmlns:a16="http://schemas.microsoft.com/office/drawing/2014/main" id="{B6704A99-F0EF-4938-A90D-8B69FE35B0D0}"/>
              </a:ext>
            </a:extLst>
          </p:cNvPr>
          <p:cNvSpPr txBox="1">
            <a:spLocks/>
          </p:cNvSpPr>
          <p:nvPr/>
        </p:nvSpPr>
        <p:spPr>
          <a:xfrm>
            <a:off x="5394638" y="3104029"/>
            <a:ext cx="5690886" cy="632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2200" b="1" dirty="0" smtClean="0"/>
              <a:t>Онлайн опрос о толерантности родителей</a:t>
            </a:r>
            <a:endParaRPr lang="en-US" sz="2200" b="1" dirty="0"/>
          </a:p>
          <a:p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3558" y="3046222"/>
            <a:ext cx="743199" cy="5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5F3A9BF-BCF5-4E70-AA82-7B4928D6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1" y="1"/>
            <a:ext cx="8543589" cy="1085850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Ход классного часа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68BEC484-6D6E-46AB-8510-31BF1DD636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8600" y="5208588"/>
            <a:ext cx="2667000" cy="1355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3333FF"/>
                </a:solidFill>
              </a:rPr>
              <a:t>Вступительное слово классного руководител</a:t>
            </a:r>
            <a:r>
              <a:rPr lang="ru-RU" sz="2400" b="1" dirty="0">
                <a:solidFill>
                  <a:srgbClr val="3333FF"/>
                </a:solidFill>
              </a:rPr>
              <a:t>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07D7B4C-A66B-4E72-B7AC-DFDECD53C8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14750" y="5018089"/>
            <a:ext cx="2286000" cy="887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9900"/>
                </a:solidFill>
              </a:rPr>
              <a:t>Доклад обучающихся</a:t>
            </a: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4B8FA868-AEAC-45F5-B014-4879DC6712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5100" y="4585881"/>
            <a:ext cx="2286000" cy="957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66CC"/>
                </a:solidFill>
              </a:rPr>
              <a:t>Просмотр видеофильмов</a:t>
            </a:r>
            <a:endParaRPr lang="ru-RU" sz="2400" b="1" dirty="0">
              <a:solidFill>
                <a:srgbClr val="0066CC"/>
              </a:solidFill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58D65AEA-8FEE-43E9-9EF8-F0AB2CF6F3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53869" y="4216221"/>
            <a:ext cx="2286000" cy="870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3300"/>
                </a:solidFill>
              </a:rPr>
              <a:t>Выдача кейсов</a:t>
            </a:r>
            <a:endParaRPr lang="ru-RU" sz="2400" b="1" dirty="0">
              <a:solidFill>
                <a:srgbClr val="FF33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33758"/>
            <a:ext cx="2755828" cy="2022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62" y="2495550"/>
            <a:ext cx="2524848" cy="2084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2914650"/>
            <a:ext cx="3086100" cy="1909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33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9"/>
          <a:stretch>
            <a:fillRect/>
          </a:stretch>
        </p:blipFill>
        <p:spPr>
          <a:xfrm>
            <a:off x="9468947" y="1847850"/>
            <a:ext cx="2361103" cy="2070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26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4A29B17-C9A2-4A08-B31E-AC1892A67044}"/>
              </a:ext>
            </a:extLst>
          </p:cNvPr>
          <p:cNvSpPr/>
          <p:nvPr/>
        </p:nvSpPr>
        <p:spPr>
          <a:xfrm>
            <a:off x="-1209932" y="4205400"/>
            <a:ext cx="14554200" cy="1844039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DABF3E1-5872-4BEF-B5E2-DCDA2ACD0B25}"/>
              </a:ext>
            </a:extLst>
          </p:cNvPr>
          <p:cNvSpPr/>
          <p:nvPr/>
        </p:nvSpPr>
        <p:spPr>
          <a:xfrm>
            <a:off x="-1181100" y="2193823"/>
            <a:ext cx="14554200" cy="1844039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5F3A9BF-BCF5-4E70-AA82-7B4928D6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Ход классного часа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68BEC484-6D6E-46AB-8510-31BF1DD636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050" y="4811506"/>
            <a:ext cx="4686300" cy="1355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C00FF"/>
                </a:solidFill>
              </a:rPr>
              <a:t>Демонстрация решения кейсов: схемы, рассказы</a:t>
            </a:r>
            <a:endParaRPr lang="ru-RU" sz="2400" b="1" dirty="0">
              <a:solidFill>
                <a:srgbClr val="CC00FF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07D7B4C-A66B-4E72-B7AC-DFDECD53C8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63190" y="5235575"/>
            <a:ext cx="2828810" cy="1355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66CC"/>
                </a:solidFill>
              </a:rPr>
              <a:t>Заключительное слово классного руководителя</a:t>
            </a:r>
            <a:endParaRPr lang="ru-RU" sz="2400" b="1" dirty="0">
              <a:solidFill>
                <a:srgbClr val="0066C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89" y="2355737"/>
            <a:ext cx="2679311" cy="1895842"/>
          </a:xfrm>
          <a:prstGeom prst="rect">
            <a:avLst/>
          </a:prstGeom>
          <a:ln w="88900" cap="sq" cmpd="thickThin">
            <a:solidFill>
              <a:srgbClr val="CC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2"/>
          <a:stretch/>
        </p:blipFill>
        <p:spPr>
          <a:xfrm>
            <a:off x="6683676" y="2381250"/>
            <a:ext cx="2371812" cy="1813178"/>
          </a:xfrm>
          <a:prstGeom prst="rect">
            <a:avLst/>
          </a:prstGeom>
          <a:ln w="88900" cap="sq" cmpd="thickThin">
            <a:solidFill>
              <a:srgbClr val="CC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314450"/>
            <a:ext cx="3086100" cy="2312517"/>
          </a:xfrm>
          <a:prstGeom prst="rect">
            <a:avLst/>
          </a:prstGeom>
          <a:ln w="88900" cap="sq" cmpd="thickThin">
            <a:solidFill>
              <a:srgbClr val="FF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Текст 11">
            <a:extLst>
              <a:ext uri="{FF2B5EF4-FFF2-40B4-BE49-F238E27FC236}">
                <a16:creationId xmlns="" xmlns:a16="http://schemas.microsoft.com/office/drawing/2014/main" id="{58D65AEA-8FEE-43E9-9EF8-F0AB2CF6F3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000" y="4157367"/>
            <a:ext cx="2952749" cy="13557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3300"/>
                </a:solidFill>
              </a:rPr>
              <a:t>Решение кейсов: самостоятельная работа в </a:t>
            </a:r>
            <a:r>
              <a:rPr lang="ru-RU" sz="2400" b="1" dirty="0" err="1">
                <a:solidFill>
                  <a:srgbClr val="FF3300"/>
                </a:solidFill>
              </a:rPr>
              <a:t>микрогруппах</a:t>
            </a:r>
            <a:endParaRPr lang="ru-RU" sz="2400" b="1" dirty="0">
              <a:solidFill>
                <a:srgbClr val="FF3300"/>
              </a:solidFill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>
            <a:fillRect/>
          </a:stretch>
        </p:blipFill>
        <p:spPr>
          <a:xfrm>
            <a:off x="9310973" y="2990850"/>
            <a:ext cx="2703097" cy="1854625"/>
          </a:xfrm>
          <a:prstGeom prst="rect">
            <a:avLst/>
          </a:prstGeom>
          <a:ln w="88900" cap="sq" cmpd="thickThin">
            <a:solidFill>
              <a:srgbClr val="3399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03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1" y="1145929"/>
            <a:ext cx="10039350" cy="556106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956" y="266700"/>
            <a:ext cx="2033700" cy="20337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38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4A29B17-C9A2-4A08-B31E-AC1892A67044}"/>
              </a:ext>
            </a:extLst>
          </p:cNvPr>
          <p:cNvSpPr/>
          <p:nvPr/>
        </p:nvSpPr>
        <p:spPr>
          <a:xfrm>
            <a:off x="-1209932" y="4205400"/>
            <a:ext cx="14554200" cy="1844039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DABF3E1-5872-4BEF-B5E2-DCDA2ACD0B25}"/>
              </a:ext>
            </a:extLst>
          </p:cNvPr>
          <p:cNvSpPr/>
          <p:nvPr/>
        </p:nvSpPr>
        <p:spPr>
          <a:xfrm>
            <a:off x="-1676926" y="2822371"/>
            <a:ext cx="14554200" cy="1844039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17" y="800100"/>
            <a:ext cx="9717492" cy="5448300"/>
          </a:xfrm>
          <a:prstGeom prst="rect">
            <a:avLst/>
          </a:prstGeom>
          <a:ln>
            <a:solidFill>
              <a:srgbClr val="66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23850"/>
            <a:ext cx="2305050" cy="2305050"/>
          </a:xfrm>
          <a:prstGeom prst="rect">
            <a:avLst/>
          </a:prstGeom>
          <a:ln>
            <a:solidFill>
              <a:srgbClr val="66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279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233</Words>
  <Application>Microsoft Office PowerPoint</Application>
  <PresentationFormat>Широкоэкранный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Гармония многообразия</vt:lpstr>
      <vt:lpstr>Гармония многообразия</vt:lpstr>
      <vt:lpstr>Гармония многообразия</vt:lpstr>
      <vt:lpstr>Гармония многообразия</vt:lpstr>
      <vt:lpstr>Подготовительная работа:</vt:lpstr>
      <vt:lpstr>Ход классного часа</vt:lpstr>
      <vt:lpstr>Ход классного часа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ОК, ЛР</vt:lpstr>
      <vt:lpstr>СПАСИБО!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Елена Васильевна Каргина</cp:lastModifiedBy>
  <cp:revision>59</cp:revision>
  <dcterms:created xsi:type="dcterms:W3CDTF">2021-12-05T15:34:12Z</dcterms:created>
  <dcterms:modified xsi:type="dcterms:W3CDTF">2023-03-27T05:19:18Z</dcterms:modified>
</cp:coreProperties>
</file>