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6" r:id="rId3"/>
    <p:sldId id="277" r:id="rId4"/>
    <p:sldId id="278" r:id="rId5"/>
    <p:sldId id="279" r:id="rId6"/>
    <p:sldId id="280" r:id="rId7"/>
    <p:sldId id="263" r:id="rId8"/>
    <p:sldId id="281" r:id="rId9"/>
    <p:sldId id="282" r:id="rId10"/>
    <p:sldId id="283" r:id="rId11"/>
    <p:sldId id="268" r:id="rId12"/>
    <p:sldId id="269" r:id="rId13"/>
    <p:sldId id="270" r:id="rId14"/>
    <p:sldId id="284" r:id="rId15"/>
    <p:sldId id="285" r:id="rId16"/>
    <p:sldId id="275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FF99"/>
    <a:srgbClr val="FFFFCC"/>
    <a:srgbClr val="FFFFFF"/>
    <a:srgbClr val="CC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20EF7-B3ED-460A-A493-24AE181ED9D5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D50D6-9F69-4C19-A340-32F9308B32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54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7"/>
          <p:cNvSpPr txBox="1">
            <a:spLocks/>
          </p:cNvSpPr>
          <p:nvPr/>
        </p:nvSpPr>
        <p:spPr>
          <a:xfrm>
            <a:off x="1285852" y="0"/>
            <a:ext cx="7858148" cy="121444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ГБПОУ СО «Тольяттинский химико-технологический колледж»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85728"/>
            <a:ext cx="1481050" cy="779501"/>
          </a:xfrm>
          <a:prstGeom prst="rect">
            <a:avLst/>
          </a:prstGeom>
        </p:spPr>
      </p:pic>
      <p:sp>
        <p:nvSpPr>
          <p:cNvPr id="4" name="Подзаголовок 7"/>
          <p:cNvSpPr txBox="1">
            <a:spLocks/>
          </p:cNvSpPr>
          <p:nvPr/>
        </p:nvSpPr>
        <p:spPr>
          <a:xfrm>
            <a:off x="2357422" y="5929330"/>
            <a:ext cx="6357982" cy="92867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5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Автор проекта:  преподаватель ГБПОУ </a:t>
            </a:r>
            <a:r>
              <a:rPr lang="ru-RU" sz="5600" b="1" dirty="0">
                <a:solidFill>
                  <a:srgbClr val="002060"/>
                </a:solidFill>
              </a:rPr>
              <a:t>СО «ТХТК»,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Бахарева</a:t>
            </a:r>
            <a:r>
              <a:rPr kumimoji="0" lang="ru-RU" sz="5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Анна Евгеньевна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500034" y="1000108"/>
            <a:ext cx="8072494" cy="2714644"/>
          </a:xfrm>
          <a:prstGeom prst="rect">
            <a:avLst/>
          </a:prstGeom>
        </p:spPr>
        <p:txBody>
          <a:bodyPr>
            <a:normAutofit fontScale="37500" lnSpcReduction="20000"/>
          </a:bodyPr>
          <a:lstStyle/>
          <a:p>
            <a:pPr algn="ctr"/>
            <a:endParaRPr lang="ru-RU" sz="6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400" b="1" dirty="0">
                <a:latin typeface="Arial" pitchFamily="34" charset="0"/>
                <a:cs typeface="Arial" pitchFamily="34" charset="0"/>
              </a:rPr>
              <a:t>Методическая разработка классного часа </a:t>
            </a:r>
          </a:p>
          <a:p>
            <a:pPr algn="ctr"/>
            <a:endParaRPr lang="ru-RU" sz="64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5300" b="1" dirty="0">
              <a:latin typeface="Arial Black" pitchFamily="34" charset="0"/>
            </a:endParaRPr>
          </a:p>
          <a:p>
            <a:pPr algn="ctr"/>
            <a:r>
              <a:rPr lang="ru-RU" sz="75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Тема: «Межэтническая толерантность – источник мира»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7500" b="1" dirty="0">
                <a:latin typeface="Arial Black" panose="020B0A04020102020204" pitchFamily="34" charset="0"/>
              </a:rPr>
              <a:t/>
            </a:r>
            <a:br>
              <a:rPr lang="ru-RU" sz="7500" b="1" dirty="0">
                <a:latin typeface="Arial Black" panose="020B0A04020102020204" pitchFamily="34" charset="0"/>
              </a:rPr>
            </a:br>
            <a:r>
              <a:rPr lang="ru-RU" sz="7500" dirty="0">
                <a:solidFill>
                  <a:srgbClr val="001C74"/>
                </a:solidFill>
                <a:latin typeface="ArialMT"/>
                <a:ea typeface="ArialMT"/>
                <a:cs typeface="ArialMT"/>
              </a:rPr>
              <a:t>______________________________________</a:t>
            </a:r>
            <a:endParaRPr lang="ru-RU" sz="3600" dirty="0">
              <a:solidFill>
                <a:srgbClr val="001C74"/>
              </a:solidFill>
            </a:endParaRPr>
          </a:p>
        </p:txBody>
      </p:sp>
      <p:pic>
        <p:nvPicPr>
          <p:cNvPr id="1026" name="Picture 2" descr="https://sun9-68.userapi.com/impg/wnuvcCczhg4XHNUHKwCW1MG_xbc-nFl4QGOHVg/OZWJZGSc1ls.jpg?size=1620x2160&amp;quality=95&amp;sign=041223b8c1a0927cc88248acf8c4ed7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643314"/>
            <a:ext cx="2084729" cy="2779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s://sun9-27.userapi.com/impg/9Sae_2sLUbbAt6SFp8-_NbRAFjLzuzQFcTo68g/FX3rdV_ghNU.jpg?size=1099x824&amp;quality=96&amp;sign=5b37c7805f5b6ba2cb02bfbceecaaba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643314"/>
            <a:ext cx="3097062" cy="2322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ttps://sun9-8.userapi.com/impg/Kz2dfceOrcQUC1P3epMvYDEgw-6JA2lTDrnDMA/OO9Oo7-SvS0.jpg?size=2560x1920&amp;quality=95&amp;sign=4fa484b81d972bc0ad45d9e8a2650a23&amp;type=album"/>
          <p:cNvPicPr>
            <a:picLocks noChangeAspect="1" noChangeArrowheads="1"/>
          </p:cNvPicPr>
          <p:nvPr/>
        </p:nvPicPr>
        <p:blipFill>
          <a:blip r:embed="rId5" cstate="print"/>
          <a:srcRect l="28333" t="26666" r="28333" b="4444"/>
          <a:stretch>
            <a:fillRect/>
          </a:stretch>
        </p:blipFill>
        <p:spPr bwMode="auto">
          <a:xfrm>
            <a:off x="3143240" y="3643314"/>
            <a:ext cx="1928826" cy="229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1055" t="17708" r="16797" b="12499"/>
          <a:stretch>
            <a:fillRect/>
          </a:stretch>
        </p:blipFill>
        <p:spPr bwMode="auto">
          <a:xfrm>
            <a:off x="142844" y="0"/>
            <a:ext cx="8858280" cy="666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71670" y="642918"/>
            <a:ext cx="5857916" cy="43057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Обсуждение отрывков из фильмов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14290"/>
            <a:ext cx="8336838" cy="47894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Ход классного часа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142852"/>
            <a:ext cx="1481050" cy="779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44" y="6000768"/>
            <a:ext cx="9001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Отрывок из к/</a:t>
            </a:r>
            <a:r>
              <a:rPr lang="ru-RU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«Шоколад»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2000 г. (режиссер: </a:t>
            </a:r>
            <a:r>
              <a:rPr lang="ru-RU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Лассе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Халльстрём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).</a:t>
            </a:r>
          </a:p>
          <a:p>
            <a:pPr algn="ctr"/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Фильм снят по мотивам книги </a:t>
            </a:r>
            <a:r>
              <a:rPr lang="ru-RU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Джоанн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Харрис. </a:t>
            </a:r>
          </a:p>
          <a:p>
            <a:endParaRPr lang="ru-RU" dirty="0"/>
          </a:p>
        </p:txBody>
      </p:sp>
      <p:pic>
        <p:nvPicPr>
          <p:cNvPr id="8" name="отрывок из к.ф. Шоколад">
            <a:hlinkClick r:id="" action="ppaction://media"/>
            <a:extLst>
              <a:ext uri="{FF2B5EF4-FFF2-40B4-BE49-F238E27FC236}">
                <a16:creationId xmlns:a16="http://schemas.microsoft.com/office/drawing/2014/main" xmlns="" id="{90F1C682-5E03-4746-896C-2D0254082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248671"/>
            <a:ext cx="8517614" cy="47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2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42910" y="214290"/>
            <a:ext cx="8336838" cy="47894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Ход классного часа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0"/>
            <a:ext cx="1481050" cy="779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07220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Отрывок из к/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«Мальчик в полосатой пижаме» </a:t>
            </a:r>
            <a:r>
              <a:rPr lang="ru-RU" dirty="0">
                <a:latin typeface="Arial" pitchFamily="34" charset="0"/>
                <a:cs typeface="Arial" pitchFamily="34" charset="0"/>
              </a:rPr>
              <a:t>2008 г. (режиссер: Марк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Херман</a:t>
            </a:r>
            <a:r>
              <a:rPr lang="ru-RU" dirty="0">
                <a:latin typeface="Arial" pitchFamily="34" charset="0"/>
                <a:cs typeface="Arial" pitchFamily="34" charset="0"/>
              </a:rPr>
              <a:t>). 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Фильм снят по мотивам книги Джона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Бойна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отрывок из к.ф. Мальчик в полосатой пижаме">
            <a:hlinkClick r:id="" action="ppaction://media"/>
            <a:extLst>
              <a:ext uri="{FF2B5EF4-FFF2-40B4-BE49-F238E27FC236}">
                <a16:creationId xmlns:a16="http://schemas.microsoft.com/office/drawing/2014/main" xmlns="" id="{F3237930-8814-49FD-9995-A6E0BFFF95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980728"/>
            <a:ext cx="6768752" cy="5013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42910" y="214290"/>
            <a:ext cx="8336838" cy="47894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Ход классного часа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0"/>
            <a:ext cx="1481050" cy="779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6215082"/>
            <a:ext cx="900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Отрывок из к/</a:t>
            </a:r>
            <a:r>
              <a:rPr lang="ru-RU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«В бой идут одни старики» 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(1974г.) </a:t>
            </a:r>
          </a:p>
          <a:p>
            <a:pPr algn="ctr"/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Режиссёр: Л.Ф. Быков </a:t>
            </a:r>
          </a:p>
        </p:txBody>
      </p:sp>
      <p:pic>
        <p:nvPicPr>
          <p:cNvPr id="6" name="В бой идут одни старики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0FE98F26-F07B-4868-97F2-855C7147C9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111" y="907521"/>
            <a:ext cx="7193778" cy="5221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1641" t="17708" r="17382" b="13541"/>
          <a:stretch>
            <a:fillRect/>
          </a:stretch>
        </p:blipFill>
        <p:spPr bwMode="auto">
          <a:xfrm>
            <a:off x="214282" y="177339"/>
            <a:ext cx="8786874" cy="666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1641" t="17708" r="17382" b="15625"/>
          <a:stretch>
            <a:fillRect/>
          </a:stretch>
        </p:blipFill>
        <p:spPr bwMode="auto">
          <a:xfrm>
            <a:off x="214282" y="214289"/>
            <a:ext cx="8572560" cy="630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857232"/>
            <a:ext cx="8329642" cy="5715040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cs typeface="Arial" pitchFamily="34" charset="0"/>
              </a:rPr>
              <a:t>Работа со словарём способствует формированию ОК.02 Осуществлять поиск, анализ и интерпретацию информации...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cs typeface="Arial" pitchFamily="34" charset="0"/>
              </a:rPr>
              <a:t>Игра «Народы Самарской области» направлена на формирование ОК.04 Работать в коллективе и команде…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cs typeface="Arial" pitchFamily="34" charset="0"/>
              </a:rPr>
              <a:t>Вопросно-ответная форма проведения классного часа направлена на формирование ОК.05 Осуществлять устную и письменную коммуникацию на государственном языке…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cs typeface="Arial" pitchFamily="34" charset="0"/>
              </a:rPr>
              <a:t>Просмотр отрывков из к.ф. проводится с целью достижения личностных результатов: ЛР 01. Российскую гражданскую идентичность, патриотизм, уважение к своему народу….; ЛР 02. Гражданскую позицию как активного и ответственного члена российского общества…..осознанно принимающего традиционные национальные и общечеловеческие гуманистические и демократические ценности; ЛР 04. ….осознание своего места в поликультурном мире; ЛР 06. Толерантное сознание и поведение в поликультурном мире, готовность и способность вести диалог с другими людьми, достигать в нем взаимопонимания, находить общие цели и сотрудничать для их достижения, способность противостоять идеологии экстремизма, национализма, ксенофобии, дискриминации по социальным, религиозным, расовым, национальным признакам и другим негативным социальным явлениям.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4348" y="71414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Выводы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0"/>
            <a:ext cx="1481050" cy="7795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000504"/>
            <a:ext cx="5516815" cy="994172"/>
          </a:xfrm>
        </p:spPr>
        <p:txBody>
          <a:bodyPr>
            <a:normAutofit/>
          </a:bodyPr>
          <a:lstStyle/>
          <a:p>
            <a:pPr algn="ctr"/>
            <a:r>
              <a:rPr lang="ru-RU" sz="40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59A56ED-5750-490D-8317-E21454CB3889}"/>
              </a:ext>
            </a:extLst>
          </p:cNvPr>
          <p:cNvSpPr/>
          <p:nvPr/>
        </p:nvSpPr>
        <p:spPr>
          <a:xfrm>
            <a:off x="6444392" y="4471125"/>
            <a:ext cx="2448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400" b="1" dirty="0">
                <a:solidFill>
                  <a:srgbClr val="001C74"/>
                </a:solidFill>
              </a:rPr>
              <a:t>https://tohitek.ru/college-information/ </a:t>
            </a:r>
            <a:endParaRPr lang="ru-RU" sz="1400" b="1" dirty="0">
              <a:solidFill>
                <a:srgbClr val="001C74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04EC41-049F-4B73-BFEF-437D97B7F152}"/>
              </a:ext>
            </a:extLst>
          </p:cNvPr>
          <p:cNvSpPr txBox="1"/>
          <p:nvPr/>
        </p:nvSpPr>
        <p:spPr>
          <a:xfrm>
            <a:off x="523652" y="1604249"/>
            <a:ext cx="5920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400" b="1" dirty="0">
                <a:solidFill>
                  <a:srgbClr val="001C74"/>
                </a:solidFill>
                <a:latin typeface="Calibri" panose="020F0502020204030204"/>
              </a:rPr>
              <a:t>Автор: </a:t>
            </a:r>
          </a:p>
          <a:p>
            <a:pPr algn="ctr" defTabSz="685800">
              <a:defRPr/>
            </a:pPr>
            <a:r>
              <a:rPr lang="ru-RU" sz="2400" b="1" dirty="0" err="1">
                <a:solidFill>
                  <a:srgbClr val="002060"/>
                </a:solidFill>
              </a:rPr>
              <a:t>Бахарева</a:t>
            </a:r>
            <a:r>
              <a:rPr lang="ru-RU" sz="2400" b="1" dirty="0">
                <a:solidFill>
                  <a:srgbClr val="002060"/>
                </a:solidFill>
              </a:rPr>
              <a:t> Анна Евгеньевна</a:t>
            </a:r>
            <a:r>
              <a:rPr lang="ru-RU" sz="2400" b="1" dirty="0">
                <a:solidFill>
                  <a:srgbClr val="001C74"/>
                </a:solidFill>
                <a:latin typeface="Calibri" panose="020F0502020204030204"/>
              </a:rPr>
              <a:t>, </a:t>
            </a:r>
          </a:p>
          <a:p>
            <a:pPr algn="ctr" defTabSz="685800">
              <a:defRPr/>
            </a:pPr>
            <a:r>
              <a:rPr lang="ru-RU" sz="2400" b="1" dirty="0">
                <a:solidFill>
                  <a:srgbClr val="001C74"/>
                </a:solidFill>
                <a:latin typeface="Calibri" panose="020F0502020204030204"/>
              </a:rPr>
              <a:t>преподаватель ГБПОУ СО «ТХТК» </a:t>
            </a:r>
            <a:endParaRPr lang="en-US" sz="2400" b="1" dirty="0">
              <a:solidFill>
                <a:srgbClr val="001C74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US" sz="2400" b="1" dirty="0">
                <a:solidFill>
                  <a:srgbClr val="001C74"/>
                </a:solidFill>
                <a:latin typeface="Calibri" panose="020F0502020204030204"/>
              </a:rPr>
              <a:t>e-mail</a:t>
            </a:r>
            <a:r>
              <a:rPr lang="ru-RU" sz="2400" b="1" dirty="0">
                <a:solidFill>
                  <a:srgbClr val="001C74"/>
                </a:solidFill>
                <a:latin typeface="Calibri" panose="020F0502020204030204"/>
              </a:rPr>
              <a:t>: </a:t>
            </a:r>
            <a:r>
              <a:rPr lang="en-US" sz="2400" b="1" dirty="0">
                <a:solidFill>
                  <a:srgbClr val="001C74"/>
                </a:solidFill>
                <a:latin typeface="Calibri" panose="020F0502020204030204"/>
              </a:rPr>
              <a:t>thtt@edu.tgl.ru</a:t>
            </a:r>
            <a:endParaRPr lang="ru-RU" sz="2400" b="1" dirty="0">
              <a:solidFill>
                <a:srgbClr val="001C74"/>
              </a:solidFill>
              <a:latin typeface="Calibri" panose="020F050202020403020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54" y="1340768"/>
            <a:ext cx="230425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83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9297" t="15624" r="16084" b="12500"/>
          <a:stretch>
            <a:fillRect/>
          </a:stretch>
        </p:blipFill>
        <p:spPr bwMode="auto">
          <a:xfrm>
            <a:off x="214282" y="214290"/>
            <a:ext cx="8715436" cy="64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1641" t="17708" r="16796" b="14583"/>
          <a:stretch>
            <a:fillRect/>
          </a:stretch>
        </p:blipFill>
        <p:spPr bwMode="auto">
          <a:xfrm>
            <a:off x="189005" y="214291"/>
            <a:ext cx="8740713" cy="645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1641" t="17708" r="16796" b="15625"/>
          <a:stretch>
            <a:fillRect/>
          </a:stretch>
        </p:blipFill>
        <p:spPr bwMode="auto">
          <a:xfrm>
            <a:off x="142844" y="142851"/>
            <a:ext cx="9001156" cy="654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1641" t="17708" r="16638" b="14583"/>
          <a:stretch>
            <a:fillRect/>
          </a:stretch>
        </p:blipFill>
        <p:spPr bwMode="auto">
          <a:xfrm>
            <a:off x="142844" y="142852"/>
            <a:ext cx="8838025" cy="650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1641" t="17708" r="16796" b="13542"/>
          <a:stretch>
            <a:fillRect/>
          </a:stretch>
        </p:blipFill>
        <p:spPr bwMode="auto">
          <a:xfrm>
            <a:off x="142844" y="267844"/>
            <a:ext cx="8786874" cy="659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1048" y="116632"/>
            <a:ext cx="7015751" cy="54808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Ход классного часа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91780" y="894730"/>
            <a:ext cx="3960440" cy="5900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ctr">
              <a:buFont typeface="+mj-lt"/>
              <a:buAutoNum type="romanUcPeriod"/>
            </a:pP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Вступительная часть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372744" y="1484784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1835696" y="1844824"/>
            <a:ext cx="5328592" cy="9221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Эвристическая беседа </a:t>
            </a:r>
            <a:endParaRPr lang="en-US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(вопросно-ответная форма помогает привлечь обучающихся к беседе)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364360" y="2766938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043608" y="3126978"/>
            <a:ext cx="6984776" cy="24342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Ребята, какие народы, проживающие на территории нашей страны, вы можете мне назвать?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 необходимо для поддержания мира и порядка в стране, где живёт такое большое количество разных народов?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Давайте попробуем сформулировать, что в вашем представлении обозначает понятие «толерантность»?</a:t>
            </a:r>
          </a:p>
          <a:p>
            <a:pPr algn="ctr"/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355976" y="5561260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1475656" y="5911011"/>
            <a:ext cx="5904656" cy="8303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со словарём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формулировка понятия «межэтническая толерантность»</a:t>
            </a:r>
          </a:p>
        </p:txBody>
      </p:sp>
      <p:pic>
        <p:nvPicPr>
          <p:cNvPr id="1026" name="Picture 2" descr="https://i.pinimg.com/564x/98/b0/f1/98b0f19efb5feec64527b11f76d50ec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093"/>
            <a:ext cx="1659523" cy="16875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e3/d5/d1/e3d5d12ef0a719ff8db1c4fb2271c7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887" y="4489334"/>
            <a:ext cx="1517104" cy="214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42852"/>
            <a:ext cx="1481050" cy="77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71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1641" t="17708" r="16677" b="15243"/>
          <a:stretch>
            <a:fillRect/>
          </a:stretch>
        </p:blipFill>
        <p:spPr bwMode="auto">
          <a:xfrm>
            <a:off x="179886" y="206567"/>
            <a:ext cx="8821270" cy="643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1641" t="17708" r="16653" b="13938"/>
          <a:stretch>
            <a:fillRect/>
          </a:stretch>
        </p:blipFill>
        <p:spPr bwMode="auto">
          <a:xfrm>
            <a:off x="236452" y="214290"/>
            <a:ext cx="855039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379</Words>
  <Application>Microsoft Office PowerPoint</Application>
  <PresentationFormat>Экран (4:3)</PresentationFormat>
  <Paragraphs>45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 Unicode MS</vt:lpstr>
      <vt:lpstr>Arial</vt:lpstr>
      <vt:lpstr>Arial Black</vt:lpstr>
      <vt:lpstr>ArialMT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Ход классного часа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UserHome</dc:creator>
  <cp:lastModifiedBy>Елена Васильевна Каргина</cp:lastModifiedBy>
  <cp:revision>68</cp:revision>
  <dcterms:created xsi:type="dcterms:W3CDTF">2023-03-22T10:09:18Z</dcterms:created>
  <dcterms:modified xsi:type="dcterms:W3CDTF">2023-03-24T09:49:39Z</dcterms:modified>
</cp:coreProperties>
</file>