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7" r:id="rId4"/>
    <p:sldId id="269" r:id="rId5"/>
    <p:sldId id="268" r:id="rId6"/>
    <p:sldId id="270" r:id="rId7"/>
    <p:sldId id="261" r:id="rId8"/>
    <p:sldId id="258" r:id="rId9"/>
    <p:sldId id="260" r:id="rId10"/>
    <p:sldId id="262" r:id="rId11"/>
    <p:sldId id="263" r:id="rId12"/>
    <p:sldId id="259" r:id="rId13"/>
    <p:sldId id="264" r:id="rId14"/>
    <p:sldId id="265" r:id="rId15"/>
    <p:sldId id="271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0B548E-183A-4987-B178-3E2B85428E44}">
          <p14:sldIdLst>
            <p14:sldId id="256"/>
            <p14:sldId id="257"/>
            <p14:sldId id="267"/>
            <p14:sldId id="269"/>
            <p14:sldId id="268"/>
            <p14:sldId id="270"/>
            <p14:sldId id="261"/>
            <p14:sldId id="258"/>
            <p14:sldId id="260"/>
            <p14:sldId id="262"/>
            <p14:sldId id="263"/>
            <p14:sldId id="259"/>
            <p14:sldId id="264"/>
            <p14:sldId id="265"/>
            <p14:sldId id="271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1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9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55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6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82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58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71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1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2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5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70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4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B75-A402-48F6-85F6-E1C30D98DA1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A08582-8BF7-482D-8778-DCC28EAEC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0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HMrl4_5I_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1541" y="890516"/>
            <a:ext cx="8915399" cy="2971800"/>
          </a:xfrm>
        </p:spPr>
        <p:txBody>
          <a:bodyPr/>
          <a:lstStyle/>
          <a:p>
            <a:r>
              <a:rPr lang="ru-RU" sz="3200" b="1" dirty="0" smtClean="0"/>
              <a:t>Из опыта работы: </a:t>
            </a:r>
            <a:br>
              <a:rPr lang="ru-RU" sz="3200" b="1" dirty="0" smtClean="0"/>
            </a:br>
            <a:r>
              <a:rPr lang="ru-RU" sz="3200" b="1" dirty="0" smtClean="0"/>
              <a:t>классный час «Что такое экстремизм?»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1540" y="4204173"/>
            <a:ext cx="8915399" cy="112628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Астраханова Марина Владимировна, </a:t>
            </a:r>
          </a:p>
          <a:p>
            <a:r>
              <a:rPr lang="ru-RU" sz="2400" b="1" dirty="0" smtClean="0"/>
              <a:t>классный руководитель ГБПОУ БАТ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5640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412" y="610462"/>
            <a:ext cx="8911687" cy="808905"/>
          </a:xfrm>
        </p:spPr>
        <p:txBody>
          <a:bodyPr/>
          <a:lstStyle/>
          <a:p>
            <a:r>
              <a:rPr lang="ru-RU" b="1" dirty="0" smtClean="0"/>
              <a:t>Ход классного часа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077" y="1419367"/>
            <a:ext cx="10691446" cy="517486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«</a:t>
            </a:r>
            <a:r>
              <a:rPr lang="ru-RU" sz="2400" dirty="0"/>
              <a:t>У</a:t>
            </a:r>
            <a:r>
              <a:rPr lang="ru-RU" sz="2400" dirty="0" smtClean="0"/>
              <a:t>стный </a:t>
            </a:r>
            <a:r>
              <a:rPr lang="ru-RU" sz="2400" dirty="0"/>
              <a:t>журнал</a:t>
            </a:r>
            <a:r>
              <a:rPr lang="ru-RU" sz="2400" dirty="0" smtClean="0"/>
              <a:t>»: выступления </a:t>
            </a:r>
            <a:r>
              <a:rPr lang="ru-RU" sz="2400" dirty="0"/>
              <a:t>7 – 8 студентов, </a:t>
            </a:r>
            <a:r>
              <a:rPr lang="ru-RU" sz="2400" dirty="0" smtClean="0"/>
              <a:t>раскрываются </a:t>
            </a:r>
            <a:r>
              <a:rPr lang="ru-RU" sz="2400" dirty="0"/>
              <a:t>определения понятий «экстремизм» и «терроризм», их содержание. </a:t>
            </a:r>
            <a:endParaRPr lang="ru-RU" sz="2400" dirty="0" smtClean="0"/>
          </a:p>
          <a:p>
            <a:r>
              <a:rPr lang="ru-RU" sz="2400" dirty="0" smtClean="0"/>
              <a:t>Перечисляются </a:t>
            </a:r>
            <a:r>
              <a:rPr lang="ru-RU" sz="2400" dirty="0"/>
              <a:t>материалы, которые можно отнести к экстремистским и наказание, которое может получить гражданин в соответствии с российским законодательством в случае проявления экстремистских действий. </a:t>
            </a:r>
            <a:endParaRPr lang="ru-RU" sz="2400" dirty="0" smtClean="0"/>
          </a:p>
          <a:p>
            <a:r>
              <a:rPr lang="ru-RU" sz="2400" dirty="0" smtClean="0"/>
              <a:t>Демонстрируется </a:t>
            </a:r>
            <a:r>
              <a:rPr lang="ru-RU" sz="2400" dirty="0"/>
              <a:t>видеофрагмент «Профилактика экстремизма». Продолжительность </a:t>
            </a:r>
            <a:r>
              <a:rPr lang="ru-RU" sz="2400" dirty="0" smtClean="0"/>
              <a:t>3 </a:t>
            </a:r>
            <a:r>
              <a:rPr lang="ru-RU" sz="2400" dirty="0"/>
              <a:t>минуты: видеоролик такой длины способен удержать стойкое внимание к информации на экране. </a:t>
            </a:r>
            <a:endParaRPr lang="ru-RU" sz="2400" dirty="0" smtClean="0"/>
          </a:p>
          <a:p>
            <a:r>
              <a:rPr lang="ru-RU" sz="2400" dirty="0" smtClean="0"/>
              <a:t>Формат </a:t>
            </a:r>
            <a:r>
              <a:rPr lang="ru-RU" sz="2400" dirty="0"/>
              <a:t>видеоролика - </a:t>
            </a:r>
            <a:r>
              <a:rPr lang="ru-RU" sz="2400" dirty="0" smtClean="0"/>
              <a:t>мультфильм </a:t>
            </a:r>
            <a:r>
              <a:rPr lang="ru-RU" sz="2400" b="1" u="sng" dirty="0" smtClean="0">
                <a:hlinkClick r:id="rId2"/>
              </a:rPr>
              <a:t>https</a:t>
            </a:r>
            <a:r>
              <a:rPr lang="ru-RU" sz="2400" b="1" u="sng" dirty="0">
                <a:hlinkClick r:id="rId2"/>
              </a:rPr>
              <a:t>://www.youtube.com/watch?v=3HMrl4_5I_M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72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610463"/>
            <a:ext cx="10304060" cy="849848"/>
          </a:xfrm>
        </p:spPr>
        <p:txBody>
          <a:bodyPr/>
          <a:lstStyle/>
          <a:p>
            <a:r>
              <a:rPr lang="ru-RU" b="1" dirty="0" smtClean="0"/>
              <a:t>Презентация плакатов «Нет экстремизму!»</a:t>
            </a:r>
            <a:endParaRPr lang="ru-RU" b="1" dirty="0"/>
          </a:p>
        </p:txBody>
      </p:sp>
      <p:pic>
        <p:nvPicPr>
          <p:cNvPr id="4" name="Объект 3" descr="C:\Users\Марина\Desktop\кл рук  103\кл час толерантность\20200206_113043.jpg"/>
          <p:cNvPicPr>
            <a:picLocks noGrp="1"/>
          </p:cNvPicPr>
          <p:nvPr>
            <p:ph idx="1"/>
          </p:nvPr>
        </p:nvPicPr>
        <p:blipFill>
          <a:blip r:embed="rId2" cstate="print">
            <a:lum/>
          </a:blip>
          <a:stretch>
            <a:fillRect/>
          </a:stretch>
        </p:blipFill>
        <p:spPr bwMode="auto">
          <a:xfrm>
            <a:off x="5464188" y="1460311"/>
            <a:ext cx="3365912" cy="24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Марина\Desktop\кл рук  103\кл час толерантность\для Политико кл час экстремизм Астраханова\20200206_140311.jpg"/>
          <p:cNvPicPr/>
          <p:nvPr/>
        </p:nvPicPr>
        <p:blipFill>
          <a:blip r:embed="rId3" cstate="print">
            <a:lum bright="10000"/>
          </a:blip>
          <a:srcRect l="1086" t="8250" r="8521" b="7193"/>
          <a:stretch>
            <a:fillRect/>
          </a:stretch>
        </p:blipFill>
        <p:spPr bwMode="auto">
          <a:xfrm>
            <a:off x="7915701" y="3671248"/>
            <a:ext cx="3903260" cy="28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49490" y="1801582"/>
            <a:ext cx="44912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На следующем этапе классного часа студенты рисовали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плакаты-мемы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на тему «Нет экстремизму» (работа была в микрогруппах) и затем презентовали свой плакат в форме устной защиты перед учебной группой.</a:t>
            </a:r>
          </a:p>
        </p:txBody>
      </p:sp>
    </p:spTree>
    <p:extLst>
      <p:ext uri="{BB962C8B-B14F-4D97-AF65-F5344CB8AC3E}">
        <p14:creationId xmlns:p14="http://schemas.microsoft.com/office/powerpoint/2010/main" val="3643115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173" y="624110"/>
            <a:ext cx="8911687" cy="836200"/>
          </a:xfrm>
        </p:spPr>
        <p:txBody>
          <a:bodyPr/>
          <a:lstStyle/>
          <a:p>
            <a:r>
              <a:rPr lang="ru-RU" b="1" dirty="0" smtClean="0"/>
              <a:t>Заключительный этап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9969" y="1628632"/>
            <a:ext cx="10171445" cy="4417326"/>
          </a:xfrm>
        </p:spPr>
        <p:txBody>
          <a:bodyPr/>
          <a:lstStyle/>
          <a:p>
            <a:r>
              <a:rPr lang="ru-RU" sz="2400" dirty="0"/>
              <a:t>В заключение классного часа преподаватель зачитал «Памятку о толерантности», главными положениями которой были такие высказывания:</a:t>
            </a:r>
          </a:p>
          <a:p>
            <a:pPr lvl="0"/>
            <a:r>
              <a:rPr lang="ru-RU" sz="2400" dirty="0"/>
              <a:t>Если вы заинтересованы в продуктивном общении с людьми, обращайтесь к тому позитивному, что в них есть, поворачивайте людей к себе хорошей стороной. Никогда не критикуйте личность и тем более национальность и цвет кожи, а давайте оценку только негативному поступку.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18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16" y="596814"/>
            <a:ext cx="8911687" cy="904439"/>
          </a:xfrm>
        </p:spPr>
        <p:txBody>
          <a:bodyPr/>
          <a:lstStyle/>
          <a:p>
            <a:r>
              <a:rPr lang="ru-RU" b="1" dirty="0" smtClean="0"/>
              <a:t>Подведение итогов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764" y="1719618"/>
            <a:ext cx="10371848" cy="41916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«Круглый стол» </a:t>
            </a:r>
            <a:r>
              <a:rPr lang="ru-RU" sz="2400" dirty="0"/>
              <a:t>– обмен мнениями.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 </a:t>
            </a:r>
            <a:r>
              <a:rPr lang="ru-RU" sz="2400" dirty="0"/>
              <a:t>вопрос – что нового они узнали? Прозвучали такие ответы:</a:t>
            </a:r>
          </a:p>
          <a:p>
            <a:pPr lvl="0"/>
            <a:r>
              <a:rPr lang="ru-RU" sz="2400" dirty="0"/>
              <a:t>Я не думал, что в некоторых моих высказываниях можно найти экстремистский смысл.</a:t>
            </a:r>
          </a:p>
          <a:p>
            <a:pPr lvl="0"/>
            <a:r>
              <a:rPr lang="ru-RU" sz="2400" dirty="0"/>
              <a:t>Мне казалось, что за шутки («стёб») никакого наказания быть не может, это же шутка.</a:t>
            </a:r>
          </a:p>
          <a:p>
            <a:pPr lvl="0"/>
            <a:r>
              <a:rPr lang="ru-RU" sz="2400" dirty="0"/>
              <a:t>Я даже не мог предположить, что за </a:t>
            </a:r>
            <a:r>
              <a:rPr lang="ru-RU" sz="2400" dirty="0" err="1"/>
              <a:t>репост</a:t>
            </a:r>
            <a:r>
              <a:rPr lang="ru-RU" sz="2400" dirty="0"/>
              <a:t> картинок и «лайки» в интернете можно понести уголовную ответственность.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3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059" y="542223"/>
            <a:ext cx="5568437" cy="71337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ыводы и предложения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6" y="1371600"/>
            <a:ext cx="10562916" cy="515229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 результате выбранной методики проведения реально были созданы условия для формирования общих компетенций: </a:t>
            </a:r>
          </a:p>
          <a:p>
            <a:r>
              <a:rPr lang="ru-RU" sz="2400" dirty="0" smtClean="0"/>
              <a:t>ОК 04. Работать в коллективе и команде, эффективно взаимодействовать с коллегами, руководством, клиентами;</a:t>
            </a:r>
          </a:p>
          <a:p>
            <a:pPr lvl="0" fontAlgn="base"/>
            <a:r>
              <a:rPr lang="ru-RU" sz="2400" dirty="0" smtClean="0"/>
              <a:t>ОК 05. Осуществлять устную и письменную коммуникацию на государственном языке Российской Федерации с учетом особенностей социального и культурного контекста;</a:t>
            </a:r>
          </a:p>
          <a:p>
            <a:r>
              <a:rPr lang="ru-RU" sz="2400" dirty="0" smtClean="0"/>
              <a:t>ОК 06. Проявлять гражданско-патриотическую позицию, демонстрировать осознанное поведение на основе традиционных общечеловеческих ценностей.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75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059" y="542223"/>
            <a:ext cx="5568437" cy="71337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ыводы и предложения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6" y="1624084"/>
            <a:ext cx="10562916" cy="4287138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Показатели  оценки достижения обучающимися личностных результатов программы воспитания: </a:t>
            </a:r>
          </a:p>
          <a:p>
            <a:r>
              <a:rPr lang="ru-RU" sz="2400" dirty="0" smtClean="0"/>
              <a:t>отсутствие фактов совершения правонарушений;  отсутствие фактов проявления идеологии терроризма и экстремизма; отсутствие конфликтов среди обучающихся, основанных на межнациональной, межрелигиозной почве. </a:t>
            </a:r>
          </a:p>
          <a:p>
            <a:r>
              <a:rPr lang="ru-RU" sz="2400" dirty="0" smtClean="0"/>
              <a:t>С радостью могу сказать, что такие факты в нашей группе отсутствуют. </a:t>
            </a:r>
          </a:p>
          <a:p>
            <a:r>
              <a:rPr lang="ru-RU" sz="2400" dirty="0" smtClean="0"/>
              <a:t>О результативности профилактики экстремизма трудно судить по одному проведенному мероприятию. </a:t>
            </a:r>
          </a:p>
          <a:p>
            <a:r>
              <a:rPr lang="ru-RU" sz="2400" dirty="0" smtClean="0"/>
              <a:t>Поэтому </a:t>
            </a:r>
            <a:r>
              <a:rPr lang="ru-RU" sz="2400" dirty="0"/>
              <a:t>такие воспитательные мероприятия должны проводиться систематически и разнонаправленно.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752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6382" y="2351965"/>
            <a:ext cx="6213594" cy="9917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Спасибо  за  внимание 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5004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539" y="613643"/>
            <a:ext cx="9601196" cy="751134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Актуальность разработки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7492" y="1441938"/>
            <a:ext cx="10621107" cy="4800599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Российская Федерация является многонациональным государством, в котором представлены основные религии мира. </a:t>
            </a:r>
          </a:p>
          <a:p>
            <a:r>
              <a:rPr lang="ru-RU" sz="2400" dirty="0" smtClean="0"/>
              <a:t>Наблюдаются факты тенденции роста молодежных неформальных объединений экстремистской направленности, в том числе и в сети Интернет. </a:t>
            </a:r>
          </a:p>
          <a:p>
            <a:r>
              <a:rPr lang="ru-RU" sz="2400" dirty="0" smtClean="0"/>
              <a:t>Особую актуальность приобретает деятельность по профилактике молодежного экстремизма. </a:t>
            </a:r>
          </a:p>
          <a:p>
            <a:r>
              <a:rPr lang="ru-RU" sz="2400" dirty="0" smtClean="0"/>
              <a:t>В Федеральном  законе «Об образовании» уточняется суть понятия  «воспитание – это деятельность, направленная на ….формирование у обучающихся…..взаимного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среде».</a:t>
            </a:r>
          </a:p>
          <a:p>
            <a:r>
              <a:rPr lang="ru-RU" sz="2400" dirty="0" smtClean="0"/>
              <a:t> Идея разработки классного часа вытекала из потребности реализации мероприятий, указанных в Плане по профилактике терроризма и экстремизма ГБПОУ БАТ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25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539" y="613643"/>
            <a:ext cx="9601196" cy="751134"/>
          </a:xfrm>
        </p:spPr>
        <p:txBody>
          <a:bodyPr>
            <a:normAutofit/>
          </a:bodyPr>
          <a:lstStyle/>
          <a:p>
            <a:r>
              <a:rPr lang="ru-RU" b="1" dirty="0" smtClean="0"/>
              <a:t>Нормативная база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275" y="1487607"/>
            <a:ext cx="10553666" cy="436728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 smtClean="0"/>
              <a:t>Федеральный  закон «Об образовании» от 29.12.2012 г. и в редакции от 31.07.2020 г. № 304-ФЗ;</a:t>
            </a:r>
          </a:p>
          <a:p>
            <a:pPr lvl="0"/>
            <a:r>
              <a:rPr lang="ru-RU" sz="2400" dirty="0" smtClean="0"/>
              <a:t> ФГОС для специальности 08.02.01 Строительство и эксплуатация зданий и сооружений, утвержденный приказом №2 Министерства образования и науки Российской Федерации от 10 января 2018 г.;</a:t>
            </a:r>
          </a:p>
          <a:p>
            <a:pPr lvl="0"/>
            <a:r>
              <a:rPr lang="ru-RU" sz="2400" dirty="0" smtClean="0"/>
              <a:t>План мероприятий в ГБПОУ БАТ по профилактике правонарушений - экстремизма и терроризма;</a:t>
            </a:r>
          </a:p>
          <a:p>
            <a:pPr lvl="0"/>
            <a:r>
              <a:rPr lang="ru-RU" sz="2400" dirty="0" smtClean="0"/>
              <a:t>Рабочая программа воспитания по специальности Строительство и эксплуатация зданий и сооружений, утвержденная в ГБПОУ БАТ в 2022 году.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25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539" y="613643"/>
            <a:ext cx="9601196" cy="75113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275" y="1487606"/>
            <a:ext cx="10553666" cy="5124209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В  соответствии с </a:t>
            </a:r>
            <a:r>
              <a:rPr lang="ru-RU" sz="2400" b="1" dirty="0" smtClean="0"/>
              <a:t>Рабочей программой воспитания по специальности 08.02.01  должны быть сформированы  личностные результаты (для программ СПО):  </a:t>
            </a:r>
          </a:p>
          <a:p>
            <a:pPr lvl="0"/>
            <a:r>
              <a:rPr lang="ru-RU" sz="2400" b="1" dirty="0" smtClean="0"/>
              <a:t>ЛР 3: </a:t>
            </a:r>
            <a:r>
              <a:rPr lang="ru-RU" sz="2400" dirty="0" smtClean="0"/>
              <a:t>соблюдающий нормы правопорядка, обеспечения безопасности, прав и свобод граждан России, лояльный к установкам и проявлениям представителей субкультур, демонстрирующий неприятие и предупреждающий социально опасное поведение окружающих людей. (Гражданское/ ГН  направление воспитания);</a:t>
            </a:r>
          </a:p>
          <a:p>
            <a:pPr lvl="0"/>
            <a:r>
              <a:rPr lang="ru-RU" sz="2400" b="1" dirty="0" smtClean="0"/>
              <a:t>ЛР 5: </a:t>
            </a:r>
            <a:r>
              <a:rPr lang="ru-RU" sz="2400" dirty="0" smtClean="0"/>
              <a:t>демонстрирующий приверженность к родной культуре, принятию традиционных ценностей многонационального народа России (Духовно-нравственное /ДНН). </a:t>
            </a:r>
          </a:p>
          <a:p>
            <a:r>
              <a:rPr lang="ru-RU" sz="2400" b="1" dirty="0" smtClean="0"/>
              <a:t>Из ФГОС для </a:t>
            </a:r>
            <a:r>
              <a:rPr lang="ru-RU" sz="2600" b="1" dirty="0" smtClean="0"/>
              <a:t>специальности 08.02.01 </a:t>
            </a:r>
            <a:r>
              <a:rPr lang="ru-RU" sz="2400" b="1" dirty="0" smtClean="0"/>
              <a:t>взяты общие компетенции, которые могут быть сформированы на классном часе:</a:t>
            </a:r>
          </a:p>
          <a:p>
            <a:pPr lvl="0" fontAlgn="base"/>
            <a:r>
              <a:rPr lang="ru-RU" sz="2400" dirty="0" smtClean="0"/>
              <a:t>ОК 04. Работать в коллективе и команде, эффективно взаимодействовать с коллегами, руководством, клиентами;</a:t>
            </a:r>
          </a:p>
          <a:p>
            <a:pPr lvl="0" fontAlgn="base"/>
            <a:r>
              <a:rPr lang="ru-RU" sz="2400" dirty="0" smtClean="0"/>
              <a:t>ОК 05. Осуществлять устную и письменную коммуникацию на государственном языке Российской Федерации с учетом особенностей социального и культурного контекста;</a:t>
            </a:r>
          </a:p>
          <a:p>
            <a:r>
              <a:rPr lang="ru-RU" sz="2400" dirty="0" smtClean="0"/>
              <a:t>ОК 06. Проявлять гражданско-патриотическую позицию, демонстрировать осознанное поведение на основе традиционных общечеловеческих ценностей.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25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539" y="613643"/>
            <a:ext cx="9601196" cy="7511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Диагностика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274" y="1487606"/>
            <a:ext cx="10407817" cy="479010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 На этапе подготовки классного часа следует провести диагностику - анкетирование студентов по вопросам, связанным с понятием экстремизма.</a:t>
            </a:r>
          </a:p>
          <a:p>
            <a:r>
              <a:rPr lang="ru-RU" sz="2400" dirty="0" smtClean="0"/>
              <a:t> Оно проводилось путем онлайн опроса в социальной сети группы и показало, что большая часть студентов: </a:t>
            </a:r>
          </a:p>
          <a:p>
            <a:pPr lvl="0"/>
            <a:r>
              <a:rPr lang="ru-RU" sz="2400" dirty="0" smtClean="0"/>
              <a:t>не понимает точную суть понятия «экстремизм»;</a:t>
            </a:r>
          </a:p>
          <a:p>
            <a:pPr lvl="0"/>
            <a:r>
              <a:rPr lang="ru-RU" sz="2400" dirty="0" smtClean="0"/>
              <a:t>имеет смутные представления о наказании за экстремистские поступки;</a:t>
            </a:r>
          </a:p>
          <a:p>
            <a:pPr lvl="0"/>
            <a:r>
              <a:rPr lang="ru-RU" sz="2400" dirty="0" smtClean="0"/>
              <a:t>не знает, куда надо обратиться при проявлении экстремизма.</a:t>
            </a:r>
          </a:p>
          <a:p>
            <a:pPr fontAlgn="base"/>
            <a:r>
              <a:rPr lang="ru-RU" sz="2400" dirty="0" smtClean="0"/>
              <a:t>Эти  исходные данные были положены в основу разработки целей и задач классного часа, а также стали обоснованием  структуры и методики  проведения.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25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539" y="613643"/>
            <a:ext cx="9601196" cy="7511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Целеполагание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274" y="1487606"/>
            <a:ext cx="10407817" cy="479010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 Цель классного часа: </a:t>
            </a:r>
            <a:endParaRPr lang="ru-RU" sz="2400" dirty="0" smtClean="0"/>
          </a:p>
          <a:p>
            <a:r>
              <a:rPr lang="ru-RU" sz="2400" dirty="0" smtClean="0"/>
              <a:t>Формирование понимания термина «экстремизм» как  одной из актуальных проблем современного общества.</a:t>
            </a:r>
          </a:p>
          <a:p>
            <a:r>
              <a:rPr lang="ru-RU" sz="2400" b="1" dirty="0" smtClean="0"/>
              <a:t>Задачи:</a:t>
            </a:r>
            <a:endParaRPr lang="ru-RU" sz="2400" dirty="0" smtClean="0"/>
          </a:p>
          <a:p>
            <a:pPr lvl="0"/>
            <a:r>
              <a:rPr lang="ru-RU" sz="2400" dirty="0" smtClean="0"/>
              <a:t>Создать условия для достижения студентами личностных результатов ЛР 3, ЛР 5 в соответствии с Рабочей программой  воспитания по специальности 08.02.01 Строительство и эксплуатация зданий и сооружений (от 2022 года);</a:t>
            </a:r>
          </a:p>
          <a:p>
            <a:pPr lvl="0"/>
            <a:r>
              <a:rPr lang="ru-RU" sz="2400" dirty="0" smtClean="0"/>
              <a:t>Организовать интерактивную деятельность в режиме активного общения, т.е. способствовать формированию ОК 04, ОК 05, ОК 06;</a:t>
            </a:r>
          </a:p>
          <a:p>
            <a:pPr lvl="0"/>
            <a:r>
              <a:rPr lang="ru-RU" sz="2400" dirty="0" smtClean="0"/>
              <a:t>Создать условия для формирования готовности к общению и взаимодействию с людьми самого разного статуса, этнической и религиозной принадлежности.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2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946" y="596813"/>
            <a:ext cx="8911687" cy="836201"/>
          </a:xfrm>
        </p:spPr>
        <p:txBody>
          <a:bodyPr/>
          <a:lstStyle/>
          <a:p>
            <a:r>
              <a:rPr lang="ru-RU" b="1" dirty="0" smtClean="0"/>
              <a:t>Обоснование методики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1871" y="1542196"/>
            <a:ext cx="10139836" cy="4259843"/>
          </a:xfrm>
        </p:spPr>
        <p:txBody>
          <a:bodyPr>
            <a:noAutofit/>
          </a:bodyPr>
          <a:lstStyle/>
          <a:p>
            <a:r>
              <a:rPr lang="ru-RU" sz="2400" dirty="0"/>
              <a:t>Студенты 2 курса уже способны выслушать, усвоить и проанализировать достаточно большой объем информации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Стоит </a:t>
            </a:r>
            <a:r>
              <a:rPr lang="ru-RU" sz="2400" dirty="0"/>
              <a:t>учесть особенности поколения, которое в качестве информационных источников чаще других использует электронные гаджеты, что не способствует длительному привлечению внимания к одному типу изложения информации. </a:t>
            </a:r>
            <a:endParaRPr lang="ru-RU" sz="2400" dirty="0" smtClean="0"/>
          </a:p>
          <a:p>
            <a:r>
              <a:rPr lang="ru-RU" sz="2400" dirty="0" smtClean="0"/>
              <a:t>Поэтому </a:t>
            </a:r>
            <a:r>
              <a:rPr lang="ru-RU" sz="2400" dirty="0"/>
              <a:t>при планировании классного часа применяется методика чередования видов деятельности студентов на разных этапах его проведения.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6021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223" y="637758"/>
            <a:ext cx="9826389" cy="9453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Оборудование и дидактические </a:t>
            </a:r>
            <a:r>
              <a:rPr lang="ru-RU" b="1" dirty="0" smtClean="0"/>
              <a:t>материалы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8139" y="1618132"/>
            <a:ext cx="9703108" cy="4185313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Мультимедийная установка, мультфильм «Профилактика экстремизма»</a:t>
            </a:r>
          </a:p>
          <a:p>
            <a:pPr lvl="0"/>
            <a:r>
              <a:rPr lang="ru-RU" sz="2400" dirty="0" smtClean="0"/>
              <a:t>Презентация «Что такое экстремизм»</a:t>
            </a:r>
          </a:p>
          <a:p>
            <a:pPr lvl="0"/>
            <a:r>
              <a:rPr lang="ru-RU" sz="2400" dirty="0" smtClean="0"/>
              <a:t>Раздаточный материал для работы в звеньях </a:t>
            </a:r>
          </a:p>
          <a:p>
            <a:pPr lvl="0"/>
            <a:r>
              <a:rPr lang="ru-RU" sz="2400" dirty="0" smtClean="0"/>
              <a:t>Листы ватмана, фломастеры.</a:t>
            </a:r>
          </a:p>
          <a:p>
            <a:pPr lvl="0"/>
            <a:r>
              <a:rPr lang="ru-RU" sz="2400" dirty="0" smtClean="0"/>
              <a:t>Столы расставляются в форме буквы «П», чтобы студентам был виден экран  и лица друг друга.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92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946" y="596814"/>
            <a:ext cx="8911687" cy="836201"/>
          </a:xfrm>
        </p:spPr>
        <p:txBody>
          <a:bodyPr/>
          <a:lstStyle/>
          <a:p>
            <a:r>
              <a:rPr lang="ru-RU" b="1" dirty="0" smtClean="0"/>
              <a:t>Ход классного часа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9368" y="1678675"/>
            <a:ext cx="10399143" cy="4369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Мотивация. Классный </a:t>
            </a:r>
            <a:r>
              <a:rPr lang="ru-RU" sz="2400" dirty="0"/>
              <a:t>руководитель выводит на слайды некоторые результаты анкетирования студентов и озвучивает </a:t>
            </a:r>
            <a:r>
              <a:rPr lang="ru-RU" sz="2400" dirty="0" smtClean="0"/>
              <a:t>их.</a:t>
            </a:r>
          </a:p>
          <a:p>
            <a:r>
              <a:rPr lang="ru-RU" sz="2400" dirty="0" smtClean="0"/>
              <a:t>Анкетирование </a:t>
            </a:r>
            <a:r>
              <a:rPr lang="ru-RU" sz="2400" dirty="0"/>
              <a:t>показало, что большая часть студентов: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не </a:t>
            </a:r>
            <a:r>
              <a:rPr lang="ru-RU" sz="2400" dirty="0"/>
              <a:t>понимает суть слова «экстремизм»;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400" dirty="0"/>
              <a:t>не имеет представления о наказании за экстремистские поступки;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2400" dirty="0"/>
              <a:t>не знает, куда надо обратиться при проявлении экстремизма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Вывод и цель: на классном часе мы должны разобраться с тем, что же такое экстремизм и к чему он может привести.</a:t>
            </a:r>
            <a:endParaRPr lang="ru-RU" sz="2400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3407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1133</Words>
  <Application>Microsoft Office PowerPoint</Application>
  <PresentationFormat>Широкоэкранный</PresentationFormat>
  <Paragraphs>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Легкий дым</vt:lpstr>
      <vt:lpstr>Из опыта работы:  классный час «Что такое экстремизм?»   </vt:lpstr>
      <vt:lpstr>Актуальность разработки </vt:lpstr>
      <vt:lpstr>Нормативная база </vt:lpstr>
      <vt:lpstr>Подготовительный этап</vt:lpstr>
      <vt:lpstr>Диагностика   </vt:lpstr>
      <vt:lpstr>Целеполагание  </vt:lpstr>
      <vt:lpstr>Обоснование методики</vt:lpstr>
      <vt:lpstr>Оборудование и дидактические материалы </vt:lpstr>
      <vt:lpstr>Ход классного часа</vt:lpstr>
      <vt:lpstr>Ход классного часа</vt:lpstr>
      <vt:lpstr>Презентация плакатов «Нет экстремизму!»</vt:lpstr>
      <vt:lpstr>Заключительный этап</vt:lpstr>
      <vt:lpstr>Подведение итогов </vt:lpstr>
      <vt:lpstr>Выводы и предложения </vt:lpstr>
      <vt:lpstr>Выводы и предложения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Распространение опыта проведения мероприятий, направленных на развитие толерантного сознания у молодежи</dc:title>
  <dc:creator>Методист</dc:creator>
  <cp:lastModifiedBy>Елена Васильевна Каргина</cp:lastModifiedBy>
  <cp:revision>15</cp:revision>
  <dcterms:created xsi:type="dcterms:W3CDTF">2020-12-08T07:02:42Z</dcterms:created>
  <dcterms:modified xsi:type="dcterms:W3CDTF">2023-03-29T05:30:03Z</dcterms:modified>
</cp:coreProperties>
</file>