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3" r:id="rId5"/>
    <p:sldId id="261" r:id="rId6"/>
    <p:sldId id="262" r:id="rId7"/>
    <p:sldId id="263" r:id="rId8"/>
    <p:sldId id="284" r:id="rId9"/>
    <p:sldId id="285" r:id="rId10"/>
    <p:sldId id="286" r:id="rId11"/>
    <p:sldId id="287" r:id="rId12"/>
    <p:sldId id="288" r:id="rId13"/>
    <p:sldId id="289" r:id="rId14"/>
    <p:sldId id="290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1" autoAdjust="0"/>
    <p:restoredTop sz="85794" autoAdjust="0"/>
  </p:normalViewPr>
  <p:slideViewPr>
    <p:cSldViewPr snapToGrid="0">
      <p:cViewPr>
        <p:scale>
          <a:sx n="100" d="100"/>
          <a:sy n="100" d="100"/>
        </p:scale>
        <p:origin x="-96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47105C3-5E98-4B42-B119-2FB5440E2D41}" type="datetime1">
              <a:rPr lang="ru-RU" smtClean="0"/>
              <a:t>04.07.2023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D10010-827D-4F0A-AB0A-92FA8B783D5A}" type="datetime1">
              <a:rPr lang="ru-RU" noProof="0" smtClean="0"/>
              <a:t>04.07.2023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FDDBACE-0F8F-43FD-98F0-DEE13552DADA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6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566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33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FDDBACE-0F8F-43FD-98F0-DEE13552DAD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9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ое введение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олилиния: Фигура 17">
            <a:extLst>
              <a:ext uri="{FF2B5EF4-FFF2-40B4-BE49-F238E27FC236}">
                <a16:creationId xmlns=""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</a:t>
            </a:r>
            <a:br>
              <a:rPr lang="ru-RU" noProof="0"/>
            </a:br>
            <a:r>
              <a:rPr lang="ru-RU" noProof="0"/>
              <a:t>свое фото</a:t>
            </a:r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Полилиния: Фигура 21">
              <a:extLst>
                <a:ext uri="{FF2B5EF4-FFF2-40B4-BE49-F238E27FC236}">
                  <a16:creationId xmlns=""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23" name="Полилиния: Фигура 22">
              <a:extLst>
                <a:ext uri="{FF2B5EF4-FFF2-40B4-BE49-F238E27FC236}">
                  <a16:creationId xmlns=""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2</a:t>
            </a:r>
          </a:p>
        </p:txBody>
      </p:sp>
      <p:sp>
        <p:nvSpPr>
          <p:cNvPr id="8" name="Объект 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ru-RU" noProof="0"/>
              <a:t>Название раздела 3</a:t>
            </a:r>
          </a:p>
        </p:txBody>
      </p:sp>
      <p:sp>
        <p:nvSpPr>
          <p:cNvPr id="9" name="Объект 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6" name="Номер слайда 15">
            <a:extLst>
              <a:ext uri="{FF2B5EF4-FFF2-40B4-BE49-F238E27FC236}">
                <a16:creationId xmlns=""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6" name="Стрелка: Правая 25">
            <a:extLst>
              <a:ext uri="{FF2B5EF4-FFF2-40B4-BE49-F238E27FC236}">
                <a16:creationId xmlns=""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9" name="Стрелка: Правая 28">
            <a:extLst>
              <a:ext uri="{FF2B5EF4-FFF2-40B4-BE49-F238E27FC236}">
                <a16:creationId xmlns=""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 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Год</a:t>
            </a:r>
          </a:p>
        </p:txBody>
      </p:sp>
      <p:sp>
        <p:nvSpPr>
          <p:cNvPr id="20" name="Текст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3" name="Текст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7" name="Текст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29" name="Текст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ММ</a:t>
            </a: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/>
              <a:t>Название элемента</a:t>
            </a:r>
          </a:p>
        </p:txBody>
      </p:sp>
      <p:sp>
        <p:nvSpPr>
          <p:cNvPr id="41" name="Текст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месяц, год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39" name="Текст 4">
            <a:extLst>
              <a:ext uri="{FF2B5EF4-FFF2-40B4-BE49-F238E27FC236}">
                <a16:creationId xmlns=""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" name="Рисунок 26">
            <a:extLst>
              <a:ext uri="{FF2B5EF4-FFF2-40B4-BE49-F238E27FC236}">
                <a16:creationId xmlns=""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25" name="Рисунок 24">
            <a:extLst>
              <a:ext uri="{FF2B5EF4-FFF2-40B4-BE49-F238E27FC236}">
                <a16:creationId xmlns=""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39" name="Текст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3" name="Текст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5" name="Текст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47" name="Текст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9" name="Текст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Имя</a:t>
            </a:r>
          </a:p>
        </p:txBody>
      </p:sp>
      <p:sp>
        <p:nvSpPr>
          <p:cNvPr id="50" name="Текст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Краткая биография</a:t>
            </a:r>
          </a:p>
        </p:txBody>
      </p:sp>
      <p:sp>
        <p:nvSpPr>
          <p:cNvPr id="51" name="Текст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Должность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=""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rtl="0"/>
              <a:endParaRPr lang="ru-RU" noProof="0"/>
            </a:p>
          </p:txBody>
        </p:sp>
      </p:grpSp>
      <p:sp>
        <p:nvSpPr>
          <p:cNvPr id="47" name="Рисунок 46">
            <a:extLst>
              <a:ext uri="{FF2B5EF4-FFF2-40B4-BE49-F238E27FC236}">
                <a16:creationId xmlns=""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6" name="Рисунок 45">
            <a:extLst>
              <a:ext uri="{FF2B5EF4-FFF2-40B4-BE49-F238E27FC236}">
                <a16:creationId xmlns=""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5" name="Рисунок 44">
            <a:extLst>
              <a:ext uri="{FF2B5EF4-FFF2-40B4-BE49-F238E27FC236}">
                <a16:creationId xmlns=""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4" name="Рисунок 43">
            <a:extLst>
              <a:ext uri="{FF2B5EF4-FFF2-40B4-BE49-F238E27FC236}">
                <a16:creationId xmlns=""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3" name="Рисунок 42">
            <a:extLst>
              <a:ext uri="{FF2B5EF4-FFF2-40B4-BE49-F238E27FC236}">
                <a16:creationId xmlns=""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Фотография профиля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6" name="Текст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0" name="Текст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2" name="Текст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3" name="Текст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7" name="Текст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58" name="Текст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59" name="Текст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 rtl="0"/>
            <a:r>
              <a:rPr lang="ru-RU" noProof="0"/>
              <a:t>Полное имя</a:t>
            </a:r>
          </a:p>
        </p:txBody>
      </p:sp>
      <p:sp>
        <p:nvSpPr>
          <p:cNvPr id="60" name="Текст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=""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7" name="Текст 4">
            <a:extLst>
              <a:ext uri="{FF2B5EF4-FFF2-40B4-BE49-F238E27FC236}">
                <a16:creationId xmlns=""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раздела с фотографией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rtlCol="0"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Спасибо </a:t>
            </a:r>
            <a:br>
              <a:rPr lang="ru-RU" noProof="0"/>
            </a:br>
            <a:r>
              <a:rPr lang="ru-RU" noProof="0"/>
              <a:t>вам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Полное имя</a:t>
            </a:r>
          </a:p>
        </p:txBody>
      </p:sp>
      <p:sp>
        <p:nvSpPr>
          <p:cNvPr id="12" name="Текст 4">
            <a:extLst>
              <a:ext uri="{FF2B5EF4-FFF2-40B4-BE49-F238E27FC236}">
                <a16:creationId xmlns=""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Телефон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Электронная почта</a:t>
            </a:r>
          </a:p>
        </p:txBody>
      </p:sp>
      <p:sp>
        <p:nvSpPr>
          <p:cNvPr id="15" name="Текст 15">
            <a:extLst>
              <a:ext uri="{FF2B5EF4-FFF2-40B4-BE49-F238E27FC236}">
                <a16:creationId xmlns=""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 rtlCol="0"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Веб-сайт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 с фотографией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rtlCol="0"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 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 rtlCol="0"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раздела с фотографией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rtlCol="0"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 rtlCol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8" name="Номер слайда 7">
            <a:extLst>
              <a:ext uri="{FF2B5EF4-FFF2-40B4-BE49-F238E27FC236}">
                <a16:creationId xmlns=""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5 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Полилиния: Фигура 274">
            <a:extLst>
              <a:ext uri="{FF2B5EF4-FFF2-40B4-BE49-F238E27FC236}">
                <a16:creationId xmlns=""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76" name="Полилиния: Фигура 275">
            <a:extLst>
              <a:ext uri="{FF2B5EF4-FFF2-40B4-BE49-F238E27FC236}">
                <a16:creationId xmlns=""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43" name="Полилиния: Фигура 142">
            <a:extLst>
              <a:ext uri="{FF2B5EF4-FFF2-40B4-BE49-F238E27FC236}">
                <a16:creationId xmlns=""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3" name="Полилиния: Фигура 162">
            <a:extLst>
              <a:ext uri="{FF2B5EF4-FFF2-40B4-BE49-F238E27FC236}">
                <a16:creationId xmlns=""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7" name="Полилиния: Фигура 186">
            <a:extLst>
              <a:ext uri="{FF2B5EF4-FFF2-40B4-BE49-F238E27FC236}">
                <a16:creationId xmlns=""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2" name="Полилиния: Фигура 241">
            <a:extLst>
              <a:ext uri="{FF2B5EF4-FFF2-40B4-BE49-F238E27FC236}">
                <a16:creationId xmlns=""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4" name="Полилиния: фигура 273">
            <a:extLst>
              <a:ext uri="{FF2B5EF4-FFF2-40B4-BE49-F238E27FC236}">
                <a16:creationId xmlns=""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7" name="Рисунок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8" name="Рисунок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9" name="Рисунок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0" name="Рисунок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3" name="Текст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1" name="Рисунок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5" name="Текст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6" name="Текст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8" name="Номер слайда 17">
            <a:extLst>
              <a:ext uri="{FF2B5EF4-FFF2-40B4-BE49-F238E27FC236}">
                <a16:creationId xmlns=""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9" name="Заголовок 18">
            <a:extLst>
              <a:ext uri="{FF2B5EF4-FFF2-40B4-BE49-F238E27FC236}">
                <a16:creationId xmlns=""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" name="Нижний колонтитул 7">
            <a:extLst>
              <a:ext uri="{FF2B5EF4-FFF2-40B4-BE49-F238E27FC236}">
                <a16:creationId xmlns=""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=""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 rtlCol="0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 rtlCol="0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 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rtlCol="0" anchor="b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/>
          </a:p>
        </p:txBody>
      </p:sp>
      <p:sp>
        <p:nvSpPr>
          <p:cNvPr id="3" name="Рисунок 2" descr="Изображение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или перетащите свое фото</a:t>
            </a:r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1" name="Текст 3">
            <a:extLst>
              <a:ext uri="{FF2B5EF4-FFF2-40B4-BE49-F238E27FC236}">
                <a16:creationId xmlns=""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noProof="0" smtClean="0"/>
              <a:pPr algn="ctr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 22">
            <a:extLst>
              <a:ext uri="{FF2B5EF4-FFF2-40B4-BE49-F238E27FC236}">
                <a16:creationId xmlns=""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=""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Рисунок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8" name="Текст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1" name="Рисунок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0" name="Текст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22" name="Рисунок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1" name="Текст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6" name="Текст 4">
            <a:extLst>
              <a:ext uri="{FF2B5EF4-FFF2-40B4-BE49-F238E27FC236}">
                <a16:creationId xmlns=""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3 X, вариант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 42">
            <a:extLst>
              <a:ext uri="{FF2B5EF4-FFF2-40B4-BE49-F238E27FC236}">
                <a16:creationId xmlns=""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Текст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=""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=""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ZA" dirty="0"/>
          </a:p>
        </p:txBody>
      </p:sp>
      <p:sp>
        <p:nvSpPr>
          <p:cNvPr id="34" name="Рисунок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5" name="Рисунок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Описание маркера</a:t>
            </a:r>
            <a:endParaRPr lang="en-ZA" dirty="0"/>
          </a:p>
        </p:txBody>
      </p:sp>
      <p:sp>
        <p:nvSpPr>
          <p:cNvPr id="36" name="Рисунок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"/>
              <a:t>Значок</a:t>
            </a:r>
            <a:endParaRPr lang="en-ZA" dirty="0"/>
          </a:p>
        </p:txBody>
      </p:sp>
      <p:sp>
        <p:nvSpPr>
          <p:cNvPr id="20" name="Текст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"/>
              <a:t>Маркер 1</a:t>
            </a:r>
            <a:endParaRPr lang="en-ZA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"/>
              <a:t>Заголовок слайда</a:t>
            </a:r>
            <a:endParaRPr lang="en-Z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en-ZA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pPr rtl="0"/>
            <a:endParaRPr lang="en-ZA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 в виде значков 4 X, вариант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олилиния: Фигура 49">
            <a:extLst>
              <a:ext uri="{FF2B5EF4-FFF2-40B4-BE49-F238E27FC236}">
                <a16:creationId xmlns=""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 rtl="0"/>
            <a:endParaRPr lang="ru-RU" noProof="0">
              <a:solidFill>
                <a:schemeClr val="tx1"/>
              </a:solidFill>
            </a:endParaRPr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9" name="Полилиния: Фигура 38">
            <a:extLst>
              <a:ext uri="{FF2B5EF4-FFF2-40B4-BE49-F238E27FC236}">
                <a16:creationId xmlns=""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3" name="Рисунок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1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4" name="Рисунок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2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7" name="Рисунок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5" name="Текст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3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38" name="Рисунок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Значок</a:t>
            </a:r>
          </a:p>
        </p:txBody>
      </p:sp>
      <p:sp>
        <p:nvSpPr>
          <p:cNvPr id="27" name="Текст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Маркер 4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Описание маркера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51" name="Заголовок 1">
            <a:extLst>
              <a:ext uri="{FF2B5EF4-FFF2-40B4-BE49-F238E27FC236}">
                <a16:creationId xmlns=""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52" name="Подзаголовок 2">
            <a:extLst>
              <a:ext uri="{FF2B5EF4-FFF2-40B4-BE49-F238E27FC236}">
                <a16:creationId xmlns=""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21" name="Полилиния: Фигура 20">
            <a:extLst>
              <a:ext uri="{FF2B5EF4-FFF2-40B4-BE49-F238E27FC236}">
                <a16:creationId xmlns=""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=""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7" name="Заголовок 1">
            <a:extLst>
              <a:ext uri="{FF2B5EF4-FFF2-40B4-BE49-F238E27FC236}">
                <a16:creationId xmlns=""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 слайда</a:t>
            </a: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 rtlCol="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Рисунок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ru-RU" noProof="0"/>
              <a:t>Вставьте или перетащите свое изображение экрана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 20">
            <a:extLst>
              <a:ext uri="{FF2B5EF4-FFF2-40B4-BE49-F238E27FC236}">
                <a16:creationId xmlns=""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=""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/>
              <a:t>Заголовок раздела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=""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Заголовок раздела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13" name="Объект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1" name="Текст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2</a:t>
            </a:r>
          </a:p>
        </p:txBody>
      </p:sp>
      <p:sp>
        <p:nvSpPr>
          <p:cNvPr id="14" name="Текст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12" name="Текст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5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Описание раздела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=""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/>
              <a:t>Подзаголовок</a:t>
            </a:r>
          </a:p>
        </p:txBody>
      </p:sp>
      <p:grpSp>
        <p:nvGrpSpPr>
          <p:cNvPr id="192" name="Группа 191">
            <a:extLst>
              <a:ext uri="{FF2B5EF4-FFF2-40B4-BE49-F238E27FC236}">
                <a16:creationId xmlns=""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Полилиния: Фигура 178">
              <a:extLst>
                <a:ext uri="{FF2B5EF4-FFF2-40B4-BE49-F238E27FC236}">
                  <a16:creationId xmlns=""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grpSp>
          <p:nvGrpSpPr>
            <p:cNvPr id="182" name="Группа 181">
              <a:extLst>
                <a:ext uri="{FF2B5EF4-FFF2-40B4-BE49-F238E27FC236}">
                  <a16:creationId xmlns=""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Полилиния: Фигура 182">
                <a:extLst>
                  <a:ext uri="{FF2B5EF4-FFF2-40B4-BE49-F238E27FC236}">
                    <a16:creationId xmlns=""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4" name="Полилиния: Фигура 183">
                <a:extLst>
                  <a:ext uri="{FF2B5EF4-FFF2-40B4-BE49-F238E27FC236}">
                    <a16:creationId xmlns=""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5" name="Полилиния: Фигура 184">
                <a:extLst>
                  <a:ext uri="{FF2B5EF4-FFF2-40B4-BE49-F238E27FC236}">
                    <a16:creationId xmlns=""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6" name="Полилиния: Фигура 185">
                <a:extLst>
                  <a:ext uri="{FF2B5EF4-FFF2-40B4-BE49-F238E27FC236}">
                    <a16:creationId xmlns=""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7" name="Полилиния: Фигура 186">
                <a:extLst>
                  <a:ext uri="{FF2B5EF4-FFF2-40B4-BE49-F238E27FC236}">
                    <a16:creationId xmlns=""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8" name="Полилиния: Фигура 187">
                <a:extLst>
                  <a:ext uri="{FF2B5EF4-FFF2-40B4-BE49-F238E27FC236}">
                    <a16:creationId xmlns=""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89" name="Полилиния: Фигура 188">
                <a:extLst>
                  <a:ext uri="{FF2B5EF4-FFF2-40B4-BE49-F238E27FC236}">
                    <a16:creationId xmlns=""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0" name="Полилиния: Фигура 189">
                <a:extLst>
                  <a:ext uri="{FF2B5EF4-FFF2-40B4-BE49-F238E27FC236}">
                    <a16:creationId xmlns=""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  <p:sp>
            <p:nvSpPr>
              <p:cNvPr id="191" name="Полилиния: Фигура 190">
                <a:extLst>
                  <a:ext uri="{FF2B5EF4-FFF2-40B4-BE49-F238E27FC236}">
                    <a16:creationId xmlns=""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ru-RU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Текст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12" name="Текст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/>
              <a:t>Название квадранта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pPr rtl="0"/>
            <a:fld id="{B67B645E-C5E5-4727-B977-D372A0AA71D9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3" Type="http://schemas.openxmlformats.org/officeDocument/2006/relationships/image" Target="../media/image5.png"/><Relationship Id="rId12" Type="http://schemas.openxmlformats.org/officeDocument/2006/relationships/image" Target="../media/image16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8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stapmsp.anytkaps.beget.tech/?redirect=0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0" r="32850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62419" y="2640879"/>
            <a:ext cx="4099187" cy="2078700"/>
          </a:xfrm>
        </p:spPr>
        <p:txBody>
          <a:bodyPr rtlCol="0"/>
          <a:lstStyle/>
          <a:p>
            <a:pPr rtl="0"/>
            <a:r>
              <a:rPr lang="ru-RU" dirty="0" smtClean="0"/>
              <a:t>Электронное портфолио студента на платформе  </a:t>
            </a:r>
            <a:r>
              <a:rPr lang="en-US" dirty="0" err="1" smtClean="0"/>
              <a:t>moodle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9197" y="5962579"/>
            <a:ext cx="5830431" cy="682665"/>
          </a:xfrm>
        </p:spPr>
        <p:txBody>
          <a:bodyPr rtlCol="0"/>
          <a:lstStyle/>
          <a:p>
            <a:pPr algn="ctr" rtl="0"/>
            <a:r>
              <a:rPr lang="ru-RU" sz="1800" dirty="0" smtClean="0"/>
              <a:t>В рамках дисциплины «социально значимая деятельность</a:t>
            </a:r>
            <a:r>
              <a:rPr lang="ru-RU" sz="1800" smtClean="0"/>
              <a:t>» </a:t>
            </a:r>
            <a:endParaRPr lang="ru-RU" sz="1800" noProof="1"/>
          </a:p>
        </p:txBody>
      </p:sp>
      <p:sp>
        <p:nvSpPr>
          <p:cNvPr id="7" name="Овал 6" descr="Логотип Backdrop">
            <a:extLst>
              <a:ext uri="{FF2B5EF4-FFF2-40B4-BE49-F238E27FC236}">
                <a16:creationId xmlns=""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31094" y="2213600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 txBox="1">
            <a:spLocks/>
          </p:cNvSpPr>
          <p:nvPr/>
        </p:nvSpPr>
        <p:spPr>
          <a:xfrm>
            <a:off x="491283" y="3119022"/>
            <a:ext cx="2110421" cy="62458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Noto Serif" panose="02020800060500090200" pitchFamily="18" charset="0"/>
                <a:ea typeface="Noto Serif" panose="02020800060500090200" pitchFamily="18" charset="0"/>
                <a:cs typeface="Noto Serif" panose="02020800060500090200" pitchFamily="18" charset="0"/>
              </a:rPr>
              <a:t>СТАПМ</a:t>
            </a:r>
            <a:endParaRPr lang="ru-RU" dirty="0">
              <a:latin typeface="Noto Serif" panose="02020800060500090200" pitchFamily="18" charset="0"/>
              <a:ea typeface="Noto Serif" panose="02020800060500090200" pitchFamily="18" charset="0"/>
              <a:cs typeface="Noto Serif" panose="0202080006050009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6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024961" cy="897599"/>
          </a:xfrm>
        </p:spPr>
        <p:txBody>
          <a:bodyPr/>
          <a:lstStyle/>
          <a:p>
            <a:pPr algn="ctr"/>
            <a:r>
              <a:rPr lang="ru-RU" dirty="0" smtClean="0"/>
              <a:t>Проверка загрузки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181475" y="457200"/>
            <a:ext cx="7024961" cy="8975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Выставление оценки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2" y="1354799"/>
            <a:ext cx="10686194" cy="526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6636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33525" y="200025"/>
            <a:ext cx="8753475" cy="89759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Мониторинг выполнения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02" y="1171575"/>
            <a:ext cx="11187447" cy="55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74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B6638D4-E453-4BC4-A3A0-F3C51852BC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3330" y="3779137"/>
            <a:ext cx="2118511" cy="360000"/>
          </a:xfrm>
        </p:spPr>
        <p:txBody>
          <a:bodyPr rtlCol="0"/>
          <a:lstStyle/>
          <a:p>
            <a:r>
              <a:rPr lang="ru-RU" dirty="0" smtClean="0"/>
              <a:t>Трата времени и бумаги на ксерокопию </a:t>
            </a:r>
            <a:r>
              <a:rPr lang="ru-RU" dirty="0"/>
              <a:t>грамот и др. документов;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CEFFF724-CE30-4C63-A086-DF05C2777EC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996697" y="3788190"/>
            <a:ext cx="1892174" cy="360000"/>
          </a:xfrm>
        </p:spPr>
        <p:txBody>
          <a:bodyPr rtlCol="0"/>
          <a:lstStyle/>
          <a:p>
            <a:pPr rtl="0"/>
            <a:r>
              <a:rPr lang="ru-RU" dirty="0" smtClean="0"/>
              <a:t>Место для хранения папок с портфолио студентов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F2739695-B49F-491F-9573-F501246A7F4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256972" y="3788190"/>
            <a:ext cx="1620000" cy="360000"/>
          </a:xfrm>
        </p:spPr>
        <p:txBody>
          <a:bodyPr rtlCol="0"/>
          <a:lstStyle/>
          <a:p>
            <a:pPr rtl="0"/>
            <a:r>
              <a:rPr lang="ru-RU" dirty="0" smtClean="0"/>
              <a:t>Контроль за своевременным заполнением 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4C4406D0-E93A-4D4A-882C-3D100622979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87831" y="3788190"/>
            <a:ext cx="1620000" cy="360000"/>
          </a:xfrm>
        </p:spPr>
        <p:txBody>
          <a:bodyPr rtlCol="0"/>
          <a:lstStyle/>
          <a:p>
            <a:pPr rtl="0"/>
            <a:r>
              <a:rPr lang="ru-RU" dirty="0" smtClean="0"/>
              <a:t>Мониторинг участия студентов в мероприятиях</a:t>
            </a:r>
            <a:endParaRPr lang="ru-RU" dirty="0"/>
          </a:p>
        </p:txBody>
      </p:sp>
      <p:pic>
        <p:nvPicPr>
          <p:cNvPr id="49" name="Рисунок 48" descr="Линейчатая диаграмма">
            <a:extLst>
              <a:ext uri="{FF2B5EF4-FFF2-40B4-BE49-F238E27FC236}">
                <a16:creationId xmlns="" xmlns:a16="http://schemas.microsoft.com/office/drawing/2014/main" id="{B216FC82-4CDA-4982-85CF-C693A432A28E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074943" y="2719813"/>
            <a:ext cx="621792" cy="621792"/>
          </a:xfrm>
        </p:spPr>
      </p:pic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448350F0-9CCA-4F7C-98E8-BC7969FD399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442489" y="3778665"/>
            <a:ext cx="1979212" cy="360000"/>
          </a:xfrm>
        </p:spPr>
        <p:txBody>
          <a:bodyPr rtlCol="0"/>
          <a:lstStyle/>
          <a:p>
            <a:pPr rtl="0"/>
            <a:r>
              <a:rPr lang="ru-RU" dirty="0" smtClean="0"/>
              <a:t>Оценивание портфолио студента согласно критериям </a:t>
            </a:r>
            <a:endParaRPr lang="ru-RU" dirty="0"/>
          </a:p>
        </p:txBody>
      </p:sp>
      <p:sp>
        <p:nvSpPr>
          <p:cNvPr id="32" name="Номер слайда 31">
            <a:extLst>
              <a:ext uri="{FF2B5EF4-FFF2-40B4-BE49-F238E27FC236}">
                <a16:creationId xmlns="" xmlns:a16="http://schemas.microsoft.com/office/drawing/2014/main" id="{E612258B-809C-4937-88CC-45880B3C8264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2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0DED61FF-98D7-468C-A710-A0E65FFC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713" y="676443"/>
            <a:ext cx="2175398" cy="432000"/>
          </a:xfrm>
        </p:spPr>
        <p:txBody>
          <a:bodyPr rtlCol="0"/>
          <a:lstStyle/>
          <a:p>
            <a:pPr rtl="0"/>
            <a:r>
              <a:rPr lang="ru-RU" sz="4000" dirty="0">
                <a:solidFill>
                  <a:schemeClr val="accent5">
                    <a:lumMod val="75000"/>
                  </a:schemeClr>
                </a:solidFill>
              </a:rPr>
              <a:t>Проблема</a:t>
            </a: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4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97" b="12297"/>
          <a:stretch>
            <a:fillRect/>
          </a:stretch>
        </p:blipFill>
        <p:spPr>
          <a:xfrm>
            <a:off x="1541983" y="2743200"/>
            <a:ext cx="569830" cy="569830"/>
          </a:xfrm>
        </p:spPr>
      </p:pic>
      <p:pic>
        <p:nvPicPr>
          <p:cNvPr id="29" name="Рисунок 28"/>
          <p:cNvPicPr>
            <a:picLocks noGrp="1" noChangeAspect="1"/>
          </p:cNvPicPr>
          <p:nvPr>
            <p:ph type="pic" sz="quarter" idx="48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2276" y="2719813"/>
            <a:ext cx="621792" cy="621792"/>
          </a:xfrm>
        </p:spPr>
      </p:pic>
      <p:pic>
        <p:nvPicPr>
          <p:cNvPr id="31" name="Рисунок 30"/>
          <p:cNvPicPr>
            <a:picLocks noGrp="1" noChangeAspect="1"/>
          </p:cNvPicPr>
          <p:nvPr>
            <p:ph type="pic" sz="quarter" idx="49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Рисунок 33"/>
          <p:cNvPicPr>
            <a:picLocks noGrp="1" noChangeAspect="1"/>
          </p:cNvPicPr>
          <p:nvPr>
            <p:ph type="pic" sz="quarter" idx="47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r="128"/>
          <a:stretch>
            <a:fillRect/>
          </a:stretch>
        </p:blipFill>
        <p:spPr>
          <a:xfrm>
            <a:off x="3615692" y="2642472"/>
            <a:ext cx="708658" cy="708658"/>
          </a:xfrm>
        </p:spPr>
      </p:pic>
    </p:spTree>
    <p:extLst>
      <p:ext uri="{BB962C8B-B14F-4D97-AF65-F5344CB8AC3E}">
        <p14:creationId xmlns:p14="http://schemas.microsoft.com/office/powerpoint/2010/main" val="271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1D5F34C1-576F-4BF7-8C9C-D507F213AE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0763" y="4256094"/>
            <a:ext cx="1982074" cy="360000"/>
          </a:xfrm>
        </p:spPr>
        <p:txBody>
          <a:bodyPr rtlCol="0"/>
          <a:lstStyle/>
          <a:p>
            <a:pPr rtl="0"/>
            <a:r>
              <a:rPr lang="ru-RU" dirty="0" smtClean="0"/>
              <a:t>Оптимизация 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8CB0B4A0-79F2-4CB5-BBB6-FEEBD846525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Упрощение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8053976-DF5A-4CE2-94FB-5F70C906426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Ускорение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87C2AC9A-0FD0-4DA8-99B4-C440A1D15DA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 rtlCol="0"/>
          <a:lstStyle/>
          <a:p>
            <a:pPr rtl="0"/>
            <a:r>
              <a:rPr lang="ru-RU" sz="6000" dirty="0"/>
              <a:t>Решение</a:t>
            </a:r>
          </a:p>
        </p:txBody>
      </p:sp>
      <p:sp>
        <p:nvSpPr>
          <p:cNvPr id="4" name="Подзаголовок 3">
            <a:extLst>
              <a:ext uri="{FF2B5EF4-FFF2-40B4-BE49-F238E27FC236}">
                <a16:creationId xmlns="" xmlns:a16="http://schemas.microsoft.com/office/drawing/2014/main" id="{F28FED25-4DDC-4D72-A54E-3E227B420317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210425" y="4041490"/>
            <a:ext cx="4836115" cy="1415429"/>
          </a:xfrm>
        </p:spPr>
        <p:txBody>
          <a:bodyPr rtlCol="0"/>
          <a:lstStyle/>
          <a:p>
            <a:pPr algn="ctr" rtl="0"/>
            <a:r>
              <a:rPr lang="ru-RU" sz="3600" noProof="1" smtClean="0"/>
              <a:t>Создание электронного портфолио</a:t>
            </a:r>
            <a:endParaRPr lang="ru-RU" sz="3600" noProof="1"/>
          </a:p>
        </p:txBody>
      </p:sp>
      <p:sp>
        <p:nvSpPr>
          <p:cNvPr id="88" name="Номер слайда 87">
            <a:extLst>
              <a:ext uri="{FF2B5EF4-FFF2-40B4-BE49-F238E27FC236}">
                <a16:creationId xmlns="" xmlns:a16="http://schemas.microsoft.com/office/drawing/2014/main" id="{FAFF03E5-FC39-4375-8BD9-53A0FD781CB7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/>
        <p:txBody>
          <a:bodyPr rtlCol="0"/>
          <a:lstStyle/>
          <a:p>
            <a:pPr algn="ctr" rtl="0"/>
            <a:fld id="{B67B645E-C5E5-4727-B977-D372A0AA71D9}" type="slidenum">
              <a:rPr lang="ru-RU" smtClean="0"/>
              <a:pPr algn="ctr" rtl="0"/>
              <a:t>3</a:t>
            </a:fld>
            <a:endParaRPr lang="ru-RU" dirty="0"/>
          </a:p>
        </p:txBody>
      </p:sp>
      <p:pic>
        <p:nvPicPr>
          <p:cNvPr id="16" name="Рисунок 15"/>
          <p:cNvPicPr>
            <a:picLocks noGrp="1" noChangeAspect="1"/>
          </p:cNvPicPr>
          <p:nvPr>
            <p:ph type="pic" sz="quarter" idx="4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993" y="2728862"/>
            <a:ext cx="906932" cy="906932"/>
          </a:xfrm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4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28"/>
          <a:stretch>
            <a:fillRect/>
          </a:stretch>
        </p:blipFill>
        <p:spPr>
          <a:xfrm>
            <a:off x="5012136" y="2647180"/>
            <a:ext cx="1045764" cy="1045764"/>
          </a:xfrm>
        </p:spPr>
      </p:pic>
      <p:pic>
        <p:nvPicPr>
          <p:cNvPr id="26" name="Рисунок 25"/>
          <p:cNvPicPr>
            <a:picLocks noGrp="1" noChangeAspect="1"/>
          </p:cNvPicPr>
          <p:nvPr>
            <p:ph type="pic" sz="quarter" idx="4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28"/>
          <a:stretch>
            <a:fillRect/>
          </a:stretch>
        </p:blipFill>
        <p:spPr>
          <a:xfrm>
            <a:off x="2681252" y="2373696"/>
            <a:ext cx="1643098" cy="1643098"/>
          </a:xfrm>
        </p:spPr>
      </p:pic>
    </p:spTree>
    <p:extLst>
      <p:ext uri="{BB962C8B-B14F-4D97-AF65-F5344CB8AC3E}">
        <p14:creationId xmlns:p14="http://schemas.microsoft.com/office/powerpoint/2010/main" val="33784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84D1680A-25DD-42DD-B066-2294665CF23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Мобильность 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1FBEF8A3-3B79-4A1D-83CE-3501D6E1EC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26819" y="2557458"/>
            <a:ext cx="1620000" cy="622504"/>
          </a:xfrm>
        </p:spPr>
        <p:txBody>
          <a:bodyPr rtlCol="0"/>
          <a:lstStyle/>
          <a:p>
            <a:pPr rtl="0"/>
            <a:r>
              <a:rPr lang="ru-RU" dirty="0" smtClean="0"/>
              <a:t>Возможность работать с ПК и телефона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4F157E51-898F-41B4-8235-6C34BBCD749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347356" y="2164904"/>
            <a:ext cx="2240644" cy="252000"/>
          </a:xfrm>
        </p:spPr>
        <p:txBody>
          <a:bodyPr rtlCol="0"/>
          <a:lstStyle/>
          <a:p>
            <a:pPr rtl="0"/>
            <a:r>
              <a:rPr lang="ru-RU" dirty="0" smtClean="0"/>
              <a:t>Доступность</a:t>
            </a: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724B20D-50EC-427F-9E2C-81625A7AC44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305175" y="2557458"/>
            <a:ext cx="2714625" cy="581866"/>
          </a:xfrm>
        </p:spPr>
        <p:txBody>
          <a:bodyPr rtlCol="0"/>
          <a:lstStyle/>
          <a:p>
            <a:pPr rtl="0"/>
            <a:r>
              <a:rPr lang="ru-RU" dirty="0" smtClean="0"/>
              <a:t>Студент в любое время загружает результаты, а куратор (классный руководитель проверяет)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6FDE267D-5AD5-4C76-A976-43EDB64DB1F3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326282" y="5329272"/>
            <a:ext cx="2021074" cy="252000"/>
          </a:xfrm>
        </p:spPr>
        <p:txBody>
          <a:bodyPr rtlCol="0"/>
          <a:lstStyle/>
          <a:p>
            <a:pPr rtl="0"/>
            <a:r>
              <a:rPr lang="ru-RU" dirty="0" smtClean="0"/>
              <a:t>Экономичность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DDC6D72-DCF6-41AE-B39D-609AE438F22B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657677" y="5329272"/>
            <a:ext cx="1819197" cy="252000"/>
          </a:xfrm>
        </p:spPr>
        <p:txBody>
          <a:bodyPr rtlCol="0"/>
          <a:lstStyle/>
          <a:p>
            <a:pPr rtl="0"/>
            <a:r>
              <a:rPr lang="ru-RU" dirty="0" smtClean="0"/>
              <a:t>Многозадачность</a:t>
            </a:r>
            <a:endParaRPr lang="ru-RU" dirty="0"/>
          </a:p>
        </p:txBody>
      </p:sp>
      <p:sp>
        <p:nvSpPr>
          <p:cNvPr id="53" name="Номер слайда 52">
            <a:extLst>
              <a:ext uri="{FF2B5EF4-FFF2-40B4-BE49-F238E27FC236}">
                <a16:creationId xmlns="" xmlns:a16="http://schemas.microsoft.com/office/drawing/2014/main" id="{474644FF-FECF-47C3-A483-0F4796C0518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/>
        <p:txBody>
          <a:bodyPr rtlCol="0"/>
          <a:lstStyle/>
          <a:p>
            <a:pPr rtl="0"/>
            <a:fld id="{B67B645E-C5E5-4727-B977-D372A0AA71D9}" type="slidenum">
              <a:rPr lang="ru-RU" smtClean="0"/>
              <a:pPr rtl="0"/>
              <a:t>4</a:t>
            </a:fld>
            <a:endParaRPr lang="ru-RU" dirty="0"/>
          </a:p>
        </p:txBody>
      </p:sp>
      <p:pic>
        <p:nvPicPr>
          <p:cNvPr id="16" name="Рисунок 15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1" t="8459" r="23697"/>
          <a:stretch/>
        </p:blipFill>
        <p:spPr>
          <a:xfrm>
            <a:off x="8448675" y="1952625"/>
            <a:ext cx="2914650" cy="2886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Grp="1" noChangeAspect="1"/>
          </p:cNvPicPr>
          <p:nvPr>
            <p:ph type="pic" sz="quarter" idx="5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5820" y="809038"/>
            <a:ext cx="967179" cy="967179"/>
          </a:xfrm>
        </p:spPr>
      </p:pic>
      <p:pic>
        <p:nvPicPr>
          <p:cNvPr id="25" name="Рисунок 24"/>
          <p:cNvPicPr>
            <a:picLocks noGrp="1" noChangeAspect="1"/>
          </p:cNvPicPr>
          <p:nvPr>
            <p:ph type="pic" sz="quarter" idx="5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3508" y="3861234"/>
            <a:ext cx="977465" cy="977465"/>
          </a:xfrm>
        </p:spPr>
      </p:pic>
      <p:pic>
        <p:nvPicPr>
          <p:cNvPr id="26" name="Рисунок 25"/>
          <p:cNvPicPr>
            <a:picLocks noGrp="1" noChangeAspect="1"/>
          </p:cNvPicPr>
          <p:nvPr>
            <p:ph type="pic" sz="quarter" idx="5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6267" y="3765984"/>
            <a:ext cx="968157" cy="968157"/>
          </a:xfrm>
        </p:spPr>
      </p:pic>
      <p:pic>
        <p:nvPicPr>
          <p:cNvPr id="23" name="Рисунок 22"/>
          <p:cNvPicPr>
            <a:picLocks noGrp="1" noChangeAspect="1"/>
          </p:cNvPicPr>
          <p:nvPr>
            <p:ph type="pic" sz="quarter" idx="5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" b="128"/>
          <a:stretch>
            <a:fillRect/>
          </a:stretch>
        </p:blipFill>
        <p:spPr>
          <a:xfrm>
            <a:off x="1790700" y="828089"/>
            <a:ext cx="971804" cy="971804"/>
          </a:xfrm>
        </p:spPr>
      </p:pic>
    </p:spTree>
    <p:extLst>
      <p:ext uri="{BB962C8B-B14F-4D97-AF65-F5344CB8AC3E}">
        <p14:creationId xmlns:p14="http://schemas.microsoft.com/office/powerpoint/2010/main" val="400291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637" y="295274"/>
            <a:ext cx="7792713" cy="1402425"/>
          </a:xfrm>
        </p:spPr>
        <p:txBody>
          <a:bodyPr/>
          <a:lstStyle/>
          <a:p>
            <a:pPr algn="ctr"/>
            <a:r>
              <a:rPr lang="ru-RU" dirty="0" smtClean="0"/>
              <a:t>Стартовая страница Электронного портфолио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77" y="1876424"/>
            <a:ext cx="9804998" cy="482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10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637" y="295274"/>
            <a:ext cx="7792713" cy="1402425"/>
          </a:xfrm>
        </p:spPr>
        <p:txBody>
          <a:bodyPr/>
          <a:lstStyle/>
          <a:p>
            <a:pPr algn="ctr"/>
            <a:r>
              <a:rPr lang="ru-RU" dirty="0" smtClean="0"/>
              <a:t>Регистрация пользователя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36953"/>
            <a:ext cx="5238750" cy="4106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910138"/>
            <a:ext cx="57531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14364" y="323850"/>
            <a:ext cx="7792713" cy="926174"/>
          </a:xfrm>
        </p:spPr>
        <p:txBody>
          <a:bodyPr/>
          <a:lstStyle/>
          <a:p>
            <a:pPr algn="ctr"/>
            <a:r>
              <a:rPr lang="ru-RU" dirty="0" smtClean="0"/>
              <a:t>Выбор электронного портфолио группы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799"/>
            <a:ext cx="6710721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68838"/>
            <a:ext cx="6896100" cy="31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0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37939" y="380999"/>
            <a:ext cx="7024961" cy="897599"/>
          </a:xfrm>
        </p:spPr>
        <p:txBody>
          <a:bodyPr/>
          <a:lstStyle/>
          <a:p>
            <a:pPr algn="ctr"/>
            <a:r>
              <a:rPr lang="ru-RU" dirty="0" smtClean="0"/>
              <a:t>Просмотр личного кабинета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77" y="1438275"/>
            <a:ext cx="8352948" cy="504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73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024961" cy="897599"/>
          </a:xfrm>
        </p:spPr>
        <p:txBody>
          <a:bodyPr/>
          <a:lstStyle/>
          <a:p>
            <a:pPr algn="ctr"/>
            <a:r>
              <a:rPr lang="ru-RU" dirty="0" smtClean="0"/>
              <a:t>Просмотр заданий 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179"/>
            <a:ext cx="8429625" cy="41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015" y="3792829"/>
            <a:ext cx="7664985" cy="30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81072"/>
      </p:ext>
    </p:extLst>
  </p:cSld>
  <p:clrMapOvr>
    <a:masterClrMapping/>
  </p:clrMapOvr>
</p:sld>
</file>

<file path=ppt/theme/theme1.xml><?xml version="1.0" encoding="utf-8"?>
<a:theme xmlns:a="http://schemas.openxmlformats.org/drawingml/2006/main" name="tf66835393_win32">
  <a:themeElements>
    <a:clrScheme name="Contoso v1">
      <a:dk1>
        <a:sysClr val="windowText" lastClr="2E353D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_30478262_TF66835393" id="{65F58A1D-EB05-44CB-9085-FD2B20E62064}" vid="{D25AC99C-4738-49CA-8EF6-285053D22B2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2E353D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2E353D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CFEE3-59F5-490C-AC74-047FF9F6A8FC}">
  <ds:schemaRefs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F6F9DDD-282A-43E9-BFE4-D33DFFFD07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B97A58-017B-407D-9B26-277921821F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tf66835393_win32</Template>
  <TotalTime>0</TotalTime>
  <Words>108</Words>
  <Application>Microsoft Office PowerPoint</Application>
  <PresentationFormat>Произвольный</PresentationFormat>
  <Paragraphs>35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tf66835393_win32</vt:lpstr>
      <vt:lpstr>Электронное портфолио студента на платформе  moodle </vt:lpstr>
      <vt:lpstr>Проблема</vt:lpstr>
      <vt:lpstr>Решение</vt:lpstr>
      <vt:lpstr>Презентация PowerPoint</vt:lpstr>
      <vt:lpstr>Стартовая страница Электронного портфолио  </vt:lpstr>
      <vt:lpstr>Регистрация пользователя</vt:lpstr>
      <vt:lpstr>Выбор электронного портфолио группы</vt:lpstr>
      <vt:lpstr>Просмотр личного кабинета</vt:lpstr>
      <vt:lpstr>Просмотр заданий </vt:lpstr>
      <vt:lpstr>Проверка загрузки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2022-11-15T13:18:13Z</dcterms:created>
  <dcterms:modified xsi:type="dcterms:W3CDTF">2023-07-04T07:13:45Z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