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9" r:id="rId2"/>
    <p:sldId id="257" r:id="rId3"/>
    <p:sldId id="262" r:id="rId4"/>
    <p:sldId id="285" r:id="rId5"/>
    <p:sldId id="263" r:id="rId6"/>
    <p:sldId id="264" r:id="rId7"/>
    <p:sldId id="289" r:id="rId8"/>
    <p:sldId id="266" r:id="rId9"/>
    <p:sldId id="268" r:id="rId10"/>
    <p:sldId id="270" r:id="rId11"/>
    <p:sldId id="291" r:id="rId12"/>
    <p:sldId id="292" r:id="rId13"/>
    <p:sldId id="293" r:id="rId14"/>
    <p:sldId id="294" r:id="rId15"/>
    <p:sldId id="269" r:id="rId16"/>
    <p:sldId id="272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286" r:id="rId26"/>
    <p:sldId id="287" r:id="rId27"/>
    <p:sldId id="284" r:id="rId2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70"/>
    <a:srgbClr val="69809F"/>
    <a:srgbClr val="00A249"/>
    <a:srgbClr val="586D8A"/>
    <a:srgbClr val="EFF1F5"/>
    <a:srgbClr val="0000CC"/>
    <a:srgbClr val="007E39"/>
    <a:srgbClr val="CAD1DC"/>
    <a:srgbClr val="B5C0CF"/>
    <a:srgbClr val="99A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396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spc="100" baseline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Распределение первичных баллов </a:t>
            </a:r>
          </a:p>
          <a:p>
            <a:pPr>
              <a:defRPr sz="1800" spc="10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800" b="0" spc="100" baseline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sz="1800" b="0" spc="100" baseline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результатам ВПР СПО </a:t>
            </a:r>
            <a:r>
              <a:rPr lang="ru-RU" sz="1800" b="0" spc="100" baseline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Математика, </a:t>
            </a:r>
            <a:r>
              <a:rPr lang="ru-RU" sz="1800" b="0" spc="100" baseline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курс</a:t>
            </a:r>
          </a:p>
        </c:rich>
      </c:tx>
      <c:layout>
        <c:manualLayout>
          <c:xMode val="edge"/>
          <c:yMode val="edge"/>
          <c:x val="0.24120067859847374"/>
          <c:y val="1.9318997724313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1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103000145815104"/>
          <c:y val="1.0079365079365079E-2"/>
          <c:w val="0.82452555409740447"/>
          <c:h val="0.79734626921634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по России</c:v>
                </c:pt>
              </c:strCache>
            </c:strRef>
          </c:tx>
          <c:spPr>
            <a:solidFill>
              <a:srgbClr val="6980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0-6 баллов</c:v>
                </c:pt>
                <c:pt idx="1">
                  <c:v>7-12 баллов</c:v>
                </c:pt>
                <c:pt idx="2">
                  <c:v>13-18 баллов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25.9</c:v>
                </c:pt>
                <c:pt idx="1">
                  <c:v>59.8</c:v>
                </c:pt>
                <c:pt idx="2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D-4B7D-A47F-71FC8E59E4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Результаты по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0-6 баллов</c:v>
                </c:pt>
                <c:pt idx="1">
                  <c:v>7-12 баллов</c:v>
                </c:pt>
                <c:pt idx="2">
                  <c:v>13-18 баллов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20.2</c:v>
                </c:pt>
                <c:pt idx="1">
                  <c:v>64.7</c:v>
                </c:pt>
                <c:pt idx="2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D-4B7D-A47F-71FC8E59E4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0-6 баллов</c:v>
                </c:pt>
                <c:pt idx="1">
                  <c:v>7-12 баллов</c:v>
                </c:pt>
                <c:pt idx="2">
                  <c:v>13-18 баллов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-5.7</c:v>
                </c:pt>
                <c:pt idx="1">
                  <c:v>4.9000000000000004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B-4A65-A8E1-C6106C7E0D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5586512"/>
        <c:axId val="315583232"/>
      </c:barChart>
      <c:catAx>
        <c:axId val="31558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100" baseline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583232"/>
        <c:crosses val="autoZero"/>
        <c:auto val="1"/>
        <c:lblAlgn val="ctr"/>
        <c:lblOffset val="100"/>
        <c:noMultiLvlLbl val="0"/>
      </c:catAx>
      <c:valAx>
        <c:axId val="3155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58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1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>
      <a:solidFill>
        <a:srgbClr val="69809F"/>
      </a:solidFill>
      <a:prstDash val="sysDash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1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ДОЛЯ</a:t>
            </a:r>
            <a:r>
              <a:rPr lang="ru-RU" sz="1100" b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ОБУЧАЮЩИХСЯ, ВЫПОЛНИВШИХ ЗАДАНИЯ С МАКСИМАЛЬНЫМ БАЛЛОМ. </a:t>
            </a:r>
            <a:r>
              <a:rPr lang="ru-RU" sz="11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ВПР </a:t>
            </a:r>
            <a:r>
              <a:rPr lang="ru-RU" sz="1100" b="1" dirty="0">
                <a:latin typeface="Arial Narrow" panose="020B0606020202030204" pitchFamily="34" charset="0"/>
                <a:cs typeface="Arial" panose="020B0604020202020204" pitchFamily="34" charset="0"/>
              </a:rPr>
              <a:t>СПО Математика, 1 курс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760048344019732E-2"/>
          <c:y val="0.21861920075293734"/>
          <c:w val="0.93239016390203433"/>
          <c:h val="0.64562912560386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показатель по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85.11</c:v>
                </c:pt>
                <c:pt idx="1">
                  <c:v>64.33</c:v>
                </c:pt>
                <c:pt idx="2">
                  <c:v>57.26</c:v>
                </c:pt>
                <c:pt idx="3">
                  <c:v>40.17</c:v>
                </c:pt>
                <c:pt idx="4">
                  <c:v>49.66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A-48DF-85A1-3358F35CE0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87.16</c:v>
                </c:pt>
                <c:pt idx="1">
                  <c:v>69.400000000000006</c:v>
                </c:pt>
                <c:pt idx="2">
                  <c:v>65.62</c:v>
                </c:pt>
                <c:pt idx="3">
                  <c:v>49.25</c:v>
                </c:pt>
                <c:pt idx="4">
                  <c:v>54.73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6A-48DF-85A1-3358F35CE0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2.0499999999999972</c:v>
                </c:pt>
                <c:pt idx="1">
                  <c:v>5.0700000000000074</c:v>
                </c:pt>
                <c:pt idx="2">
                  <c:v>8.3600000000000065</c:v>
                </c:pt>
                <c:pt idx="3">
                  <c:v>9.0799999999999983</c:v>
                </c:pt>
                <c:pt idx="4">
                  <c:v>5.07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6A-48DF-85A1-3358F35CE0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078017808"/>
        <c:axId val="2078026512"/>
      </c:barChart>
      <c:catAx>
        <c:axId val="207801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78026512"/>
        <c:crosses val="autoZero"/>
        <c:auto val="1"/>
        <c:lblAlgn val="ctr"/>
        <c:lblOffset val="100"/>
        <c:noMultiLvlLbl val="0"/>
      </c:catAx>
      <c:valAx>
        <c:axId val="2078026512"/>
        <c:scaling>
          <c:orientation val="minMax"/>
          <c:max val="100"/>
          <c:min val="-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801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0811627779546414E-2"/>
          <c:y val="9.2242463812133121E-2"/>
          <c:w val="0.93918837222045359"/>
          <c:h val="0.14298577447917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1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ДОЛЯ</a:t>
            </a:r>
            <a:r>
              <a:rPr lang="ru-RU" sz="1100" b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ОБУЧАЮЩИХСЯ, ВЫПОЛНИВШИХ ЗАДАНИЯ С МАКСИМАЛЬНЫМ БАЛЛОМ. </a:t>
            </a:r>
            <a:r>
              <a:rPr lang="ru-RU" sz="11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ВПР </a:t>
            </a:r>
            <a:r>
              <a:rPr lang="ru-RU" sz="1100" b="1" dirty="0">
                <a:latin typeface="Arial Narrow" panose="020B0606020202030204" pitchFamily="34" charset="0"/>
                <a:cs typeface="Arial" panose="020B0604020202020204" pitchFamily="34" charset="0"/>
              </a:rPr>
              <a:t>СПО Математика, 1 курс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760048344019732E-2"/>
          <c:y val="0.21861920075293734"/>
          <c:w val="0.93239016390203433"/>
          <c:h val="0.64562912560386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показатель по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Задание 6. Выполнять вычисления и преобразования</c:v>
                </c:pt>
                <c:pt idx="1">
                  <c:v>Задание 7. Работать со статистической информацией, находить частоту и вероятность случайного события, использовать приобретенные знания и умения в практической деятельности, строить и исследовать простейшие математические модели</c:v>
                </c:pt>
                <c:pt idx="2">
                  <c:v>Задание 8. Строить и читать графики функций</c:v>
                </c:pt>
                <c:pt idx="3">
                  <c:v>Задание 9. Осуществлять практические расчеты по формулам, составлять несложные формулы, выражающие зависимости между величинами</c:v>
                </c:pt>
                <c:pt idx="4">
                  <c:v>Задание 10. Решать уравнения, неравенства и их системы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83.46</c:v>
                </c:pt>
                <c:pt idx="1">
                  <c:v>75.62</c:v>
                </c:pt>
                <c:pt idx="2">
                  <c:v>61.32</c:v>
                </c:pt>
                <c:pt idx="3">
                  <c:v>70.41</c:v>
                </c:pt>
                <c:pt idx="4">
                  <c:v>63.21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A-48DF-85A1-3358F35CE0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Задание 6. Выполнять вычисления и преобразования</c:v>
                </c:pt>
                <c:pt idx="1">
                  <c:v>Задание 7. Работать со статистической информацией, находить частоту и вероятность случайного события, использовать приобретенные знания и умения в практической деятельности, строить и исследовать простейшие математические модели</c:v>
                </c:pt>
                <c:pt idx="2">
                  <c:v>Задание 8. Строить и читать графики функций</c:v>
                </c:pt>
                <c:pt idx="3">
                  <c:v>Задание 9. Осуществлять практические расчеты по формулам, составлять несложные формулы, выражающие зависимости между величинами</c:v>
                </c:pt>
                <c:pt idx="4">
                  <c:v>Задание 10. Решать уравнения, неравенства и их системы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84.77</c:v>
                </c:pt>
                <c:pt idx="1">
                  <c:v>78.81</c:v>
                </c:pt>
                <c:pt idx="2">
                  <c:v>64.95</c:v>
                </c:pt>
                <c:pt idx="3">
                  <c:v>72.239999999999995</c:v>
                </c:pt>
                <c:pt idx="4">
                  <c:v>66.59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6A-48DF-85A1-3358F35CE0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Задание 6. Выполнять вычисления и преобразования</c:v>
                </c:pt>
                <c:pt idx="1">
                  <c:v>Задание 7. Работать со статистической информацией, находить частоту и вероятность случайного события, использовать приобретенные знания и умения в практической деятельности, строить и исследовать простейшие математические модели</c:v>
                </c:pt>
                <c:pt idx="2">
                  <c:v>Задание 8. Строить и читать графики функций</c:v>
                </c:pt>
                <c:pt idx="3">
                  <c:v>Задание 9. Осуществлять практические расчеты по формулам, составлять несложные формулы, выражающие зависимости между величинами</c:v>
                </c:pt>
                <c:pt idx="4">
                  <c:v>Задание 10. Решать уравнения, неравенства и их системы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1.3100000000000023</c:v>
                </c:pt>
                <c:pt idx="1">
                  <c:v>3.1899999999999977</c:v>
                </c:pt>
                <c:pt idx="2">
                  <c:v>3.6300000000000026</c:v>
                </c:pt>
                <c:pt idx="3">
                  <c:v>1.8299999999999983</c:v>
                </c:pt>
                <c:pt idx="4">
                  <c:v>3.3800000000000026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6A-48DF-85A1-3358F35CE0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078017808"/>
        <c:axId val="2078026512"/>
      </c:barChart>
      <c:catAx>
        <c:axId val="207801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78026512"/>
        <c:crosses val="autoZero"/>
        <c:auto val="1"/>
        <c:lblAlgn val="ctr"/>
        <c:lblOffset val="100"/>
        <c:noMultiLvlLbl val="0"/>
      </c:catAx>
      <c:valAx>
        <c:axId val="2078026512"/>
        <c:scaling>
          <c:orientation val="minMax"/>
          <c:max val="100"/>
          <c:min val="-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801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6239710645952032E-2"/>
          <c:y val="9.2242463812133121E-2"/>
          <c:w val="0.98376028935404802"/>
          <c:h val="0.14298577447917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1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ДОЛЯ</a:t>
            </a:r>
            <a:r>
              <a:rPr lang="ru-RU" sz="1100" b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ОБУЧАЮЩИХСЯ, ВЫПОЛНИВШИХ ЗАДАНИЯ С МАКСИМАЛЬНЫМ БАЛЛОМ. </a:t>
            </a:r>
            <a:r>
              <a:rPr lang="ru-RU" sz="11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ВПР </a:t>
            </a:r>
            <a:r>
              <a:rPr lang="ru-RU" sz="1100" b="1" dirty="0">
                <a:latin typeface="Arial Narrow" panose="020B0606020202030204" pitchFamily="34" charset="0"/>
                <a:cs typeface="Arial" panose="020B0604020202020204" pitchFamily="34" charset="0"/>
              </a:rPr>
              <a:t>СПО Математика, 1 курс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760048344019732E-2"/>
          <c:y val="0.21861920075293734"/>
          <c:w val="0.93239016390203433"/>
          <c:h val="0.64562912560386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показатель по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Задание 11</c:v>
                </c:pt>
                <c:pt idx="1">
                  <c:v>Задание 12</c:v>
                </c:pt>
                <c:pt idx="2">
                  <c:v>Задание 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54.9</c:v>
                </c:pt>
                <c:pt idx="1">
                  <c:v>70.430000000000007</c:v>
                </c:pt>
                <c:pt idx="2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A-48DF-85A1-3358F35CE0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Задание 11</c:v>
                </c:pt>
                <c:pt idx="1">
                  <c:v>Задание 12</c:v>
                </c:pt>
                <c:pt idx="2">
                  <c:v>Задание 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58.53</c:v>
                </c:pt>
                <c:pt idx="1">
                  <c:v>73.38</c:v>
                </c:pt>
                <c:pt idx="2">
                  <c:v>11.23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6A-48DF-85A1-3358F35CE0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Задание 11</c:v>
                </c:pt>
                <c:pt idx="1">
                  <c:v>Задание 12</c:v>
                </c:pt>
                <c:pt idx="2">
                  <c:v>Задание 15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3.6300000000000026</c:v>
                </c:pt>
                <c:pt idx="1">
                  <c:v>2.9499999999999886</c:v>
                </c:pt>
                <c:pt idx="2">
                  <c:v>-5.27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6A-48DF-85A1-3358F35CE0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078017808"/>
        <c:axId val="2078026512"/>
      </c:barChart>
      <c:catAx>
        <c:axId val="207801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78026512"/>
        <c:crosses val="autoZero"/>
        <c:auto val="1"/>
        <c:lblAlgn val="ctr"/>
        <c:lblOffset val="100"/>
        <c:noMultiLvlLbl val="0"/>
      </c:catAx>
      <c:valAx>
        <c:axId val="2078026512"/>
        <c:scaling>
          <c:orientation val="minMax"/>
          <c:max val="100"/>
          <c:min val="-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801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0811627779546414E-2"/>
          <c:y val="9.2242463812133121E-2"/>
          <c:w val="0.93918837222045359"/>
          <c:h val="0.14298577447917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1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ДОЛЯ</a:t>
            </a:r>
            <a:r>
              <a:rPr lang="ru-RU" sz="1100" b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ОБУЧАЮЩИХСЯ, ВЫПОЛНИВШИХ ЗАДАНИЯ С МАКСИМАЛЬНЫМ БАЛЛОМ. </a:t>
            </a:r>
            <a:r>
              <a:rPr lang="ru-RU" sz="11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ВПР </a:t>
            </a:r>
            <a:r>
              <a:rPr lang="ru-RU" sz="1100" b="1" dirty="0">
                <a:latin typeface="Arial Narrow" panose="020B0606020202030204" pitchFamily="34" charset="0"/>
                <a:cs typeface="Arial" panose="020B0604020202020204" pitchFamily="34" charset="0"/>
              </a:rPr>
              <a:t>СПО Математика, 1 курс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760048344019732E-2"/>
          <c:y val="0.21861920075293734"/>
          <c:w val="0.93239016390203433"/>
          <c:h val="0.64562912560386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показатель по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Задание 13</c:v>
                </c:pt>
                <c:pt idx="1">
                  <c:v>Задание 14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30.9</c:v>
                </c:pt>
                <c:pt idx="1">
                  <c:v>2.57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A-48DF-85A1-3358F35CE0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Задание 13</c:v>
                </c:pt>
                <c:pt idx="1">
                  <c:v>Задание 14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34.53</c:v>
                </c:pt>
                <c:pt idx="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6A-48DF-85A1-3358F35CE0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Задание 13</c:v>
                </c:pt>
                <c:pt idx="1">
                  <c:v>Задание 14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3.6300000000000026</c:v>
                </c:pt>
                <c:pt idx="1">
                  <c:v>-0.66999999999999993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6A-48DF-85A1-3358F35CE0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078017808"/>
        <c:axId val="2078026512"/>
      </c:barChart>
      <c:catAx>
        <c:axId val="207801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78026512"/>
        <c:crosses val="autoZero"/>
        <c:auto val="1"/>
        <c:lblAlgn val="ctr"/>
        <c:lblOffset val="100"/>
        <c:noMultiLvlLbl val="0"/>
      </c:catAx>
      <c:valAx>
        <c:axId val="2078026512"/>
        <c:scaling>
          <c:orientation val="minMax"/>
          <c:max val="100"/>
          <c:min val="-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801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0811627779546414E-2"/>
          <c:y val="9.2242463812133121E-2"/>
          <c:w val="0.93918837222045359"/>
          <c:h val="0.14298577447917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dirty="0" smtClean="0">
                <a:effectLst/>
              </a:rPr>
              <a:t>Доля обучающихся, выполнивших задания с максимальным баллом.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ВПР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СПО Математика, 1 курс</a:t>
            </a:r>
          </a:p>
        </c:rich>
      </c:tx>
      <c:layout>
        <c:manualLayout>
          <c:xMode val="edge"/>
          <c:yMode val="edge"/>
          <c:x val="0.13810386473429953"/>
          <c:y val="3.0720201253601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760048344019732E-2"/>
          <c:y val="0.21861920075293734"/>
          <c:w val="0.93239016390203433"/>
          <c:h val="0.64562912560386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показатель по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  <c:pt idx="5">
                  <c:v>Задание 6</c:v>
                </c:pt>
                <c:pt idx="6">
                  <c:v>Задание 7</c:v>
                </c:pt>
                <c:pt idx="7">
                  <c:v>Задание 8</c:v>
                </c:pt>
                <c:pt idx="8">
                  <c:v>Задание 9</c:v>
                </c:pt>
                <c:pt idx="9">
                  <c:v>Задание 10</c:v>
                </c:pt>
                <c:pt idx="10">
                  <c:v>Задание 11</c:v>
                </c:pt>
                <c:pt idx="11">
                  <c:v>Задание 12</c:v>
                </c:pt>
                <c:pt idx="12">
                  <c:v>Задание 13</c:v>
                </c:pt>
                <c:pt idx="13">
                  <c:v>Задание 14</c:v>
                </c:pt>
                <c:pt idx="14">
                  <c:v>Задание 15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85.11</c:v>
                </c:pt>
                <c:pt idx="1">
                  <c:v>64.33</c:v>
                </c:pt>
                <c:pt idx="2">
                  <c:v>57.26</c:v>
                </c:pt>
                <c:pt idx="3">
                  <c:v>40.17</c:v>
                </c:pt>
                <c:pt idx="4">
                  <c:v>49.66</c:v>
                </c:pt>
                <c:pt idx="5">
                  <c:v>83.46</c:v>
                </c:pt>
                <c:pt idx="6">
                  <c:v>75.62</c:v>
                </c:pt>
                <c:pt idx="7">
                  <c:v>61.32</c:v>
                </c:pt>
                <c:pt idx="8">
                  <c:v>70.41</c:v>
                </c:pt>
                <c:pt idx="9">
                  <c:v>63.21</c:v>
                </c:pt>
                <c:pt idx="10">
                  <c:v>54.9</c:v>
                </c:pt>
                <c:pt idx="11">
                  <c:v>70.430000000000007</c:v>
                </c:pt>
                <c:pt idx="12">
                  <c:v>30.9</c:v>
                </c:pt>
                <c:pt idx="13">
                  <c:v>2.57</c:v>
                </c:pt>
                <c:pt idx="14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4-4932-9972-642CCD3F2D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  <c:pt idx="5">
                  <c:v>Задание 6</c:v>
                </c:pt>
                <c:pt idx="6">
                  <c:v>Задание 7</c:v>
                </c:pt>
                <c:pt idx="7">
                  <c:v>Задание 8</c:v>
                </c:pt>
                <c:pt idx="8">
                  <c:v>Задание 9</c:v>
                </c:pt>
                <c:pt idx="9">
                  <c:v>Задание 10</c:v>
                </c:pt>
                <c:pt idx="10">
                  <c:v>Задание 11</c:v>
                </c:pt>
                <c:pt idx="11">
                  <c:v>Задание 12</c:v>
                </c:pt>
                <c:pt idx="12">
                  <c:v>Задание 13</c:v>
                </c:pt>
                <c:pt idx="13">
                  <c:v>Задание 14</c:v>
                </c:pt>
                <c:pt idx="14">
                  <c:v>Задание 15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87.16</c:v>
                </c:pt>
                <c:pt idx="1">
                  <c:v>69.400000000000006</c:v>
                </c:pt>
                <c:pt idx="2">
                  <c:v>65.62</c:v>
                </c:pt>
                <c:pt idx="3">
                  <c:v>49.25</c:v>
                </c:pt>
                <c:pt idx="4">
                  <c:v>54.73</c:v>
                </c:pt>
                <c:pt idx="5">
                  <c:v>84.77</c:v>
                </c:pt>
                <c:pt idx="6">
                  <c:v>78.81</c:v>
                </c:pt>
                <c:pt idx="7">
                  <c:v>64.95</c:v>
                </c:pt>
                <c:pt idx="8">
                  <c:v>72.239999999999995</c:v>
                </c:pt>
                <c:pt idx="9">
                  <c:v>66.59</c:v>
                </c:pt>
                <c:pt idx="10">
                  <c:v>58.53</c:v>
                </c:pt>
                <c:pt idx="11">
                  <c:v>73.38</c:v>
                </c:pt>
                <c:pt idx="12">
                  <c:v>34.53</c:v>
                </c:pt>
                <c:pt idx="13">
                  <c:v>1.9</c:v>
                </c:pt>
                <c:pt idx="14">
                  <c:v>11.23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14-4932-9972-642CCD3F2D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Разница между показателем Самарской области и средним показателем по России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  <c:pt idx="5">
                  <c:v>Задание 6</c:v>
                </c:pt>
                <c:pt idx="6">
                  <c:v>Задание 7</c:v>
                </c:pt>
                <c:pt idx="7">
                  <c:v>Задание 8</c:v>
                </c:pt>
                <c:pt idx="8">
                  <c:v>Задание 9</c:v>
                </c:pt>
                <c:pt idx="9">
                  <c:v>Задание 10</c:v>
                </c:pt>
                <c:pt idx="10">
                  <c:v>Задание 11</c:v>
                </c:pt>
                <c:pt idx="11">
                  <c:v>Задание 12</c:v>
                </c:pt>
                <c:pt idx="12">
                  <c:v>Задание 13</c:v>
                </c:pt>
                <c:pt idx="13">
                  <c:v>Задание 14</c:v>
                </c:pt>
                <c:pt idx="14">
                  <c:v>Задание 15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2.0499999999999972</c:v>
                </c:pt>
                <c:pt idx="1">
                  <c:v>5.0700000000000074</c:v>
                </c:pt>
                <c:pt idx="2">
                  <c:v>8.3600000000000065</c:v>
                </c:pt>
                <c:pt idx="3">
                  <c:v>9.0799999999999983</c:v>
                </c:pt>
                <c:pt idx="4">
                  <c:v>5.07</c:v>
                </c:pt>
                <c:pt idx="5">
                  <c:v>1.3100000000000023</c:v>
                </c:pt>
                <c:pt idx="6">
                  <c:v>3.1899999999999977</c:v>
                </c:pt>
                <c:pt idx="7">
                  <c:v>3.6300000000000026</c:v>
                </c:pt>
                <c:pt idx="8">
                  <c:v>1.8299999999999983</c:v>
                </c:pt>
                <c:pt idx="9">
                  <c:v>3.3800000000000026</c:v>
                </c:pt>
                <c:pt idx="10">
                  <c:v>3.6300000000000026</c:v>
                </c:pt>
                <c:pt idx="11">
                  <c:v>2.9499999999999886</c:v>
                </c:pt>
                <c:pt idx="12">
                  <c:v>3.6300000000000026</c:v>
                </c:pt>
                <c:pt idx="13">
                  <c:v>-0.66999999999999993</c:v>
                </c:pt>
                <c:pt idx="14">
                  <c:v>-5.27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14-4932-9972-642CCD3F2D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8017808"/>
        <c:axId val="2078026512"/>
      </c:barChart>
      <c:catAx>
        <c:axId val="207801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78026512"/>
        <c:crosses val="autoZero"/>
        <c:auto val="1"/>
        <c:lblAlgn val="ctr"/>
        <c:lblOffset val="100"/>
        <c:noMultiLvlLbl val="0"/>
      </c:catAx>
      <c:valAx>
        <c:axId val="2078026512"/>
        <c:scaling>
          <c:orientation val="minMax"/>
          <c:max val="100"/>
          <c:min val="-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801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394569736507894"/>
          <c:y val="8.9569354822314873E-2"/>
          <c:w val="0.75603050679785566"/>
          <c:h val="0.104982502700599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spc="100" baseline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Распределение первичных баллов </a:t>
            </a:r>
          </a:p>
          <a:p>
            <a:pPr>
              <a:defRPr sz="1800" spc="10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800" b="0" spc="100" baseline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sz="1800" b="0" spc="100" baseline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результатам ВПР СПО </a:t>
            </a:r>
            <a:r>
              <a:rPr lang="ru-RU" sz="1800" b="0" spc="100" baseline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Математика, завершившие</a:t>
            </a:r>
            <a:endParaRPr lang="ru-RU" sz="1800" b="0" spc="100" baseline="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4120067859847374"/>
          <c:y val="1.9318997724313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1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103000145815104"/>
          <c:y val="1.0079365079365079E-2"/>
          <c:w val="0.82452555409740447"/>
          <c:h val="0.79734626921634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по России</c:v>
                </c:pt>
              </c:strCache>
            </c:strRef>
          </c:tx>
          <c:spPr>
            <a:solidFill>
              <a:srgbClr val="6980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0-6 баллов</c:v>
                </c:pt>
                <c:pt idx="1">
                  <c:v>7-12 баллов</c:v>
                </c:pt>
                <c:pt idx="2">
                  <c:v>13-19 баллов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13.6</c:v>
                </c:pt>
                <c:pt idx="1">
                  <c:v>70.599999999999994</c:v>
                </c:pt>
                <c:pt idx="2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D-4B7D-A47F-71FC8E59E4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Результаты по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0-6 баллов</c:v>
                </c:pt>
                <c:pt idx="1">
                  <c:v>7-12 баллов</c:v>
                </c:pt>
                <c:pt idx="2">
                  <c:v>13-19 баллов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11.4</c:v>
                </c:pt>
                <c:pt idx="1">
                  <c:v>67.3</c:v>
                </c:pt>
                <c:pt idx="2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D-4B7D-A47F-71FC8E59E4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0-6 баллов</c:v>
                </c:pt>
                <c:pt idx="1">
                  <c:v>7-12 баллов</c:v>
                </c:pt>
                <c:pt idx="2">
                  <c:v>13-19 баллов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-2.2000000000000002</c:v>
                </c:pt>
                <c:pt idx="1">
                  <c:v>-3.3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B-4A65-A8E1-C6106C7E0D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5586512"/>
        <c:axId val="315583232"/>
      </c:barChart>
      <c:catAx>
        <c:axId val="31558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100" baseline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583232"/>
        <c:crosses val="autoZero"/>
        <c:auto val="1"/>
        <c:lblAlgn val="ctr"/>
        <c:lblOffset val="100"/>
        <c:noMultiLvlLbl val="0"/>
      </c:catAx>
      <c:valAx>
        <c:axId val="3155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58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1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>
      <a:solidFill>
        <a:srgbClr val="69809F"/>
      </a:solidFill>
      <a:prstDash val="sysDash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0" dirty="0" smtClean="0">
                <a:effectLst/>
                <a:latin typeface="Arial Narrow" panose="020B0606020202030204" pitchFamily="34" charset="0"/>
              </a:rPr>
              <a:t>Доля обучающихся, выполнивших задания с максимальным баллом задания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ВПР </a:t>
            </a:r>
            <a:r>
              <a:rPr lang="ru-RU" sz="1400" b="0" dirty="0">
                <a:latin typeface="Arial Narrow" panose="020B0606020202030204" pitchFamily="34" charset="0"/>
                <a:cs typeface="Arial" panose="020B0604020202020204" pitchFamily="34" charset="0"/>
              </a:rPr>
              <a:t>СПО Математика, </a:t>
            </a:r>
            <a:r>
              <a:rPr lang="ru-RU" sz="1400" b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завершившие </a:t>
            </a:r>
            <a:r>
              <a:rPr lang="ru-RU" sz="1400" b="0" dirty="0">
                <a:latin typeface="Arial Narrow" panose="020B0606020202030204" pitchFamily="34" charset="0"/>
                <a:cs typeface="Arial" panose="020B0604020202020204" pitchFamily="34" charset="0"/>
              </a:rPr>
              <a:t>общеобразовательную подготовку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760048344019732E-2"/>
          <c:y val="0.21861920075293734"/>
          <c:w val="0.93239016390203433"/>
          <c:h val="0.64562912560386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показатель по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  <c:pt idx="5">
                  <c:v>Задание 6</c:v>
                </c:pt>
                <c:pt idx="6">
                  <c:v>Задание 7</c:v>
                </c:pt>
                <c:pt idx="7">
                  <c:v>Задание 8</c:v>
                </c:pt>
                <c:pt idx="8">
                  <c:v>Задание 9</c:v>
                </c:pt>
                <c:pt idx="9">
                  <c:v>Задание 10</c:v>
                </c:pt>
                <c:pt idx="10">
                  <c:v>Задание 11</c:v>
                </c:pt>
                <c:pt idx="11">
                  <c:v>Задание 12</c:v>
                </c:pt>
                <c:pt idx="12">
                  <c:v>Задание 13</c:v>
                </c:pt>
                <c:pt idx="13">
                  <c:v>Задание 14</c:v>
                </c:pt>
                <c:pt idx="14">
                  <c:v>Задание 15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90.31</c:v>
                </c:pt>
                <c:pt idx="1">
                  <c:v>84.36</c:v>
                </c:pt>
                <c:pt idx="2">
                  <c:v>82.49</c:v>
                </c:pt>
                <c:pt idx="3">
                  <c:v>83.54</c:v>
                </c:pt>
                <c:pt idx="4">
                  <c:v>79.28</c:v>
                </c:pt>
                <c:pt idx="5">
                  <c:v>87.05</c:v>
                </c:pt>
                <c:pt idx="6">
                  <c:v>82.48</c:v>
                </c:pt>
                <c:pt idx="7">
                  <c:v>76.069999999999993</c:v>
                </c:pt>
                <c:pt idx="8">
                  <c:v>75.959999999999994</c:v>
                </c:pt>
                <c:pt idx="9">
                  <c:v>66.86</c:v>
                </c:pt>
                <c:pt idx="10">
                  <c:v>45.5</c:v>
                </c:pt>
                <c:pt idx="11">
                  <c:v>30.38</c:v>
                </c:pt>
                <c:pt idx="12">
                  <c:v>14.58</c:v>
                </c:pt>
                <c:pt idx="13">
                  <c:v>4.91</c:v>
                </c:pt>
                <c:pt idx="14">
                  <c:v>4.7300000000000004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A-4DB5-A423-D8D0134171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  <c:pt idx="5">
                  <c:v>Задание 6</c:v>
                </c:pt>
                <c:pt idx="6">
                  <c:v>Задание 7</c:v>
                </c:pt>
                <c:pt idx="7">
                  <c:v>Задание 8</c:v>
                </c:pt>
                <c:pt idx="8">
                  <c:v>Задание 9</c:v>
                </c:pt>
                <c:pt idx="9">
                  <c:v>Задание 10</c:v>
                </c:pt>
                <c:pt idx="10">
                  <c:v>Задание 11</c:v>
                </c:pt>
                <c:pt idx="11">
                  <c:v>Задание 12</c:v>
                </c:pt>
                <c:pt idx="12">
                  <c:v>Задание 13</c:v>
                </c:pt>
                <c:pt idx="13">
                  <c:v>Задание 14</c:v>
                </c:pt>
                <c:pt idx="14">
                  <c:v>Задание 15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92.15</c:v>
                </c:pt>
                <c:pt idx="1">
                  <c:v>85.93</c:v>
                </c:pt>
                <c:pt idx="2">
                  <c:v>83.95</c:v>
                </c:pt>
                <c:pt idx="3">
                  <c:v>85.39</c:v>
                </c:pt>
                <c:pt idx="4">
                  <c:v>81.84</c:v>
                </c:pt>
                <c:pt idx="5">
                  <c:v>89.08</c:v>
                </c:pt>
                <c:pt idx="6">
                  <c:v>84.19</c:v>
                </c:pt>
                <c:pt idx="7">
                  <c:v>67.28</c:v>
                </c:pt>
                <c:pt idx="8">
                  <c:v>78.34</c:v>
                </c:pt>
                <c:pt idx="9">
                  <c:v>69.680000000000007</c:v>
                </c:pt>
                <c:pt idx="10">
                  <c:v>54.79</c:v>
                </c:pt>
                <c:pt idx="11">
                  <c:v>29.05</c:v>
                </c:pt>
                <c:pt idx="12">
                  <c:v>17.54</c:v>
                </c:pt>
                <c:pt idx="13">
                  <c:v>11.38</c:v>
                </c:pt>
                <c:pt idx="14">
                  <c:v>5.64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A-4DB5-A423-D8D0134171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Задание 1</c:v>
                </c:pt>
                <c:pt idx="1">
                  <c:v>Задание 2</c:v>
                </c:pt>
                <c:pt idx="2">
                  <c:v>Задание 3</c:v>
                </c:pt>
                <c:pt idx="3">
                  <c:v>Задание 4</c:v>
                </c:pt>
                <c:pt idx="4">
                  <c:v>Задание 5</c:v>
                </c:pt>
                <c:pt idx="5">
                  <c:v>Задание 6</c:v>
                </c:pt>
                <c:pt idx="6">
                  <c:v>Задание 7</c:v>
                </c:pt>
                <c:pt idx="7">
                  <c:v>Задание 8</c:v>
                </c:pt>
                <c:pt idx="8">
                  <c:v>Задание 9</c:v>
                </c:pt>
                <c:pt idx="9">
                  <c:v>Задание 10</c:v>
                </c:pt>
                <c:pt idx="10">
                  <c:v>Задание 11</c:v>
                </c:pt>
                <c:pt idx="11">
                  <c:v>Задание 12</c:v>
                </c:pt>
                <c:pt idx="12">
                  <c:v>Задание 13</c:v>
                </c:pt>
                <c:pt idx="13">
                  <c:v>Задание 14</c:v>
                </c:pt>
                <c:pt idx="14">
                  <c:v>Задание 15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1.8400000000000034</c:v>
                </c:pt>
                <c:pt idx="1">
                  <c:v>1.5700000000000074</c:v>
                </c:pt>
                <c:pt idx="2">
                  <c:v>1.460000000000008</c:v>
                </c:pt>
                <c:pt idx="3">
                  <c:v>1.8499999999999943</c:v>
                </c:pt>
                <c:pt idx="4">
                  <c:v>2.5600000000000023</c:v>
                </c:pt>
                <c:pt idx="5">
                  <c:v>2.0300000000000011</c:v>
                </c:pt>
                <c:pt idx="6">
                  <c:v>1.7099999999999937</c:v>
                </c:pt>
                <c:pt idx="7">
                  <c:v>-8.789999999999992</c:v>
                </c:pt>
                <c:pt idx="8">
                  <c:v>2.3800000000000097</c:v>
                </c:pt>
                <c:pt idx="9">
                  <c:v>2.8200000000000074</c:v>
                </c:pt>
                <c:pt idx="10">
                  <c:v>9.2899999999999991</c:v>
                </c:pt>
                <c:pt idx="11">
                  <c:v>-1.3299999999999983</c:v>
                </c:pt>
                <c:pt idx="12">
                  <c:v>2.9599999999999991</c:v>
                </c:pt>
                <c:pt idx="13">
                  <c:v>6.4700000000000006</c:v>
                </c:pt>
                <c:pt idx="14">
                  <c:v>0.90999999999999925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DA-4DB5-A423-D8D0134171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8025424"/>
        <c:axId val="2078017264"/>
      </c:barChart>
      <c:catAx>
        <c:axId val="2078025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78017264"/>
        <c:crosses val="autoZero"/>
        <c:auto val="1"/>
        <c:lblAlgn val="ctr"/>
        <c:lblOffset val="100"/>
        <c:noMultiLvlLbl val="0"/>
      </c:catAx>
      <c:valAx>
        <c:axId val="2078017264"/>
        <c:scaling>
          <c:orientation val="minMax"/>
          <c:max val="100"/>
          <c:min val="-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802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394569736507894"/>
          <c:y val="8.6219995227869245E-2"/>
          <c:w val="0.88163433375175926"/>
          <c:h val="0.10833194941541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hyperlink" Target="https://fioco.ru/demo-vpr-spo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hyperlink" Target="https://fioco.ru/demo-vpr-spo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hyperlink" Target="https://fioco.ru/demo-vpr-spo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hyperlink" Target="https://fioco.ru/demo-vpr-sp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C7D44-C350-4D2C-92C8-FD4F3AB34F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10036-139E-4845-93ED-DBE3001EDB4A}">
      <dgm:prSet custT="1"/>
      <dgm:spPr>
        <a:solidFill>
          <a:srgbClr val="69809F"/>
        </a:solidFill>
      </dgm:spPr>
      <dgm:t>
        <a:bodyPr/>
        <a:lstStyle/>
        <a:p>
          <a:pPr rtl="0"/>
          <a:endParaRPr lang="ru-RU" sz="1100" b="1" spc="100" baseline="0" dirty="0">
            <a:latin typeface="Arial Narrow" panose="020B0606020202030204" pitchFamily="34" charset="0"/>
          </a:endParaRPr>
        </a:p>
      </dgm:t>
    </dgm:pt>
    <dgm:pt modelId="{6FD0606F-2EAB-46F5-805E-2434BC4D05A9}" type="parTrans" cxnId="{2FB4A8C4-9DB4-40F1-BE82-B8A885D49451}">
      <dgm:prSet/>
      <dgm:spPr/>
      <dgm:t>
        <a:bodyPr/>
        <a:lstStyle/>
        <a:p>
          <a:endParaRPr lang="ru-RU"/>
        </a:p>
      </dgm:t>
    </dgm:pt>
    <dgm:pt modelId="{4FADC0BC-4858-4965-94A5-C66FD127C6F9}" type="sibTrans" cxnId="{2FB4A8C4-9DB4-40F1-BE82-B8A885D49451}">
      <dgm:prSet/>
      <dgm:spPr/>
      <dgm:t>
        <a:bodyPr/>
        <a:lstStyle/>
        <a:p>
          <a:endParaRPr lang="ru-RU"/>
        </a:p>
      </dgm:t>
    </dgm:pt>
    <dgm:pt modelId="{CDCBC3E2-146C-420E-8653-4E90F54E958E}">
      <dgm:prSet custT="1"/>
      <dgm:spPr/>
      <dgm:t>
        <a:bodyPr/>
        <a:lstStyle/>
        <a:p>
          <a:pPr rtl="0"/>
          <a:r>
            <a:rPr lang="ru-RU" sz="2400" dirty="0" smtClean="0">
              <a:latin typeface="Arial Narrow" panose="020B0606020202030204" pitchFamily="34" charset="0"/>
            </a:rPr>
            <a:t>Обучающиеся </a:t>
          </a:r>
          <a:r>
            <a:rPr lang="ru-RU" sz="3200" b="1" dirty="0" smtClean="0">
              <a:solidFill>
                <a:srgbClr val="586D8A"/>
              </a:solidFill>
              <a:latin typeface="Arial Narrow" panose="020B0606020202030204" pitchFamily="34" charset="0"/>
            </a:rPr>
            <a:t>57</a:t>
          </a:r>
          <a:r>
            <a:rPr lang="ru-RU" sz="2400" b="1" dirty="0" smtClean="0">
              <a:solidFill>
                <a:srgbClr val="586D8A"/>
              </a:solidFill>
              <a:latin typeface="Arial Narrow" panose="020B0606020202030204" pitchFamily="34" charset="0"/>
            </a:rPr>
            <a:t> </a:t>
          </a:r>
          <a:r>
            <a:rPr lang="ru-RU" sz="2400" dirty="0" smtClean="0">
              <a:latin typeface="Arial Narrow" panose="020B0606020202030204" pitchFamily="34" charset="0"/>
            </a:rPr>
            <a:t>образовательных организаций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48B3CB33-DD78-4A4C-8556-3FF37FEF01D7}" type="parTrans" cxnId="{EB460A72-A588-4BCD-AE54-45AFDE59369A}">
      <dgm:prSet/>
      <dgm:spPr/>
      <dgm:t>
        <a:bodyPr/>
        <a:lstStyle/>
        <a:p>
          <a:endParaRPr lang="ru-RU"/>
        </a:p>
      </dgm:t>
    </dgm:pt>
    <dgm:pt modelId="{1B7BD46D-7CE7-4A57-B01A-F2054F0B1790}" type="sibTrans" cxnId="{EB460A72-A588-4BCD-AE54-45AFDE59369A}">
      <dgm:prSet/>
      <dgm:spPr/>
      <dgm:t>
        <a:bodyPr/>
        <a:lstStyle/>
        <a:p>
          <a:endParaRPr lang="ru-RU"/>
        </a:p>
      </dgm:t>
    </dgm:pt>
    <dgm:pt modelId="{F8F24ED8-7690-4B6B-AED7-F2AB878A2607}">
      <dgm:prSet/>
      <dgm:spPr/>
      <dgm:t>
        <a:bodyPr/>
        <a:lstStyle/>
        <a:p>
          <a:pPr rtl="0"/>
          <a:endParaRPr lang="ru-RU" sz="1400" dirty="0"/>
        </a:p>
      </dgm:t>
    </dgm:pt>
    <dgm:pt modelId="{4E11EC71-7A66-4352-84EC-87A448147793}" type="parTrans" cxnId="{37E82754-8EE0-4758-97D3-D1CB8F7BE5B3}">
      <dgm:prSet/>
      <dgm:spPr/>
      <dgm:t>
        <a:bodyPr/>
        <a:lstStyle/>
        <a:p>
          <a:endParaRPr lang="ru-RU"/>
        </a:p>
      </dgm:t>
    </dgm:pt>
    <dgm:pt modelId="{E83EF19A-A427-480F-BE05-8513F33A1131}" type="sibTrans" cxnId="{37E82754-8EE0-4758-97D3-D1CB8F7BE5B3}">
      <dgm:prSet/>
      <dgm:spPr/>
      <dgm:t>
        <a:bodyPr/>
        <a:lstStyle/>
        <a:p>
          <a:endParaRPr lang="ru-RU"/>
        </a:p>
      </dgm:t>
    </dgm:pt>
    <dgm:pt modelId="{83ACF8E8-53A0-4A3C-8698-CD857A9F8DA8}">
      <dgm:prSet custT="1"/>
      <dgm:spPr>
        <a:solidFill>
          <a:srgbClr val="69809F"/>
        </a:solidFill>
      </dgm:spPr>
      <dgm:t>
        <a:bodyPr/>
        <a:lstStyle/>
        <a:p>
          <a:pPr rtl="0"/>
          <a:endParaRPr lang="ru-RU" sz="1100" b="1" spc="100" baseline="0" dirty="0">
            <a:latin typeface="Arial Narrow" panose="020B0606020202030204" pitchFamily="34" charset="0"/>
          </a:endParaRPr>
        </a:p>
      </dgm:t>
    </dgm:pt>
    <dgm:pt modelId="{9BA222AF-3627-4BBB-ADBF-EF779E43FC89}" type="parTrans" cxnId="{FFB3D647-F6B9-4B06-8772-32446F040E55}">
      <dgm:prSet/>
      <dgm:spPr/>
      <dgm:t>
        <a:bodyPr/>
        <a:lstStyle/>
        <a:p>
          <a:endParaRPr lang="ru-RU"/>
        </a:p>
      </dgm:t>
    </dgm:pt>
    <dgm:pt modelId="{0E3E947A-3907-4652-A18C-18A621E41DCC}" type="sibTrans" cxnId="{FFB3D647-F6B9-4B06-8772-32446F040E55}">
      <dgm:prSet/>
      <dgm:spPr/>
      <dgm:t>
        <a:bodyPr/>
        <a:lstStyle/>
        <a:p>
          <a:endParaRPr lang="ru-RU"/>
        </a:p>
      </dgm:t>
    </dgm:pt>
    <dgm:pt modelId="{F0AB34A5-7711-4E9C-8984-193B9B1EAE9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spc="10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400" b="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Общая численность участников – </a:t>
          </a:r>
          <a:r>
            <a:rPr lang="ru-RU" sz="3200" b="1" spc="50" baseline="0" dirty="0" smtClean="0">
              <a:solidFill>
                <a:srgbClr val="586D8A"/>
              </a:solidFill>
              <a:latin typeface="Arial Narrow" panose="020B0606020202030204" pitchFamily="34" charset="0"/>
            </a:rPr>
            <a:t>6 908</a:t>
          </a:r>
          <a:r>
            <a:rPr lang="ru-RU" sz="3200" b="1" spc="50" baseline="0" dirty="0" smtClean="0">
              <a:solidFill>
                <a:srgbClr val="69809F"/>
              </a:solidFill>
              <a:latin typeface="Arial Narrow" panose="020B0606020202030204" pitchFamily="34" charset="0"/>
            </a:rPr>
            <a:t> </a:t>
          </a:r>
          <a:r>
            <a:rPr lang="ru-RU" sz="2400" b="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человек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>
            <a:solidFill>
              <a:schemeClr val="tx1"/>
            </a:solidFill>
          </a:endParaRPr>
        </a:p>
      </dgm:t>
    </dgm:pt>
    <dgm:pt modelId="{93F007E8-177A-4B57-953F-8C5A81F5266D}" type="parTrans" cxnId="{48382CF7-DA87-4FED-B113-8585A2CC0A7C}">
      <dgm:prSet/>
      <dgm:spPr/>
      <dgm:t>
        <a:bodyPr/>
        <a:lstStyle/>
        <a:p>
          <a:endParaRPr lang="ru-RU"/>
        </a:p>
      </dgm:t>
    </dgm:pt>
    <dgm:pt modelId="{413E8DDF-A978-4B22-84BF-C7C933582C96}" type="sibTrans" cxnId="{48382CF7-DA87-4FED-B113-8585A2CC0A7C}">
      <dgm:prSet/>
      <dgm:spPr/>
      <dgm:t>
        <a:bodyPr/>
        <a:lstStyle/>
        <a:p>
          <a:endParaRPr lang="ru-RU"/>
        </a:p>
      </dgm:t>
    </dgm:pt>
    <dgm:pt modelId="{596FDF2F-598F-4A2B-A78E-1CEA81BA9852}">
      <dgm:prSet custT="1"/>
      <dgm:spPr/>
      <dgm:t>
        <a:bodyPr/>
        <a:lstStyle/>
        <a:p>
          <a:pPr rtl="0"/>
          <a:endParaRPr lang="ru-RU" sz="20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F4D16F5C-EB84-4FE8-AA34-4FC88D4CC3EC}" type="parTrans" cxnId="{5D1523BA-483C-447D-B770-CDD154605D5E}">
      <dgm:prSet/>
      <dgm:spPr/>
      <dgm:t>
        <a:bodyPr/>
        <a:lstStyle/>
        <a:p>
          <a:endParaRPr lang="ru-RU"/>
        </a:p>
      </dgm:t>
    </dgm:pt>
    <dgm:pt modelId="{FF5E2BE7-D738-4628-BB26-DBCCE05A74F9}" type="sibTrans" cxnId="{5D1523BA-483C-447D-B770-CDD154605D5E}">
      <dgm:prSet/>
      <dgm:spPr/>
      <dgm:t>
        <a:bodyPr/>
        <a:lstStyle/>
        <a:p>
          <a:endParaRPr lang="ru-RU"/>
        </a:p>
      </dgm:t>
    </dgm:pt>
    <dgm:pt modelId="{CE52A3B8-D899-4D9E-BE80-32D9C9B23839}" type="pres">
      <dgm:prSet presAssocID="{0E2C7D44-C350-4D2C-92C8-FD4F3AB34F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4EEBCD-9C0E-436D-9F82-930C4A648DF6}" type="pres">
      <dgm:prSet presAssocID="{AFD10036-139E-4845-93ED-DBE3001EDB4A}" presName="composite" presStyleCnt="0"/>
      <dgm:spPr/>
    </dgm:pt>
    <dgm:pt modelId="{B40DA914-38A5-4F76-B406-AE1B3C80070E}" type="pres">
      <dgm:prSet presAssocID="{AFD10036-139E-4845-93ED-DBE3001EDB4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D6FA2-444A-4DB6-A79B-9F298AEE1784}" type="pres">
      <dgm:prSet presAssocID="{AFD10036-139E-4845-93ED-DBE3001EDB4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290DF-FD81-42C7-ACB9-AE29F2FF32AF}" type="pres">
      <dgm:prSet presAssocID="{4FADC0BC-4858-4965-94A5-C66FD127C6F9}" presName="sp" presStyleCnt="0"/>
      <dgm:spPr/>
    </dgm:pt>
    <dgm:pt modelId="{4A119686-2150-4B1F-A002-75975EED67F8}" type="pres">
      <dgm:prSet presAssocID="{83ACF8E8-53A0-4A3C-8698-CD857A9F8DA8}" presName="composite" presStyleCnt="0"/>
      <dgm:spPr/>
    </dgm:pt>
    <dgm:pt modelId="{637CC81F-10D0-4CAC-ABB7-E398628CAA6C}" type="pres">
      <dgm:prSet presAssocID="{83ACF8E8-53A0-4A3C-8698-CD857A9F8DA8}" presName="parentText" presStyleLbl="alignNode1" presStyleIdx="1" presStyleCnt="2" custLinFactNeighborX="-2484" custLinFactNeighborY="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4550C-94A0-4B0E-933B-FD0FC907F01A}" type="pres">
      <dgm:prSet presAssocID="{83ACF8E8-53A0-4A3C-8698-CD857A9F8DA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523BA-483C-447D-B770-CDD154605D5E}" srcId="{AFD10036-139E-4845-93ED-DBE3001EDB4A}" destId="{596FDF2F-598F-4A2B-A78E-1CEA81BA9852}" srcOrd="0" destOrd="0" parTransId="{F4D16F5C-EB84-4FE8-AA34-4FC88D4CC3EC}" sibTransId="{FF5E2BE7-D738-4628-BB26-DBCCE05A74F9}"/>
    <dgm:cxn modelId="{37E82754-8EE0-4758-97D3-D1CB8F7BE5B3}" srcId="{CDCBC3E2-146C-420E-8653-4E90F54E958E}" destId="{F8F24ED8-7690-4B6B-AED7-F2AB878A2607}" srcOrd="0" destOrd="0" parTransId="{4E11EC71-7A66-4352-84EC-87A448147793}" sibTransId="{E83EF19A-A427-480F-BE05-8513F33A1131}"/>
    <dgm:cxn modelId="{3F06F75C-7191-40EB-9EC5-E8FF2333F4F2}" type="presOf" srcId="{596FDF2F-598F-4A2B-A78E-1CEA81BA9852}" destId="{1ADD6FA2-444A-4DB6-A79B-9F298AEE1784}" srcOrd="0" destOrd="0" presId="urn:microsoft.com/office/officeart/2005/8/layout/chevron2"/>
    <dgm:cxn modelId="{96F0425C-0280-43A6-90FF-C6E49A2E7399}" type="presOf" srcId="{F8F24ED8-7690-4B6B-AED7-F2AB878A2607}" destId="{1ADD6FA2-444A-4DB6-A79B-9F298AEE1784}" srcOrd="0" destOrd="2" presId="urn:microsoft.com/office/officeart/2005/8/layout/chevron2"/>
    <dgm:cxn modelId="{48382CF7-DA87-4FED-B113-8585A2CC0A7C}" srcId="{83ACF8E8-53A0-4A3C-8698-CD857A9F8DA8}" destId="{F0AB34A5-7711-4E9C-8984-193B9B1EAE9B}" srcOrd="0" destOrd="0" parTransId="{93F007E8-177A-4B57-953F-8C5A81F5266D}" sibTransId="{413E8DDF-A978-4B22-84BF-C7C933582C96}"/>
    <dgm:cxn modelId="{7BFC9B8B-2275-421D-B4E4-DC4D89DE98C9}" type="presOf" srcId="{F0AB34A5-7711-4E9C-8984-193B9B1EAE9B}" destId="{F964550C-94A0-4B0E-933B-FD0FC907F01A}" srcOrd="0" destOrd="0" presId="urn:microsoft.com/office/officeart/2005/8/layout/chevron2"/>
    <dgm:cxn modelId="{2FB4A8C4-9DB4-40F1-BE82-B8A885D49451}" srcId="{0E2C7D44-C350-4D2C-92C8-FD4F3AB34F5D}" destId="{AFD10036-139E-4845-93ED-DBE3001EDB4A}" srcOrd="0" destOrd="0" parTransId="{6FD0606F-2EAB-46F5-805E-2434BC4D05A9}" sibTransId="{4FADC0BC-4858-4965-94A5-C66FD127C6F9}"/>
    <dgm:cxn modelId="{A084D3DA-9C01-40AE-9586-06B2E481A6E5}" type="presOf" srcId="{83ACF8E8-53A0-4A3C-8698-CD857A9F8DA8}" destId="{637CC81F-10D0-4CAC-ABB7-E398628CAA6C}" srcOrd="0" destOrd="0" presId="urn:microsoft.com/office/officeart/2005/8/layout/chevron2"/>
    <dgm:cxn modelId="{0C713D11-FB05-4A40-B12B-1197EC807131}" type="presOf" srcId="{CDCBC3E2-146C-420E-8653-4E90F54E958E}" destId="{1ADD6FA2-444A-4DB6-A79B-9F298AEE1784}" srcOrd="0" destOrd="1" presId="urn:microsoft.com/office/officeart/2005/8/layout/chevron2"/>
    <dgm:cxn modelId="{6DA28EF5-C382-4817-9171-59D5DE5597A2}" type="presOf" srcId="{AFD10036-139E-4845-93ED-DBE3001EDB4A}" destId="{B40DA914-38A5-4F76-B406-AE1B3C80070E}" srcOrd="0" destOrd="0" presId="urn:microsoft.com/office/officeart/2005/8/layout/chevron2"/>
    <dgm:cxn modelId="{FFB3D647-F6B9-4B06-8772-32446F040E55}" srcId="{0E2C7D44-C350-4D2C-92C8-FD4F3AB34F5D}" destId="{83ACF8E8-53A0-4A3C-8698-CD857A9F8DA8}" srcOrd="1" destOrd="0" parTransId="{9BA222AF-3627-4BBB-ADBF-EF779E43FC89}" sibTransId="{0E3E947A-3907-4652-A18C-18A621E41DCC}"/>
    <dgm:cxn modelId="{07B4757F-B7FC-494E-B95D-E6969A21A035}" type="presOf" srcId="{0E2C7D44-C350-4D2C-92C8-FD4F3AB34F5D}" destId="{CE52A3B8-D899-4D9E-BE80-32D9C9B23839}" srcOrd="0" destOrd="0" presId="urn:microsoft.com/office/officeart/2005/8/layout/chevron2"/>
    <dgm:cxn modelId="{EB460A72-A588-4BCD-AE54-45AFDE59369A}" srcId="{AFD10036-139E-4845-93ED-DBE3001EDB4A}" destId="{CDCBC3E2-146C-420E-8653-4E90F54E958E}" srcOrd="1" destOrd="0" parTransId="{48B3CB33-DD78-4A4C-8556-3FF37FEF01D7}" sibTransId="{1B7BD46D-7CE7-4A57-B01A-F2054F0B1790}"/>
    <dgm:cxn modelId="{988E3919-116B-42E8-8BA8-02C316C66450}" type="presParOf" srcId="{CE52A3B8-D899-4D9E-BE80-32D9C9B23839}" destId="{A84EEBCD-9C0E-436D-9F82-930C4A648DF6}" srcOrd="0" destOrd="0" presId="urn:microsoft.com/office/officeart/2005/8/layout/chevron2"/>
    <dgm:cxn modelId="{7AB1F6F8-E594-427E-B316-BD59898AE159}" type="presParOf" srcId="{A84EEBCD-9C0E-436D-9F82-930C4A648DF6}" destId="{B40DA914-38A5-4F76-B406-AE1B3C80070E}" srcOrd="0" destOrd="0" presId="urn:microsoft.com/office/officeart/2005/8/layout/chevron2"/>
    <dgm:cxn modelId="{290AE5D1-A319-4CD5-8793-540EA346B214}" type="presParOf" srcId="{A84EEBCD-9C0E-436D-9F82-930C4A648DF6}" destId="{1ADD6FA2-444A-4DB6-A79B-9F298AEE1784}" srcOrd="1" destOrd="0" presId="urn:microsoft.com/office/officeart/2005/8/layout/chevron2"/>
    <dgm:cxn modelId="{A43D05A6-0982-4693-AC0D-ED09FBA61647}" type="presParOf" srcId="{CE52A3B8-D899-4D9E-BE80-32D9C9B23839}" destId="{AEC290DF-FD81-42C7-ACB9-AE29F2FF32AF}" srcOrd="1" destOrd="0" presId="urn:microsoft.com/office/officeart/2005/8/layout/chevron2"/>
    <dgm:cxn modelId="{2664AB63-3909-4733-A3B7-A0ED9B4DEE8F}" type="presParOf" srcId="{CE52A3B8-D899-4D9E-BE80-32D9C9B23839}" destId="{4A119686-2150-4B1F-A002-75975EED67F8}" srcOrd="2" destOrd="0" presId="urn:microsoft.com/office/officeart/2005/8/layout/chevron2"/>
    <dgm:cxn modelId="{2511A5B6-452E-4AE5-BAFA-D1778D1E25CB}" type="presParOf" srcId="{4A119686-2150-4B1F-A002-75975EED67F8}" destId="{637CC81F-10D0-4CAC-ABB7-E398628CAA6C}" srcOrd="0" destOrd="0" presId="urn:microsoft.com/office/officeart/2005/8/layout/chevron2"/>
    <dgm:cxn modelId="{083CA977-8988-4E87-8074-329BC955591E}" type="presParOf" srcId="{4A119686-2150-4B1F-A002-75975EED67F8}" destId="{F964550C-94A0-4B0E-933B-FD0FC907F0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1A6A9-BB88-49C4-91CF-398FCD7BAA1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C5651A-B3B1-41D6-A8F4-6B00642015C6}">
      <dgm:prSet phldrT="[Текст]" custT="1"/>
      <dgm:spPr>
        <a:ln>
          <a:solidFill>
            <a:srgbClr val="69809F"/>
          </a:solidFill>
        </a:ln>
      </dgm:spPr>
      <dgm:t>
        <a:bodyPr/>
        <a:lstStyle/>
        <a:p>
          <a:pPr algn="l"/>
          <a:r>
            <a:rPr lang="ru-RU" sz="2000" b="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Успешно выполнено </a:t>
          </a:r>
          <a:r>
            <a:rPr lang="ru-RU" sz="20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86,67%  з</a:t>
          </a:r>
          <a:r>
            <a:rPr lang="ru-RU" sz="2000" b="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аданий</a:t>
          </a:r>
          <a:endParaRPr lang="ru-RU" sz="2000" b="0" spc="50" baseline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793FE2E-CA11-44A3-9019-12DEDF019E9C}" type="parTrans" cxnId="{B9F9CE5A-D013-4B3F-A327-535EE7897D27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A418EB33-F5F6-40F3-8D89-979A7B00D11B}" type="sibTrans" cxnId="{B9F9CE5A-D013-4B3F-A327-535EE7897D27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5AE1DBA3-6960-4FD6-B5C6-7EF5D4A222C7}">
      <dgm:prSet phldrT="[Текст]" custT="1"/>
      <dgm:spPr>
        <a:ln>
          <a:solidFill>
            <a:srgbClr val="69809F"/>
          </a:solidFill>
        </a:ln>
      </dgm:spPr>
      <dgm:t>
        <a:bodyPr/>
        <a:lstStyle/>
        <a:p>
          <a:pPr algn="l"/>
          <a:r>
            <a:rPr lang="ru-RU" sz="2000" b="0" dirty="0" smtClean="0">
              <a:solidFill>
                <a:schemeClr val="tx1"/>
              </a:solidFill>
              <a:latin typeface="Arial Narrow" panose="020B0606020202030204" pitchFamily="34" charset="0"/>
            </a:rPr>
            <a:t>В проблемной зоне:</a:t>
          </a:r>
          <a:endParaRPr lang="ru-RU" sz="20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7D82261-4066-4ED5-AA07-8D1F487FA9FE}" type="parTrans" cxnId="{783F57D5-C3A3-4B9A-9AB6-D697624AAB03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5974141D-8DCE-4F5D-976C-2450329C426F}" type="sibTrans" cxnId="{783F57D5-C3A3-4B9A-9AB6-D697624AAB03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26DAF43A-6B5C-4323-B912-B158FCC8311A}">
      <dgm:prSet phldrT="[Текст]" custT="1"/>
      <dgm:spPr/>
      <dgm:t>
        <a:bodyPr/>
        <a:lstStyle/>
        <a:p>
          <a:r>
            <a:rPr lang="ru-RU" sz="1600" spc="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Умение выполнять преобразования алгебраических выражений, решать уравнения, неравенства и их системы, строить и читать графики функций, строить и исследовать простейшие математические модели (№ 14 ВПР СПО)</a:t>
          </a:r>
          <a:endParaRPr lang="ru-RU" sz="1600" spc="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A1B56BCE-EA40-4558-841F-D98D3042D0D7}" type="parTrans" cxnId="{F1F1D08C-27EF-40D6-8357-5E67A050EC3F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D467CD21-8612-40B6-9428-0D1E8D54CC9E}" type="sibTrans" cxnId="{F1F1D08C-27EF-40D6-8357-5E67A050EC3F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BE064A68-D0C9-4567-A076-B5584A704E9A}">
      <dgm:prSet phldrT="[Текст]" custT="1"/>
      <dgm:spPr>
        <a:ln>
          <a:solidFill>
            <a:srgbClr val="69809F"/>
          </a:solidFill>
        </a:ln>
      </dgm:spPr>
      <dgm:t>
        <a:bodyPr/>
        <a:lstStyle/>
        <a:p>
          <a:pPr algn="l">
            <a:lnSpc>
              <a:spcPct val="100000"/>
            </a:lnSpc>
          </a:pPr>
          <a:endParaRPr lang="ru-RU" sz="16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B97212D3-46EE-43C6-9AB1-D7E83EB01635}" type="parTrans" cxnId="{07AC961A-81DD-494A-BF1C-E7CC31E62B5E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76593AD0-D664-4FBF-A8E6-5B47AE51B772}" type="sibTrans" cxnId="{07AC961A-81DD-494A-BF1C-E7CC31E62B5E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4F2DCE59-EBD0-46CF-B90A-1191CD4A5E28}">
      <dgm:prSet phldrT="[Текст]" custT="1"/>
      <dgm:spPr/>
      <dgm:t>
        <a:bodyPr/>
        <a:lstStyle/>
        <a:p>
          <a:r>
            <a:rPr lang="ru-RU" sz="16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Умение выполнять действия с геометрическими фигурами, координатами и векторами (№ 15 ВПР СПО)</a:t>
          </a:r>
          <a:endParaRPr lang="ru-RU" sz="16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66C1F223-2244-422C-8613-702B7E2635D1}" type="parTrans" cxnId="{89D7EA57-CD9E-479C-A06E-C6E5C870E1C0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F94F7F45-90B6-4281-AFC2-575AB2FB629E}" type="sibTrans" cxnId="{89D7EA57-CD9E-479C-A06E-C6E5C870E1C0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DF03E23C-F0A1-4504-BE95-BDFCE818609C}" type="pres">
      <dgm:prSet presAssocID="{A141A6A9-BB88-49C4-91CF-398FCD7BAA1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CDFD4-0FE5-43C1-8023-56C3CD05D6E6}" type="pres">
      <dgm:prSet presAssocID="{DDC5651A-B3B1-41D6-A8F4-6B00642015C6}" presName="circle1" presStyleLbl="node1" presStyleIdx="0" presStyleCnt="3"/>
      <dgm:spPr>
        <a:solidFill>
          <a:srgbClr val="69809F"/>
        </a:solidFill>
      </dgm:spPr>
    </dgm:pt>
    <dgm:pt modelId="{F2179B47-E434-41F3-ADF0-99E63E15B5B1}" type="pres">
      <dgm:prSet presAssocID="{DDC5651A-B3B1-41D6-A8F4-6B00642015C6}" presName="space" presStyleCnt="0"/>
      <dgm:spPr/>
    </dgm:pt>
    <dgm:pt modelId="{B602958A-CABD-42C5-B700-003A9FD0CBA1}" type="pres">
      <dgm:prSet presAssocID="{DDC5651A-B3B1-41D6-A8F4-6B00642015C6}" presName="rect1" presStyleLbl="alignAcc1" presStyleIdx="0" presStyleCnt="3"/>
      <dgm:spPr/>
      <dgm:t>
        <a:bodyPr/>
        <a:lstStyle/>
        <a:p>
          <a:endParaRPr lang="ru-RU"/>
        </a:p>
      </dgm:t>
    </dgm:pt>
    <dgm:pt modelId="{510311F7-2745-46F4-9B61-B92C433CA0D9}" type="pres">
      <dgm:prSet presAssocID="{5AE1DBA3-6960-4FD6-B5C6-7EF5D4A222C7}" presName="vertSpace2" presStyleLbl="node1" presStyleIdx="0" presStyleCnt="3"/>
      <dgm:spPr/>
    </dgm:pt>
    <dgm:pt modelId="{AE973114-4FB7-4D7B-BE94-01438A876F3D}" type="pres">
      <dgm:prSet presAssocID="{5AE1DBA3-6960-4FD6-B5C6-7EF5D4A222C7}" presName="circle2" presStyleLbl="node1" presStyleIdx="1" presStyleCnt="3"/>
      <dgm:spPr>
        <a:solidFill>
          <a:srgbClr val="99A8BD"/>
        </a:solidFill>
      </dgm:spPr>
    </dgm:pt>
    <dgm:pt modelId="{0C69C52F-EBBC-49D8-A4BB-BF114F27CC40}" type="pres">
      <dgm:prSet presAssocID="{5AE1DBA3-6960-4FD6-B5C6-7EF5D4A222C7}" presName="rect2" presStyleLbl="alignAcc1" presStyleIdx="1" presStyleCnt="3"/>
      <dgm:spPr/>
      <dgm:t>
        <a:bodyPr/>
        <a:lstStyle/>
        <a:p>
          <a:endParaRPr lang="ru-RU"/>
        </a:p>
      </dgm:t>
    </dgm:pt>
    <dgm:pt modelId="{61E72562-D002-4218-8D6C-93A98BBEA1C4}" type="pres">
      <dgm:prSet presAssocID="{BE064A68-D0C9-4567-A076-B5584A704E9A}" presName="vertSpace3" presStyleLbl="node1" presStyleIdx="1" presStyleCnt="3"/>
      <dgm:spPr/>
    </dgm:pt>
    <dgm:pt modelId="{318EB071-17B4-4CC4-A722-D008582E87F0}" type="pres">
      <dgm:prSet presAssocID="{BE064A68-D0C9-4567-A076-B5584A704E9A}" presName="circle3" presStyleLbl="node1" presStyleIdx="2" presStyleCnt="3"/>
      <dgm:spPr>
        <a:solidFill>
          <a:srgbClr val="B5C0CF"/>
        </a:solidFill>
      </dgm:spPr>
    </dgm:pt>
    <dgm:pt modelId="{7895D340-A2F6-4130-98F8-7C5072E72092}" type="pres">
      <dgm:prSet presAssocID="{BE064A68-D0C9-4567-A076-B5584A704E9A}" presName="rect3" presStyleLbl="alignAcc1" presStyleIdx="2" presStyleCnt="3"/>
      <dgm:spPr/>
      <dgm:t>
        <a:bodyPr/>
        <a:lstStyle/>
        <a:p>
          <a:endParaRPr lang="ru-RU"/>
        </a:p>
      </dgm:t>
    </dgm:pt>
    <dgm:pt modelId="{8DB91164-8627-47F1-8B7C-D55EAE640FC7}" type="pres">
      <dgm:prSet presAssocID="{DDC5651A-B3B1-41D6-A8F4-6B00642015C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F5057-1312-46B2-8990-0F63ED36F49A}" type="pres">
      <dgm:prSet presAssocID="{DDC5651A-B3B1-41D6-A8F4-6B00642015C6}" presName="rect1ChTx" presStyleLbl="alignAcc1" presStyleIdx="2" presStyleCnt="3" custScaleX="118844" custLinFactNeighborX="-12051" custLinFactNeighborY="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69212-7FB9-4707-926A-001135FCD8C2}" type="pres">
      <dgm:prSet presAssocID="{5AE1DBA3-6960-4FD6-B5C6-7EF5D4A222C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7CED4-092C-4E62-8B15-FB8ADA276E82}" type="pres">
      <dgm:prSet presAssocID="{5AE1DBA3-6960-4FD6-B5C6-7EF5D4A222C7}" presName="rect2ChTx" presStyleLbl="alignAcc1" presStyleIdx="2" presStyleCnt="3" custScaleX="127148" custLinFactNeighborX="-13557" custLinFactNeighborY="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912E5-2179-495A-BF0B-2BBD5AB5E8FE}" type="pres">
      <dgm:prSet presAssocID="{BE064A68-D0C9-4567-A076-B5584A704E9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DBC59-A5A0-4118-B6E9-7775F9FFE1AB}" type="pres">
      <dgm:prSet presAssocID="{BE064A68-D0C9-4567-A076-B5584A704E9A}" presName="rect3ChTx" presStyleLbl="alignAcc1" presStyleIdx="2" presStyleCnt="3" custScaleX="133018" custLinFactNeighborX="-10115" custLinFactNeighborY="-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0B292-F612-44F3-AFB5-C342CABFC1F0}" type="presOf" srcId="{DDC5651A-B3B1-41D6-A8F4-6B00642015C6}" destId="{B602958A-CABD-42C5-B700-003A9FD0CBA1}" srcOrd="0" destOrd="0" presId="urn:microsoft.com/office/officeart/2005/8/layout/target3"/>
    <dgm:cxn modelId="{02C79FE9-ADA3-4B41-8664-E1218FE4A104}" type="presOf" srcId="{BE064A68-D0C9-4567-A076-B5584A704E9A}" destId="{C12912E5-2179-495A-BF0B-2BBD5AB5E8FE}" srcOrd="1" destOrd="0" presId="urn:microsoft.com/office/officeart/2005/8/layout/target3"/>
    <dgm:cxn modelId="{F1F1D08C-27EF-40D6-8357-5E67A050EC3F}" srcId="{5AE1DBA3-6960-4FD6-B5C6-7EF5D4A222C7}" destId="{26DAF43A-6B5C-4323-B912-B158FCC8311A}" srcOrd="0" destOrd="0" parTransId="{A1B56BCE-EA40-4558-841F-D98D3042D0D7}" sibTransId="{D467CD21-8612-40B6-9428-0D1E8D54CC9E}"/>
    <dgm:cxn modelId="{B9F9CE5A-D013-4B3F-A327-535EE7897D27}" srcId="{A141A6A9-BB88-49C4-91CF-398FCD7BAA10}" destId="{DDC5651A-B3B1-41D6-A8F4-6B00642015C6}" srcOrd="0" destOrd="0" parTransId="{B793FE2E-CA11-44A3-9019-12DEDF019E9C}" sibTransId="{A418EB33-F5F6-40F3-8D89-979A7B00D11B}"/>
    <dgm:cxn modelId="{07AC961A-81DD-494A-BF1C-E7CC31E62B5E}" srcId="{A141A6A9-BB88-49C4-91CF-398FCD7BAA10}" destId="{BE064A68-D0C9-4567-A076-B5584A704E9A}" srcOrd="2" destOrd="0" parTransId="{B97212D3-46EE-43C6-9AB1-D7E83EB01635}" sibTransId="{76593AD0-D664-4FBF-A8E6-5B47AE51B772}"/>
    <dgm:cxn modelId="{B218DB3C-281C-4A3A-98FB-CEDB3BA66202}" type="presOf" srcId="{5AE1DBA3-6960-4FD6-B5C6-7EF5D4A222C7}" destId="{FFE69212-7FB9-4707-926A-001135FCD8C2}" srcOrd="1" destOrd="0" presId="urn:microsoft.com/office/officeart/2005/8/layout/target3"/>
    <dgm:cxn modelId="{CB5647EC-2C60-4FFC-AF88-1035E55C418F}" type="presOf" srcId="{DDC5651A-B3B1-41D6-A8F4-6B00642015C6}" destId="{8DB91164-8627-47F1-8B7C-D55EAE640FC7}" srcOrd="1" destOrd="0" presId="urn:microsoft.com/office/officeart/2005/8/layout/target3"/>
    <dgm:cxn modelId="{D0F14425-C009-41AD-9086-800392A145A6}" type="presOf" srcId="{A141A6A9-BB88-49C4-91CF-398FCD7BAA10}" destId="{DF03E23C-F0A1-4504-BE95-BDFCE818609C}" srcOrd="0" destOrd="0" presId="urn:microsoft.com/office/officeart/2005/8/layout/target3"/>
    <dgm:cxn modelId="{783F57D5-C3A3-4B9A-9AB6-D697624AAB03}" srcId="{A141A6A9-BB88-49C4-91CF-398FCD7BAA10}" destId="{5AE1DBA3-6960-4FD6-B5C6-7EF5D4A222C7}" srcOrd="1" destOrd="0" parTransId="{07D82261-4066-4ED5-AA07-8D1F487FA9FE}" sibTransId="{5974141D-8DCE-4F5D-976C-2450329C426F}"/>
    <dgm:cxn modelId="{9072E308-0AFA-4D65-952A-D59CDD8E562B}" type="presOf" srcId="{4F2DCE59-EBD0-46CF-B90A-1191CD4A5E28}" destId="{98CDBC59-A5A0-4118-B6E9-7775F9FFE1AB}" srcOrd="0" destOrd="0" presId="urn:microsoft.com/office/officeart/2005/8/layout/target3"/>
    <dgm:cxn modelId="{E2AECBCE-9FD0-4F6D-836F-EFF249B6523A}" type="presOf" srcId="{BE064A68-D0C9-4567-A076-B5584A704E9A}" destId="{7895D340-A2F6-4130-98F8-7C5072E72092}" srcOrd="0" destOrd="0" presId="urn:microsoft.com/office/officeart/2005/8/layout/target3"/>
    <dgm:cxn modelId="{89D7EA57-CD9E-479C-A06E-C6E5C870E1C0}" srcId="{BE064A68-D0C9-4567-A076-B5584A704E9A}" destId="{4F2DCE59-EBD0-46CF-B90A-1191CD4A5E28}" srcOrd="0" destOrd="0" parTransId="{66C1F223-2244-422C-8613-702B7E2635D1}" sibTransId="{F94F7F45-90B6-4281-AFC2-575AB2FB629E}"/>
    <dgm:cxn modelId="{75C4112D-78D8-45FC-ABAE-2D3B2CC3E0C5}" type="presOf" srcId="{26DAF43A-6B5C-4323-B912-B158FCC8311A}" destId="{B007CED4-092C-4E62-8B15-FB8ADA276E82}" srcOrd="0" destOrd="0" presId="urn:microsoft.com/office/officeart/2005/8/layout/target3"/>
    <dgm:cxn modelId="{6EADA2A0-879F-4300-8197-A228CDC8C90C}" type="presOf" srcId="{5AE1DBA3-6960-4FD6-B5C6-7EF5D4A222C7}" destId="{0C69C52F-EBBC-49D8-A4BB-BF114F27CC40}" srcOrd="0" destOrd="0" presId="urn:microsoft.com/office/officeart/2005/8/layout/target3"/>
    <dgm:cxn modelId="{351979B3-9AC8-4C40-AC90-9658F597C5F5}" type="presParOf" srcId="{DF03E23C-F0A1-4504-BE95-BDFCE818609C}" destId="{088CDFD4-0FE5-43C1-8023-56C3CD05D6E6}" srcOrd="0" destOrd="0" presId="urn:microsoft.com/office/officeart/2005/8/layout/target3"/>
    <dgm:cxn modelId="{6E0E9239-DA5D-4BB4-A4AC-6C7C375F953F}" type="presParOf" srcId="{DF03E23C-F0A1-4504-BE95-BDFCE818609C}" destId="{F2179B47-E434-41F3-ADF0-99E63E15B5B1}" srcOrd="1" destOrd="0" presId="urn:microsoft.com/office/officeart/2005/8/layout/target3"/>
    <dgm:cxn modelId="{2EFEE596-B065-412C-A3EB-93F396D55DF2}" type="presParOf" srcId="{DF03E23C-F0A1-4504-BE95-BDFCE818609C}" destId="{B602958A-CABD-42C5-B700-003A9FD0CBA1}" srcOrd="2" destOrd="0" presId="urn:microsoft.com/office/officeart/2005/8/layout/target3"/>
    <dgm:cxn modelId="{786AEC8E-2D8D-4F1A-9D70-4F20CC7EBD07}" type="presParOf" srcId="{DF03E23C-F0A1-4504-BE95-BDFCE818609C}" destId="{510311F7-2745-46F4-9B61-B92C433CA0D9}" srcOrd="3" destOrd="0" presId="urn:microsoft.com/office/officeart/2005/8/layout/target3"/>
    <dgm:cxn modelId="{1B4A27D6-5DBA-4BCE-BA7B-7B100F6E1C13}" type="presParOf" srcId="{DF03E23C-F0A1-4504-BE95-BDFCE818609C}" destId="{AE973114-4FB7-4D7B-BE94-01438A876F3D}" srcOrd="4" destOrd="0" presId="urn:microsoft.com/office/officeart/2005/8/layout/target3"/>
    <dgm:cxn modelId="{702480F0-0830-4117-9CB3-C2C3F64076A2}" type="presParOf" srcId="{DF03E23C-F0A1-4504-BE95-BDFCE818609C}" destId="{0C69C52F-EBBC-49D8-A4BB-BF114F27CC40}" srcOrd="5" destOrd="0" presId="urn:microsoft.com/office/officeart/2005/8/layout/target3"/>
    <dgm:cxn modelId="{1143F57F-0B03-42B0-B03B-0580939DD14A}" type="presParOf" srcId="{DF03E23C-F0A1-4504-BE95-BDFCE818609C}" destId="{61E72562-D002-4218-8D6C-93A98BBEA1C4}" srcOrd="6" destOrd="0" presId="urn:microsoft.com/office/officeart/2005/8/layout/target3"/>
    <dgm:cxn modelId="{38CA5DD0-96EB-4F22-9474-17C12F3BA7F4}" type="presParOf" srcId="{DF03E23C-F0A1-4504-BE95-BDFCE818609C}" destId="{318EB071-17B4-4CC4-A722-D008582E87F0}" srcOrd="7" destOrd="0" presId="urn:microsoft.com/office/officeart/2005/8/layout/target3"/>
    <dgm:cxn modelId="{17AD6B3A-5598-4007-B92C-1092C18360D0}" type="presParOf" srcId="{DF03E23C-F0A1-4504-BE95-BDFCE818609C}" destId="{7895D340-A2F6-4130-98F8-7C5072E72092}" srcOrd="8" destOrd="0" presId="urn:microsoft.com/office/officeart/2005/8/layout/target3"/>
    <dgm:cxn modelId="{9D9C1CE0-9A5B-48C5-855F-8A60EAF48641}" type="presParOf" srcId="{DF03E23C-F0A1-4504-BE95-BDFCE818609C}" destId="{8DB91164-8627-47F1-8B7C-D55EAE640FC7}" srcOrd="9" destOrd="0" presId="urn:microsoft.com/office/officeart/2005/8/layout/target3"/>
    <dgm:cxn modelId="{581ED08D-9296-4905-A88F-EC8C83DBF4C9}" type="presParOf" srcId="{DF03E23C-F0A1-4504-BE95-BDFCE818609C}" destId="{AD4F5057-1312-46B2-8990-0F63ED36F49A}" srcOrd="10" destOrd="0" presId="urn:microsoft.com/office/officeart/2005/8/layout/target3"/>
    <dgm:cxn modelId="{A47B9BF3-1D95-481A-9C0C-797DEB5AF48B}" type="presParOf" srcId="{DF03E23C-F0A1-4504-BE95-BDFCE818609C}" destId="{FFE69212-7FB9-4707-926A-001135FCD8C2}" srcOrd="11" destOrd="0" presId="urn:microsoft.com/office/officeart/2005/8/layout/target3"/>
    <dgm:cxn modelId="{78A3DC49-7883-4478-9C2A-9F6A29F5A491}" type="presParOf" srcId="{DF03E23C-F0A1-4504-BE95-BDFCE818609C}" destId="{B007CED4-092C-4E62-8B15-FB8ADA276E82}" srcOrd="12" destOrd="0" presId="urn:microsoft.com/office/officeart/2005/8/layout/target3"/>
    <dgm:cxn modelId="{E53CE3A7-3E15-4B7B-8E0E-2C3EC4EC9E1A}" type="presParOf" srcId="{DF03E23C-F0A1-4504-BE95-BDFCE818609C}" destId="{C12912E5-2179-495A-BF0B-2BBD5AB5E8FE}" srcOrd="13" destOrd="0" presId="urn:microsoft.com/office/officeart/2005/8/layout/target3"/>
    <dgm:cxn modelId="{4DF6DFAE-E95B-4DBE-B0B1-FAE9D488D55E}" type="presParOf" srcId="{DF03E23C-F0A1-4504-BE95-BDFCE818609C}" destId="{98CDBC59-A5A0-4118-B6E9-7775F9FFE1A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420860-784A-4EC9-AACE-F069AAB617D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A06612B-0427-41F3-87B0-1C77F8644481}">
      <dgm:prSet phldrT="[Текст]" custT="1"/>
      <dgm:spPr>
        <a:solidFill>
          <a:srgbClr val="EFF1F5">
            <a:alpha val="95686"/>
          </a:srgbClr>
        </a:solidFill>
        <a:ln w="19050">
          <a:noFill/>
        </a:ln>
      </dgm:spPr>
      <dgm:t>
        <a:bodyPr/>
        <a:lstStyle/>
        <a:p>
          <a:pPr algn="just"/>
          <a:r>
            <a:rPr lang="ru-RU" sz="1800" i="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Детально проанализировать причины и способы устранения затруднений обучающихся при выполнении </a:t>
          </a:r>
          <a:r>
            <a:rPr lang="ru-RU" sz="1800" i="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заданий, </a:t>
          </a:r>
          <a:r>
            <a:rPr lang="ru-RU" sz="1800" i="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связанных с </a:t>
          </a:r>
          <a:r>
            <a:rPr lang="ru-RU" sz="1800" i="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умениями </a:t>
          </a:r>
          <a:r>
            <a:rPr lang="ru-RU" sz="18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выполнять преобразования алгебраических выражений, решать уравнения, неравенства и их системы, строить и читать графики функций, строить и исследовать простейшие математические модели (№14 ВПР СПО), </a:t>
          </a:r>
          <a:r>
            <a:rPr lang="ru-RU" sz="1800" i="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выполнять действия с геометрическими фигурами, координатами и векторами </a:t>
          </a:r>
          <a:r>
            <a:rPr lang="ru-RU" sz="1800" i="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(№ </a:t>
          </a:r>
          <a:r>
            <a:rPr lang="ru-RU" sz="1800" i="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15 </a:t>
          </a:r>
          <a:r>
            <a:rPr lang="ru-RU" sz="1800" i="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ВПР СПО).</a:t>
          </a:r>
          <a:endParaRPr lang="ru-RU" sz="1800" i="0" spc="50" baseline="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A0894237-2A04-4FF4-A1C0-6A809042DE10}" type="parTrans" cxnId="{6F15D392-F00F-498A-AFD4-944D559D5F72}">
      <dgm:prSet/>
      <dgm:spPr/>
      <dgm:t>
        <a:bodyPr/>
        <a:lstStyle/>
        <a:p>
          <a:endParaRPr lang="ru-RU"/>
        </a:p>
      </dgm:t>
    </dgm:pt>
    <dgm:pt modelId="{61606E7E-EA70-48F8-B4C0-27F1408BE8C6}" type="sibTrans" cxnId="{6F15D392-F00F-498A-AFD4-944D559D5F72}">
      <dgm:prSet/>
      <dgm:spPr/>
      <dgm:t>
        <a:bodyPr/>
        <a:lstStyle/>
        <a:p>
          <a:endParaRPr lang="ru-RU"/>
        </a:p>
      </dgm:t>
    </dgm:pt>
    <dgm:pt modelId="{86405BBD-6B2F-4CD0-940E-AAE2E1E781BB}">
      <dgm:prSet phldrT="[Текст]" custT="1"/>
      <dgm:spPr>
        <a:solidFill>
          <a:srgbClr val="EFF1F5"/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Ввести в практику преподавания математики в 9 классе школы и на 1 курсе образовательной организации, реализующей образовательные программы СПО, использование образцов (демоверсии заданий) ВПР СПО Математика для обучающихся 1 курса, размещаемых на </a:t>
          </a: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https://fioco.ru/demo-vpr-spo</a:t>
          </a: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B5A83956-BBBC-48D4-899A-01666341CA42}" type="parTrans" cxnId="{566E4CCF-5137-4E85-9891-3B5CB4BB65A4}">
      <dgm:prSet/>
      <dgm:spPr/>
      <dgm:t>
        <a:bodyPr/>
        <a:lstStyle/>
        <a:p>
          <a:endParaRPr lang="ru-RU"/>
        </a:p>
      </dgm:t>
    </dgm:pt>
    <dgm:pt modelId="{47AF5E12-56DF-4375-8E95-0E955A90951E}" type="sibTrans" cxnId="{566E4CCF-5137-4E85-9891-3B5CB4BB65A4}">
      <dgm:prSet/>
      <dgm:spPr/>
      <dgm:t>
        <a:bodyPr/>
        <a:lstStyle/>
        <a:p>
          <a:endParaRPr lang="ru-RU"/>
        </a:p>
      </dgm:t>
    </dgm:pt>
    <dgm:pt modelId="{9C5812A6-30CB-40DB-909F-62C3A9EFE61B}">
      <dgm:prSet phldrT="[Текст]" custT="1"/>
      <dgm:spPr>
        <a:solidFill>
          <a:srgbClr val="EFF1F5"/>
        </a:solidFill>
      </dgm:spPr>
      <dgm:t>
        <a:bodyPr/>
        <a:lstStyle/>
        <a:p>
          <a:pPr algn="just"/>
          <a:endParaRPr lang="ru-RU" sz="1800" i="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0C513025-D4D1-439C-8A22-6F29BF1AEBBE}" type="parTrans" cxnId="{88FFF8B4-6B88-4587-BD48-F3AFE0D37486}">
      <dgm:prSet/>
      <dgm:spPr/>
      <dgm:t>
        <a:bodyPr/>
        <a:lstStyle/>
        <a:p>
          <a:endParaRPr lang="ru-RU"/>
        </a:p>
      </dgm:t>
    </dgm:pt>
    <dgm:pt modelId="{44A255EA-3A0B-4634-9ED8-D3D30DA7C76E}" type="sibTrans" cxnId="{88FFF8B4-6B88-4587-BD48-F3AFE0D37486}">
      <dgm:prSet/>
      <dgm:spPr/>
      <dgm:t>
        <a:bodyPr/>
        <a:lstStyle/>
        <a:p>
          <a:endParaRPr lang="ru-RU"/>
        </a:p>
      </dgm:t>
    </dgm:pt>
    <dgm:pt modelId="{C2957BBD-E1B3-4A21-A45D-6303A9AAD187}" type="pres">
      <dgm:prSet presAssocID="{82420860-784A-4EC9-AACE-F069AAB617D7}" presName="linearFlow" presStyleCnt="0">
        <dgm:presLayoutVars>
          <dgm:dir/>
          <dgm:resizeHandles val="exact"/>
        </dgm:presLayoutVars>
      </dgm:prSet>
      <dgm:spPr/>
    </dgm:pt>
    <dgm:pt modelId="{C47474F7-2E8C-4EA3-B2BA-2A8E49E74C82}" type="pres">
      <dgm:prSet presAssocID="{6A06612B-0427-41F3-87B0-1C77F8644481}" presName="composite" presStyleCnt="0"/>
      <dgm:spPr/>
    </dgm:pt>
    <dgm:pt modelId="{5E7E65EC-67D1-43DC-BCEE-046584A759C6}" type="pres">
      <dgm:prSet presAssocID="{6A06612B-0427-41F3-87B0-1C77F8644481}" presName="imgShp" presStyleLbl="fgImgPlace1" presStyleIdx="0" presStyleCnt="3" custScaleX="100633" custScaleY="95821" custLinFactNeighborX="-72685" custLinFactNeighborY="-168"/>
      <dgm:spPr/>
      <dgm:t>
        <a:bodyPr/>
        <a:lstStyle/>
        <a:p>
          <a:endParaRPr lang="ru-RU"/>
        </a:p>
      </dgm:t>
    </dgm:pt>
    <dgm:pt modelId="{3265790D-4AFD-4780-9CC2-ED3F31D0894E}" type="pres">
      <dgm:prSet presAssocID="{6A06612B-0427-41F3-87B0-1C77F8644481}" presName="txShp" presStyleLbl="node1" presStyleIdx="0" presStyleCnt="3" custScaleX="131435" custLinFactNeighborX="3547" custLinFactNeighborY="-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8E7E6-00C0-4B12-A62D-B4C419CF01D4}" type="pres">
      <dgm:prSet presAssocID="{61606E7E-EA70-48F8-B4C0-27F1408BE8C6}" presName="spacing" presStyleCnt="0"/>
      <dgm:spPr/>
    </dgm:pt>
    <dgm:pt modelId="{E405D3C2-6E0D-46FB-A71B-B8D8C6649C70}" type="pres">
      <dgm:prSet presAssocID="{86405BBD-6B2F-4CD0-940E-AAE2E1E781BB}" presName="composite" presStyleCnt="0"/>
      <dgm:spPr/>
    </dgm:pt>
    <dgm:pt modelId="{75D5231A-2DF5-4275-B87E-412732AE156D}" type="pres">
      <dgm:prSet presAssocID="{86405BBD-6B2F-4CD0-940E-AAE2E1E781BB}" presName="imgShp" presStyleLbl="fgImgPlace1" presStyleIdx="1" presStyleCnt="3" custLinFactNeighborX="-72388" custLinFactNeighborY="-205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87FD55-9FD2-4D31-B1E5-E7BCAE9FD617}" type="pres">
      <dgm:prSet presAssocID="{86405BBD-6B2F-4CD0-940E-AAE2E1E781BB}" presName="txShp" presStyleLbl="node1" presStyleIdx="1" presStyleCnt="3" custScaleX="130825" custLinFactNeighborX="3852" custLinFactNeighborY="-24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F45CC-48E3-4FA4-87A4-BBA43B3978F1}" type="pres">
      <dgm:prSet presAssocID="{47AF5E12-56DF-4375-8E95-0E955A90951E}" presName="spacing" presStyleCnt="0"/>
      <dgm:spPr/>
    </dgm:pt>
    <dgm:pt modelId="{243E5F77-CCFA-436A-A1BD-3A747F1CF076}" type="pres">
      <dgm:prSet presAssocID="{9C5812A6-30CB-40DB-909F-62C3A9EFE61B}" presName="composite" presStyleCnt="0"/>
      <dgm:spPr/>
    </dgm:pt>
    <dgm:pt modelId="{CB67E4F5-04DD-40CF-A73F-56251BB9482E}" type="pres">
      <dgm:prSet presAssocID="{9C5812A6-30CB-40DB-909F-62C3A9EFE61B}" presName="imgShp" presStyleLbl="fgImgPlace1" presStyleIdx="2" presStyleCnt="3" custLinFactNeighborX="-72368" custLinFactNeighborY="-4130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6B95ED-6395-4DF7-ADEA-20889AF4EDB7}" type="pres">
      <dgm:prSet presAssocID="{9C5812A6-30CB-40DB-909F-62C3A9EFE61B}" presName="txShp" presStyleLbl="node1" presStyleIdx="2" presStyleCnt="3" custScaleX="131719" custLinFactNeighborX="3546" custLinFactNeighborY="-40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FF8B4-6B88-4587-BD48-F3AFE0D37486}" srcId="{82420860-784A-4EC9-AACE-F069AAB617D7}" destId="{9C5812A6-30CB-40DB-909F-62C3A9EFE61B}" srcOrd="2" destOrd="0" parTransId="{0C513025-D4D1-439C-8A22-6F29BF1AEBBE}" sibTransId="{44A255EA-3A0B-4634-9ED8-D3D30DA7C76E}"/>
    <dgm:cxn modelId="{C5639F34-4628-42F4-BF70-231B137D55E2}" type="presOf" srcId="{82420860-784A-4EC9-AACE-F069AAB617D7}" destId="{C2957BBD-E1B3-4A21-A45D-6303A9AAD187}" srcOrd="0" destOrd="0" presId="urn:microsoft.com/office/officeart/2005/8/layout/vList3"/>
    <dgm:cxn modelId="{566E4CCF-5137-4E85-9891-3B5CB4BB65A4}" srcId="{82420860-784A-4EC9-AACE-F069AAB617D7}" destId="{86405BBD-6B2F-4CD0-940E-AAE2E1E781BB}" srcOrd="1" destOrd="0" parTransId="{B5A83956-BBBC-48D4-899A-01666341CA42}" sibTransId="{47AF5E12-56DF-4375-8E95-0E955A90951E}"/>
    <dgm:cxn modelId="{19DC9E06-C975-4B4E-B082-A385AE296B86}" type="presOf" srcId="{9C5812A6-30CB-40DB-909F-62C3A9EFE61B}" destId="{B16B95ED-6395-4DF7-ADEA-20889AF4EDB7}" srcOrd="0" destOrd="0" presId="urn:microsoft.com/office/officeart/2005/8/layout/vList3"/>
    <dgm:cxn modelId="{46980D07-20B8-4915-9EF5-C683F2D597E9}" type="presOf" srcId="{86405BBD-6B2F-4CD0-940E-AAE2E1E781BB}" destId="{4B87FD55-9FD2-4D31-B1E5-E7BCAE9FD617}" srcOrd="0" destOrd="0" presId="urn:microsoft.com/office/officeart/2005/8/layout/vList3"/>
    <dgm:cxn modelId="{3C80D8DB-4CCC-4453-852E-0D248D345878}" type="presOf" srcId="{6A06612B-0427-41F3-87B0-1C77F8644481}" destId="{3265790D-4AFD-4780-9CC2-ED3F31D0894E}" srcOrd="0" destOrd="0" presId="urn:microsoft.com/office/officeart/2005/8/layout/vList3"/>
    <dgm:cxn modelId="{6F15D392-F00F-498A-AFD4-944D559D5F72}" srcId="{82420860-784A-4EC9-AACE-F069AAB617D7}" destId="{6A06612B-0427-41F3-87B0-1C77F8644481}" srcOrd="0" destOrd="0" parTransId="{A0894237-2A04-4FF4-A1C0-6A809042DE10}" sibTransId="{61606E7E-EA70-48F8-B4C0-27F1408BE8C6}"/>
    <dgm:cxn modelId="{BD1DB80C-5D14-4B6F-903D-C1FAAE3B7808}" type="presParOf" srcId="{C2957BBD-E1B3-4A21-A45D-6303A9AAD187}" destId="{C47474F7-2E8C-4EA3-B2BA-2A8E49E74C82}" srcOrd="0" destOrd="0" presId="urn:microsoft.com/office/officeart/2005/8/layout/vList3"/>
    <dgm:cxn modelId="{AE49CF3F-7CDF-4255-B3D9-028F6BB65921}" type="presParOf" srcId="{C47474F7-2E8C-4EA3-B2BA-2A8E49E74C82}" destId="{5E7E65EC-67D1-43DC-BCEE-046584A759C6}" srcOrd="0" destOrd="0" presId="urn:microsoft.com/office/officeart/2005/8/layout/vList3"/>
    <dgm:cxn modelId="{33C91D3C-73CB-44EA-8CE6-8FC3F5FEFCE3}" type="presParOf" srcId="{C47474F7-2E8C-4EA3-B2BA-2A8E49E74C82}" destId="{3265790D-4AFD-4780-9CC2-ED3F31D0894E}" srcOrd="1" destOrd="0" presId="urn:microsoft.com/office/officeart/2005/8/layout/vList3"/>
    <dgm:cxn modelId="{2838D772-05E7-429A-AC89-879F581FADDD}" type="presParOf" srcId="{C2957BBD-E1B3-4A21-A45D-6303A9AAD187}" destId="{F538E7E6-00C0-4B12-A62D-B4C419CF01D4}" srcOrd="1" destOrd="0" presId="urn:microsoft.com/office/officeart/2005/8/layout/vList3"/>
    <dgm:cxn modelId="{DBF85BAF-4E7D-4E25-976E-76B0C0A23628}" type="presParOf" srcId="{C2957BBD-E1B3-4A21-A45D-6303A9AAD187}" destId="{E405D3C2-6E0D-46FB-A71B-B8D8C6649C70}" srcOrd="2" destOrd="0" presId="urn:microsoft.com/office/officeart/2005/8/layout/vList3"/>
    <dgm:cxn modelId="{AA9971C6-81C3-4FB6-8638-E8676B31FF12}" type="presParOf" srcId="{E405D3C2-6E0D-46FB-A71B-B8D8C6649C70}" destId="{75D5231A-2DF5-4275-B87E-412732AE156D}" srcOrd="0" destOrd="0" presId="urn:microsoft.com/office/officeart/2005/8/layout/vList3"/>
    <dgm:cxn modelId="{54A0F96D-FD86-4E2D-882B-75D87234EA70}" type="presParOf" srcId="{E405D3C2-6E0D-46FB-A71B-B8D8C6649C70}" destId="{4B87FD55-9FD2-4D31-B1E5-E7BCAE9FD617}" srcOrd="1" destOrd="0" presId="urn:microsoft.com/office/officeart/2005/8/layout/vList3"/>
    <dgm:cxn modelId="{85A283F1-9403-47B2-AF52-EDA9D1704DE2}" type="presParOf" srcId="{C2957BBD-E1B3-4A21-A45D-6303A9AAD187}" destId="{52BF45CC-48E3-4FA4-87A4-BBA43B3978F1}" srcOrd="3" destOrd="0" presId="urn:microsoft.com/office/officeart/2005/8/layout/vList3"/>
    <dgm:cxn modelId="{CD0AEAA2-25DC-4EEF-9475-B93CC461E985}" type="presParOf" srcId="{C2957BBD-E1B3-4A21-A45D-6303A9AAD187}" destId="{243E5F77-CCFA-436A-A1BD-3A747F1CF076}" srcOrd="4" destOrd="0" presId="urn:microsoft.com/office/officeart/2005/8/layout/vList3"/>
    <dgm:cxn modelId="{CD27E089-0710-489A-B778-32B4C21E64D9}" type="presParOf" srcId="{243E5F77-CCFA-436A-A1BD-3A747F1CF076}" destId="{CB67E4F5-04DD-40CF-A73F-56251BB9482E}" srcOrd="0" destOrd="0" presId="urn:microsoft.com/office/officeart/2005/8/layout/vList3"/>
    <dgm:cxn modelId="{E1696F52-1E89-40A5-A4A8-90CDBAA325AA}" type="presParOf" srcId="{243E5F77-CCFA-436A-A1BD-3A747F1CF076}" destId="{B16B95ED-6395-4DF7-ADEA-20889AF4EDB7}" srcOrd="1" destOrd="0" presId="urn:microsoft.com/office/officeart/2005/8/layout/vList3"/>
  </dgm:cxnLst>
  <dgm:bg>
    <a:noFill/>
  </dgm:bg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2C7D44-C350-4D2C-92C8-FD4F3AB34F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10036-139E-4845-93ED-DBE3001EDB4A}">
      <dgm:prSet custT="1"/>
      <dgm:spPr>
        <a:solidFill>
          <a:srgbClr val="69809F"/>
        </a:solidFill>
      </dgm:spPr>
      <dgm:t>
        <a:bodyPr/>
        <a:lstStyle/>
        <a:p>
          <a:pPr rtl="0"/>
          <a:endParaRPr lang="ru-RU" sz="1100" b="1" spc="100" baseline="0" dirty="0">
            <a:latin typeface="Arial Narrow" panose="020B0606020202030204" pitchFamily="34" charset="0"/>
          </a:endParaRPr>
        </a:p>
      </dgm:t>
    </dgm:pt>
    <dgm:pt modelId="{6FD0606F-2EAB-46F5-805E-2434BC4D05A9}" type="parTrans" cxnId="{2FB4A8C4-9DB4-40F1-BE82-B8A885D49451}">
      <dgm:prSet/>
      <dgm:spPr/>
      <dgm:t>
        <a:bodyPr/>
        <a:lstStyle/>
        <a:p>
          <a:endParaRPr lang="ru-RU"/>
        </a:p>
      </dgm:t>
    </dgm:pt>
    <dgm:pt modelId="{4FADC0BC-4858-4965-94A5-C66FD127C6F9}" type="sibTrans" cxnId="{2FB4A8C4-9DB4-40F1-BE82-B8A885D49451}">
      <dgm:prSet/>
      <dgm:spPr/>
      <dgm:t>
        <a:bodyPr/>
        <a:lstStyle/>
        <a:p>
          <a:endParaRPr lang="ru-RU"/>
        </a:p>
      </dgm:t>
    </dgm:pt>
    <dgm:pt modelId="{CDCBC3E2-146C-420E-8653-4E90F54E958E}">
      <dgm:prSet custT="1"/>
      <dgm:spPr/>
      <dgm:t>
        <a:bodyPr/>
        <a:lstStyle/>
        <a:p>
          <a:pPr rtl="0"/>
          <a:r>
            <a:rPr lang="ru-RU" sz="2400" dirty="0" smtClean="0">
              <a:latin typeface="Arial Narrow" panose="020B0606020202030204" pitchFamily="34" charset="0"/>
            </a:rPr>
            <a:t>Обучающиеся </a:t>
          </a:r>
          <a:r>
            <a:rPr lang="ru-RU" sz="3200" b="1" dirty="0" smtClean="0">
              <a:solidFill>
                <a:srgbClr val="586D8A"/>
              </a:solidFill>
              <a:latin typeface="Arial Narrow" panose="020B0606020202030204" pitchFamily="34" charset="0"/>
            </a:rPr>
            <a:t>56</a:t>
          </a:r>
          <a:r>
            <a:rPr lang="ru-RU" sz="2400" b="1" dirty="0" smtClean="0">
              <a:solidFill>
                <a:srgbClr val="586D8A"/>
              </a:solidFill>
              <a:latin typeface="Arial Narrow" panose="020B0606020202030204" pitchFamily="34" charset="0"/>
            </a:rPr>
            <a:t> </a:t>
          </a:r>
          <a:r>
            <a:rPr lang="ru-RU" sz="2400" dirty="0" smtClean="0">
              <a:latin typeface="Arial Narrow" panose="020B0606020202030204" pitchFamily="34" charset="0"/>
            </a:rPr>
            <a:t>образовательных организаций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48B3CB33-DD78-4A4C-8556-3FF37FEF01D7}" type="parTrans" cxnId="{EB460A72-A588-4BCD-AE54-45AFDE59369A}">
      <dgm:prSet/>
      <dgm:spPr/>
      <dgm:t>
        <a:bodyPr/>
        <a:lstStyle/>
        <a:p>
          <a:endParaRPr lang="ru-RU"/>
        </a:p>
      </dgm:t>
    </dgm:pt>
    <dgm:pt modelId="{1B7BD46D-7CE7-4A57-B01A-F2054F0B1790}" type="sibTrans" cxnId="{EB460A72-A588-4BCD-AE54-45AFDE59369A}">
      <dgm:prSet/>
      <dgm:spPr/>
      <dgm:t>
        <a:bodyPr/>
        <a:lstStyle/>
        <a:p>
          <a:endParaRPr lang="ru-RU"/>
        </a:p>
      </dgm:t>
    </dgm:pt>
    <dgm:pt modelId="{F8F24ED8-7690-4B6B-AED7-F2AB878A2607}">
      <dgm:prSet/>
      <dgm:spPr/>
      <dgm:t>
        <a:bodyPr/>
        <a:lstStyle/>
        <a:p>
          <a:pPr rtl="0"/>
          <a:endParaRPr lang="ru-RU" sz="1400" dirty="0"/>
        </a:p>
      </dgm:t>
    </dgm:pt>
    <dgm:pt modelId="{4E11EC71-7A66-4352-84EC-87A448147793}" type="parTrans" cxnId="{37E82754-8EE0-4758-97D3-D1CB8F7BE5B3}">
      <dgm:prSet/>
      <dgm:spPr/>
      <dgm:t>
        <a:bodyPr/>
        <a:lstStyle/>
        <a:p>
          <a:endParaRPr lang="ru-RU"/>
        </a:p>
      </dgm:t>
    </dgm:pt>
    <dgm:pt modelId="{E83EF19A-A427-480F-BE05-8513F33A1131}" type="sibTrans" cxnId="{37E82754-8EE0-4758-97D3-D1CB8F7BE5B3}">
      <dgm:prSet/>
      <dgm:spPr/>
      <dgm:t>
        <a:bodyPr/>
        <a:lstStyle/>
        <a:p>
          <a:endParaRPr lang="ru-RU"/>
        </a:p>
      </dgm:t>
    </dgm:pt>
    <dgm:pt modelId="{83ACF8E8-53A0-4A3C-8698-CD857A9F8DA8}">
      <dgm:prSet custT="1"/>
      <dgm:spPr>
        <a:solidFill>
          <a:srgbClr val="69809F"/>
        </a:solidFill>
      </dgm:spPr>
      <dgm:t>
        <a:bodyPr/>
        <a:lstStyle/>
        <a:p>
          <a:pPr rtl="0"/>
          <a:endParaRPr lang="ru-RU" sz="1100" b="1" spc="100" baseline="0" dirty="0">
            <a:latin typeface="Arial Narrow" panose="020B0606020202030204" pitchFamily="34" charset="0"/>
          </a:endParaRPr>
        </a:p>
      </dgm:t>
    </dgm:pt>
    <dgm:pt modelId="{9BA222AF-3627-4BBB-ADBF-EF779E43FC89}" type="parTrans" cxnId="{FFB3D647-F6B9-4B06-8772-32446F040E55}">
      <dgm:prSet/>
      <dgm:spPr/>
      <dgm:t>
        <a:bodyPr/>
        <a:lstStyle/>
        <a:p>
          <a:endParaRPr lang="ru-RU"/>
        </a:p>
      </dgm:t>
    </dgm:pt>
    <dgm:pt modelId="{0E3E947A-3907-4652-A18C-18A621E41DCC}" type="sibTrans" cxnId="{FFB3D647-F6B9-4B06-8772-32446F040E55}">
      <dgm:prSet/>
      <dgm:spPr/>
      <dgm:t>
        <a:bodyPr/>
        <a:lstStyle/>
        <a:p>
          <a:endParaRPr lang="ru-RU"/>
        </a:p>
      </dgm:t>
    </dgm:pt>
    <dgm:pt modelId="{F0AB34A5-7711-4E9C-8984-193B9B1EAE9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spc="10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400" b="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Общая численность участников – </a:t>
          </a:r>
          <a:r>
            <a:rPr lang="ru-RU" sz="3200" b="1" spc="50" baseline="0" dirty="0" smtClean="0">
              <a:solidFill>
                <a:srgbClr val="586D8A"/>
              </a:solidFill>
              <a:latin typeface="Arial Narrow" panose="020B0606020202030204" pitchFamily="34" charset="0"/>
            </a:rPr>
            <a:t>6 </a:t>
          </a:r>
          <a:r>
            <a:rPr lang="ru-RU" sz="3200" b="1" spc="50" baseline="0" dirty="0" smtClean="0">
              <a:solidFill>
                <a:srgbClr val="586D8A"/>
              </a:solidFill>
              <a:latin typeface="Arial Narrow" panose="020B0606020202030204" pitchFamily="34" charset="0"/>
            </a:rPr>
            <a:t>510</a:t>
          </a:r>
          <a:r>
            <a:rPr lang="ru-RU" sz="3200" b="1" spc="50" baseline="0" dirty="0" smtClean="0">
              <a:solidFill>
                <a:srgbClr val="69809F"/>
              </a:solidFill>
              <a:latin typeface="Arial Narrow" panose="020B0606020202030204" pitchFamily="34" charset="0"/>
            </a:rPr>
            <a:t> </a:t>
          </a:r>
          <a:r>
            <a:rPr lang="ru-RU" sz="2400" b="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человек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>
            <a:solidFill>
              <a:schemeClr val="tx1"/>
            </a:solidFill>
          </a:endParaRPr>
        </a:p>
      </dgm:t>
    </dgm:pt>
    <dgm:pt modelId="{93F007E8-177A-4B57-953F-8C5A81F5266D}" type="parTrans" cxnId="{48382CF7-DA87-4FED-B113-8585A2CC0A7C}">
      <dgm:prSet/>
      <dgm:spPr/>
      <dgm:t>
        <a:bodyPr/>
        <a:lstStyle/>
        <a:p>
          <a:endParaRPr lang="ru-RU"/>
        </a:p>
      </dgm:t>
    </dgm:pt>
    <dgm:pt modelId="{413E8DDF-A978-4B22-84BF-C7C933582C96}" type="sibTrans" cxnId="{48382CF7-DA87-4FED-B113-8585A2CC0A7C}">
      <dgm:prSet/>
      <dgm:spPr/>
      <dgm:t>
        <a:bodyPr/>
        <a:lstStyle/>
        <a:p>
          <a:endParaRPr lang="ru-RU"/>
        </a:p>
      </dgm:t>
    </dgm:pt>
    <dgm:pt modelId="{596FDF2F-598F-4A2B-A78E-1CEA81BA9852}">
      <dgm:prSet custT="1"/>
      <dgm:spPr/>
      <dgm:t>
        <a:bodyPr/>
        <a:lstStyle/>
        <a:p>
          <a:pPr rtl="0"/>
          <a:endParaRPr lang="ru-RU" sz="20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F4D16F5C-EB84-4FE8-AA34-4FC88D4CC3EC}" type="parTrans" cxnId="{5D1523BA-483C-447D-B770-CDD154605D5E}">
      <dgm:prSet/>
      <dgm:spPr/>
      <dgm:t>
        <a:bodyPr/>
        <a:lstStyle/>
        <a:p>
          <a:endParaRPr lang="ru-RU"/>
        </a:p>
      </dgm:t>
    </dgm:pt>
    <dgm:pt modelId="{FF5E2BE7-D738-4628-BB26-DBCCE05A74F9}" type="sibTrans" cxnId="{5D1523BA-483C-447D-B770-CDD154605D5E}">
      <dgm:prSet/>
      <dgm:spPr/>
      <dgm:t>
        <a:bodyPr/>
        <a:lstStyle/>
        <a:p>
          <a:endParaRPr lang="ru-RU"/>
        </a:p>
      </dgm:t>
    </dgm:pt>
    <dgm:pt modelId="{CE52A3B8-D899-4D9E-BE80-32D9C9B23839}" type="pres">
      <dgm:prSet presAssocID="{0E2C7D44-C350-4D2C-92C8-FD4F3AB34F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4EEBCD-9C0E-436D-9F82-930C4A648DF6}" type="pres">
      <dgm:prSet presAssocID="{AFD10036-139E-4845-93ED-DBE3001EDB4A}" presName="composite" presStyleCnt="0"/>
      <dgm:spPr/>
    </dgm:pt>
    <dgm:pt modelId="{B40DA914-38A5-4F76-B406-AE1B3C80070E}" type="pres">
      <dgm:prSet presAssocID="{AFD10036-139E-4845-93ED-DBE3001EDB4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D6FA2-444A-4DB6-A79B-9F298AEE1784}" type="pres">
      <dgm:prSet presAssocID="{AFD10036-139E-4845-93ED-DBE3001EDB4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290DF-FD81-42C7-ACB9-AE29F2FF32AF}" type="pres">
      <dgm:prSet presAssocID="{4FADC0BC-4858-4965-94A5-C66FD127C6F9}" presName="sp" presStyleCnt="0"/>
      <dgm:spPr/>
    </dgm:pt>
    <dgm:pt modelId="{4A119686-2150-4B1F-A002-75975EED67F8}" type="pres">
      <dgm:prSet presAssocID="{83ACF8E8-53A0-4A3C-8698-CD857A9F8DA8}" presName="composite" presStyleCnt="0"/>
      <dgm:spPr/>
    </dgm:pt>
    <dgm:pt modelId="{637CC81F-10D0-4CAC-ABB7-E398628CAA6C}" type="pres">
      <dgm:prSet presAssocID="{83ACF8E8-53A0-4A3C-8698-CD857A9F8DA8}" presName="parentText" presStyleLbl="alignNode1" presStyleIdx="1" presStyleCnt="2" custLinFactNeighborX="-2484" custLinFactNeighborY="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4550C-94A0-4B0E-933B-FD0FC907F01A}" type="pres">
      <dgm:prSet presAssocID="{83ACF8E8-53A0-4A3C-8698-CD857A9F8DA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E82754-8EE0-4758-97D3-D1CB8F7BE5B3}" srcId="{CDCBC3E2-146C-420E-8653-4E90F54E958E}" destId="{F8F24ED8-7690-4B6B-AED7-F2AB878A2607}" srcOrd="0" destOrd="0" parTransId="{4E11EC71-7A66-4352-84EC-87A448147793}" sibTransId="{E83EF19A-A427-480F-BE05-8513F33A1131}"/>
    <dgm:cxn modelId="{96F0425C-0280-43A6-90FF-C6E49A2E7399}" type="presOf" srcId="{F8F24ED8-7690-4B6B-AED7-F2AB878A2607}" destId="{1ADD6FA2-444A-4DB6-A79B-9F298AEE1784}" srcOrd="0" destOrd="2" presId="urn:microsoft.com/office/officeart/2005/8/layout/chevron2"/>
    <dgm:cxn modelId="{7BFC9B8B-2275-421D-B4E4-DC4D89DE98C9}" type="presOf" srcId="{F0AB34A5-7711-4E9C-8984-193B9B1EAE9B}" destId="{F964550C-94A0-4B0E-933B-FD0FC907F01A}" srcOrd="0" destOrd="0" presId="urn:microsoft.com/office/officeart/2005/8/layout/chevron2"/>
    <dgm:cxn modelId="{3F06F75C-7191-40EB-9EC5-E8FF2333F4F2}" type="presOf" srcId="{596FDF2F-598F-4A2B-A78E-1CEA81BA9852}" destId="{1ADD6FA2-444A-4DB6-A79B-9F298AEE1784}" srcOrd="0" destOrd="0" presId="urn:microsoft.com/office/officeart/2005/8/layout/chevron2"/>
    <dgm:cxn modelId="{07B4757F-B7FC-494E-B95D-E6969A21A035}" type="presOf" srcId="{0E2C7D44-C350-4D2C-92C8-FD4F3AB34F5D}" destId="{CE52A3B8-D899-4D9E-BE80-32D9C9B23839}" srcOrd="0" destOrd="0" presId="urn:microsoft.com/office/officeart/2005/8/layout/chevron2"/>
    <dgm:cxn modelId="{A084D3DA-9C01-40AE-9586-06B2E481A6E5}" type="presOf" srcId="{83ACF8E8-53A0-4A3C-8698-CD857A9F8DA8}" destId="{637CC81F-10D0-4CAC-ABB7-E398628CAA6C}" srcOrd="0" destOrd="0" presId="urn:microsoft.com/office/officeart/2005/8/layout/chevron2"/>
    <dgm:cxn modelId="{2FB4A8C4-9DB4-40F1-BE82-B8A885D49451}" srcId="{0E2C7D44-C350-4D2C-92C8-FD4F3AB34F5D}" destId="{AFD10036-139E-4845-93ED-DBE3001EDB4A}" srcOrd="0" destOrd="0" parTransId="{6FD0606F-2EAB-46F5-805E-2434BC4D05A9}" sibTransId="{4FADC0BC-4858-4965-94A5-C66FD127C6F9}"/>
    <dgm:cxn modelId="{EB460A72-A588-4BCD-AE54-45AFDE59369A}" srcId="{AFD10036-139E-4845-93ED-DBE3001EDB4A}" destId="{CDCBC3E2-146C-420E-8653-4E90F54E958E}" srcOrd="1" destOrd="0" parTransId="{48B3CB33-DD78-4A4C-8556-3FF37FEF01D7}" sibTransId="{1B7BD46D-7CE7-4A57-B01A-F2054F0B1790}"/>
    <dgm:cxn modelId="{5D1523BA-483C-447D-B770-CDD154605D5E}" srcId="{AFD10036-139E-4845-93ED-DBE3001EDB4A}" destId="{596FDF2F-598F-4A2B-A78E-1CEA81BA9852}" srcOrd="0" destOrd="0" parTransId="{F4D16F5C-EB84-4FE8-AA34-4FC88D4CC3EC}" sibTransId="{FF5E2BE7-D738-4628-BB26-DBCCE05A74F9}"/>
    <dgm:cxn modelId="{FFB3D647-F6B9-4B06-8772-32446F040E55}" srcId="{0E2C7D44-C350-4D2C-92C8-FD4F3AB34F5D}" destId="{83ACF8E8-53A0-4A3C-8698-CD857A9F8DA8}" srcOrd="1" destOrd="0" parTransId="{9BA222AF-3627-4BBB-ADBF-EF779E43FC89}" sibTransId="{0E3E947A-3907-4652-A18C-18A621E41DCC}"/>
    <dgm:cxn modelId="{0C713D11-FB05-4A40-B12B-1197EC807131}" type="presOf" srcId="{CDCBC3E2-146C-420E-8653-4E90F54E958E}" destId="{1ADD6FA2-444A-4DB6-A79B-9F298AEE1784}" srcOrd="0" destOrd="1" presId="urn:microsoft.com/office/officeart/2005/8/layout/chevron2"/>
    <dgm:cxn modelId="{6DA28EF5-C382-4817-9171-59D5DE5597A2}" type="presOf" srcId="{AFD10036-139E-4845-93ED-DBE3001EDB4A}" destId="{B40DA914-38A5-4F76-B406-AE1B3C80070E}" srcOrd="0" destOrd="0" presId="urn:microsoft.com/office/officeart/2005/8/layout/chevron2"/>
    <dgm:cxn modelId="{48382CF7-DA87-4FED-B113-8585A2CC0A7C}" srcId="{83ACF8E8-53A0-4A3C-8698-CD857A9F8DA8}" destId="{F0AB34A5-7711-4E9C-8984-193B9B1EAE9B}" srcOrd="0" destOrd="0" parTransId="{93F007E8-177A-4B57-953F-8C5A81F5266D}" sibTransId="{413E8DDF-A978-4B22-84BF-C7C933582C96}"/>
    <dgm:cxn modelId="{988E3919-116B-42E8-8BA8-02C316C66450}" type="presParOf" srcId="{CE52A3B8-D899-4D9E-BE80-32D9C9B23839}" destId="{A84EEBCD-9C0E-436D-9F82-930C4A648DF6}" srcOrd="0" destOrd="0" presId="urn:microsoft.com/office/officeart/2005/8/layout/chevron2"/>
    <dgm:cxn modelId="{7AB1F6F8-E594-427E-B316-BD59898AE159}" type="presParOf" srcId="{A84EEBCD-9C0E-436D-9F82-930C4A648DF6}" destId="{B40DA914-38A5-4F76-B406-AE1B3C80070E}" srcOrd="0" destOrd="0" presId="urn:microsoft.com/office/officeart/2005/8/layout/chevron2"/>
    <dgm:cxn modelId="{290AE5D1-A319-4CD5-8793-540EA346B214}" type="presParOf" srcId="{A84EEBCD-9C0E-436D-9F82-930C4A648DF6}" destId="{1ADD6FA2-444A-4DB6-A79B-9F298AEE1784}" srcOrd="1" destOrd="0" presId="urn:microsoft.com/office/officeart/2005/8/layout/chevron2"/>
    <dgm:cxn modelId="{A43D05A6-0982-4693-AC0D-ED09FBA61647}" type="presParOf" srcId="{CE52A3B8-D899-4D9E-BE80-32D9C9B23839}" destId="{AEC290DF-FD81-42C7-ACB9-AE29F2FF32AF}" srcOrd="1" destOrd="0" presId="urn:microsoft.com/office/officeart/2005/8/layout/chevron2"/>
    <dgm:cxn modelId="{2664AB63-3909-4733-A3B7-A0ED9B4DEE8F}" type="presParOf" srcId="{CE52A3B8-D899-4D9E-BE80-32D9C9B23839}" destId="{4A119686-2150-4B1F-A002-75975EED67F8}" srcOrd="2" destOrd="0" presId="urn:microsoft.com/office/officeart/2005/8/layout/chevron2"/>
    <dgm:cxn modelId="{2511A5B6-452E-4AE5-BAFA-D1778D1E25CB}" type="presParOf" srcId="{4A119686-2150-4B1F-A002-75975EED67F8}" destId="{637CC81F-10D0-4CAC-ABB7-E398628CAA6C}" srcOrd="0" destOrd="0" presId="urn:microsoft.com/office/officeart/2005/8/layout/chevron2"/>
    <dgm:cxn modelId="{083CA977-8988-4E87-8074-329BC955591E}" type="presParOf" srcId="{4A119686-2150-4B1F-A002-75975EED67F8}" destId="{F964550C-94A0-4B0E-933B-FD0FC907F0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41A6A9-BB88-49C4-91CF-398FCD7BAA1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C5651A-B3B1-41D6-A8F4-6B00642015C6}">
      <dgm:prSet phldrT="[Текст]" custT="1"/>
      <dgm:spPr>
        <a:ln>
          <a:solidFill>
            <a:srgbClr val="69809F"/>
          </a:solidFill>
        </a:ln>
      </dgm:spPr>
      <dgm:t>
        <a:bodyPr/>
        <a:lstStyle/>
        <a:p>
          <a:pPr algn="l"/>
          <a:r>
            <a:rPr lang="ru-RU" sz="2000" b="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Успешно выполнено </a:t>
          </a:r>
          <a:r>
            <a:rPr lang="ru-RU" sz="2000" b="0" dirty="0" smtClean="0">
              <a:solidFill>
                <a:srgbClr val="48597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86,67%  з</a:t>
          </a:r>
          <a:r>
            <a:rPr lang="ru-RU" sz="2000" b="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аданий</a:t>
          </a:r>
          <a:endParaRPr lang="ru-RU" sz="2000" b="0" spc="50" baseline="0" dirty="0">
            <a:solidFill>
              <a:srgbClr val="485970"/>
            </a:solidFill>
            <a:latin typeface="Arial Narrow" panose="020B0606020202030204" pitchFamily="34" charset="0"/>
          </a:endParaRPr>
        </a:p>
      </dgm:t>
    </dgm:pt>
    <dgm:pt modelId="{B793FE2E-CA11-44A3-9019-12DEDF019E9C}" type="parTrans" cxnId="{B9F9CE5A-D013-4B3F-A327-535EE7897D27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A418EB33-F5F6-40F3-8D89-979A7B00D11B}" type="sibTrans" cxnId="{B9F9CE5A-D013-4B3F-A327-535EE7897D27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5AE1DBA3-6960-4FD6-B5C6-7EF5D4A222C7}">
      <dgm:prSet phldrT="[Текст]" custT="1"/>
      <dgm:spPr>
        <a:ln>
          <a:solidFill>
            <a:srgbClr val="69809F"/>
          </a:solidFill>
        </a:ln>
      </dgm:spPr>
      <dgm:t>
        <a:bodyPr/>
        <a:lstStyle/>
        <a:p>
          <a:pPr algn="just"/>
          <a:r>
            <a:rPr lang="ru-RU" sz="2000" b="0" dirty="0" smtClean="0">
              <a:solidFill>
                <a:srgbClr val="485970"/>
              </a:solidFill>
              <a:latin typeface="Arial Narrow" panose="020B0606020202030204" pitchFamily="34" charset="0"/>
            </a:rPr>
            <a:t>В проблемной зоне:</a:t>
          </a:r>
          <a:endParaRPr lang="ru-RU" sz="2000" b="0" dirty="0">
            <a:solidFill>
              <a:srgbClr val="485970"/>
            </a:solidFill>
            <a:latin typeface="Arial Narrow" panose="020B0606020202030204" pitchFamily="34" charset="0"/>
          </a:endParaRPr>
        </a:p>
      </dgm:t>
    </dgm:pt>
    <dgm:pt modelId="{07D82261-4066-4ED5-AA07-8D1F487FA9FE}" type="parTrans" cxnId="{783F57D5-C3A3-4B9A-9AB6-D697624AAB03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5974141D-8DCE-4F5D-976C-2450329C426F}" type="sibTrans" cxnId="{783F57D5-C3A3-4B9A-9AB6-D697624AAB03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26DAF43A-6B5C-4323-B912-B158FCC8311A}">
      <dgm:prSet phldrT="[Текст]" custT="1"/>
      <dgm:spPr/>
      <dgm:t>
        <a:bodyPr/>
        <a:lstStyle/>
        <a:p>
          <a:pPr algn="just"/>
          <a:r>
            <a:rPr lang="ru-RU" sz="1600" spc="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Умение выполнять действия с геометрическими фигурами, координатами и векторами (задания № 14-15) – средний показатель по России находится в пределах 5%, показатели региона – 5,6 и 11,4% обучающихся выполнили задание с максимальным баллом. Отклонение до +6,5%.</a:t>
          </a:r>
          <a:endParaRPr lang="ru-RU" sz="1600" spc="0" baseline="0" dirty="0">
            <a:solidFill>
              <a:srgbClr val="485970"/>
            </a:solidFill>
            <a:latin typeface="Arial Narrow" panose="020B0606020202030204" pitchFamily="34" charset="0"/>
          </a:endParaRPr>
        </a:p>
      </dgm:t>
    </dgm:pt>
    <dgm:pt modelId="{A1B56BCE-EA40-4558-841F-D98D3042D0D7}" type="parTrans" cxnId="{F1F1D08C-27EF-40D6-8357-5E67A050EC3F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D467CD21-8612-40B6-9428-0D1E8D54CC9E}" type="sibTrans" cxnId="{F1F1D08C-27EF-40D6-8357-5E67A050EC3F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BE064A68-D0C9-4567-A076-B5584A704E9A}">
      <dgm:prSet phldrT="[Текст]" custT="1"/>
      <dgm:spPr>
        <a:ln>
          <a:solidFill>
            <a:srgbClr val="69809F"/>
          </a:solidFill>
        </a:ln>
      </dgm:spPr>
      <dgm:t>
        <a:bodyPr/>
        <a:lstStyle/>
        <a:p>
          <a:pPr algn="l">
            <a:lnSpc>
              <a:spcPct val="100000"/>
            </a:lnSpc>
          </a:pPr>
          <a:endParaRPr lang="ru-RU" sz="16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B97212D3-46EE-43C6-9AB1-D7E83EB01635}" type="parTrans" cxnId="{07AC961A-81DD-494A-BF1C-E7CC31E62B5E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76593AD0-D664-4FBF-A8E6-5B47AE51B772}" type="sibTrans" cxnId="{07AC961A-81DD-494A-BF1C-E7CC31E62B5E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4F2DCE59-EBD0-46CF-B90A-1191CD4A5E28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rgbClr val="48597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Умение строить и исследовать простейшие математические модели (задание № 13) – средний показатель по России в 14,6%, показатель региона – 17,5%. Отклонение - около +3%.</a:t>
          </a:r>
          <a:endParaRPr lang="ru-RU" sz="1600" dirty="0">
            <a:solidFill>
              <a:srgbClr val="485970"/>
            </a:solidFill>
            <a:latin typeface="Arial Narrow" panose="020B0606020202030204" pitchFamily="34" charset="0"/>
          </a:endParaRPr>
        </a:p>
      </dgm:t>
    </dgm:pt>
    <dgm:pt modelId="{66C1F223-2244-422C-8613-702B7E2635D1}" type="parTrans" cxnId="{89D7EA57-CD9E-479C-A06E-C6E5C870E1C0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F94F7F45-90B6-4281-AFC2-575AB2FB629E}" type="sibTrans" cxnId="{89D7EA57-CD9E-479C-A06E-C6E5C870E1C0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2F347C51-B61C-4190-9CE7-FE8C4A28E597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Умение решать уравнения и неравенства (задание № 12) – средний показатель по России - 30,38%, показатель региона – 29,05%, отклонение -1,33%</a:t>
          </a:r>
          <a:r>
            <a:rPr lang="ru-RU" sz="1600" dirty="0" smtClean="0">
              <a:solidFill>
                <a:srgbClr val="48597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.</a:t>
          </a:r>
          <a:endParaRPr lang="ru-RU" sz="1600" dirty="0">
            <a:solidFill>
              <a:srgbClr val="485970"/>
            </a:solidFill>
            <a:latin typeface="Arial Narrow" panose="020B0606020202030204" pitchFamily="34" charset="0"/>
          </a:endParaRPr>
        </a:p>
      </dgm:t>
    </dgm:pt>
    <dgm:pt modelId="{0252B09E-8FB6-4D0E-B012-9229BCF3A075}" type="parTrans" cxnId="{9A765B38-49EF-4B43-AFFE-EFE676094DCA}">
      <dgm:prSet/>
      <dgm:spPr/>
      <dgm:t>
        <a:bodyPr/>
        <a:lstStyle/>
        <a:p>
          <a:endParaRPr lang="ru-RU"/>
        </a:p>
      </dgm:t>
    </dgm:pt>
    <dgm:pt modelId="{DBA6136A-C4B4-4781-B244-A08AEF33427E}" type="sibTrans" cxnId="{9A765B38-49EF-4B43-AFFE-EFE676094DCA}">
      <dgm:prSet/>
      <dgm:spPr/>
      <dgm:t>
        <a:bodyPr/>
        <a:lstStyle/>
        <a:p>
          <a:endParaRPr lang="ru-RU"/>
        </a:p>
      </dgm:t>
    </dgm:pt>
    <dgm:pt modelId="{DF03E23C-F0A1-4504-BE95-BDFCE818609C}" type="pres">
      <dgm:prSet presAssocID="{A141A6A9-BB88-49C4-91CF-398FCD7BAA1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CDFD4-0FE5-43C1-8023-56C3CD05D6E6}" type="pres">
      <dgm:prSet presAssocID="{DDC5651A-B3B1-41D6-A8F4-6B00642015C6}" presName="circle1" presStyleLbl="node1" presStyleIdx="0" presStyleCnt="3"/>
      <dgm:spPr>
        <a:solidFill>
          <a:srgbClr val="69809F"/>
        </a:solidFill>
      </dgm:spPr>
    </dgm:pt>
    <dgm:pt modelId="{F2179B47-E434-41F3-ADF0-99E63E15B5B1}" type="pres">
      <dgm:prSet presAssocID="{DDC5651A-B3B1-41D6-A8F4-6B00642015C6}" presName="space" presStyleCnt="0"/>
      <dgm:spPr/>
    </dgm:pt>
    <dgm:pt modelId="{B602958A-CABD-42C5-B700-003A9FD0CBA1}" type="pres">
      <dgm:prSet presAssocID="{DDC5651A-B3B1-41D6-A8F4-6B00642015C6}" presName="rect1" presStyleLbl="alignAcc1" presStyleIdx="0" presStyleCnt="3" custScaleX="101509" custLinFactNeighborX="1277" custLinFactNeighborY="-217"/>
      <dgm:spPr/>
      <dgm:t>
        <a:bodyPr/>
        <a:lstStyle/>
        <a:p>
          <a:endParaRPr lang="ru-RU"/>
        </a:p>
      </dgm:t>
    </dgm:pt>
    <dgm:pt modelId="{510311F7-2745-46F4-9B61-B92C433CA0D9}" type="pres">
      <dgm:prSet presAssocID="{5AE1DBA3-6960-4FD6-B5C6-7EF5D4A222C7}" presName="vertSpace2" presStyleLbl="node1" presStyleIdx="0" presStyleCnt="3"/>
      <dgm:spPr/>
    </dgm:pt>
    <dgm:pt modelId="{AE973114-4FB7-4D7B-BE94-01438A876F3D}" type="pres">
      <dgm:prSet presAssocID="{5AE1DBA3-6960-4FD6-B5C6-7EF5D4A222C7}" presName="circle2" presStyleLbl="node1" presStyleIdx="1" presStyleCnt="3"/>
      <dgm:spPr>
        <a:solidFill>
          <a:srgbClr val="99A8BD"/>
        </a:solidFill>
      </dgm:spPr>
    </dgm:pt>
    <dgm:pt modelId="{0C69C52F-EBBC-49D8-A4BB-BF114F27CC40}" type="pres">
      <dgm:prSet presAssocID="{5AE1DBA3-6960-4FD6-B5C6-7EF5D4A222C7}" presName="rect2" presStyleLbl="alignAcc1" presStyleIdx="1" presStyleCnt="3" custLinFactNeighborX="754" custLinFactNeighborY="333"/>
      <dgm:spPr/>
      <dgm:t>
        <a:bodyPr/>
        <a:lstStyle/>
        <a:p>
          <a:endParaRPr lang="ru-RU"/>
        </a:p>
      </dgm:t>
    </dgm:pt>
    <dgm:pt modelId="{61E72562-D002-4218-8D6C-93A98BBEA1C4}" type="pres">
      <dgm:prSet presAssocID="{BE064A68-D0C9-4567-A076-B5584A704E9A}" presName="vertSpace3" presStyleLbl="node1" presStyleIdx="1" presStyleCnt="3"/>
      <dgm:spPr/>
    </dgm:pt>
    <dgm:pt modelId="{318EB071-17B4-4CC4-A722-D008582E87F0}" type="pres">
      <dgm:prSet presAssocID="{BE064A68-D0C9-4567-A076-B5584A704E9A}" presName="circle3" presStyleLbl="node1" presStyleIdx="2" presStyleCnt="3"/>
      <dgm:spPr>
        <a:solidFill>
          <a:srgbClr val="B5C0CF"/>
        </a:solidFill>
      </dgm:spPr>
    </dgm:pt>
    <dgm:pt modelId="{7895D340-A2F6-4130-98F8-7C5072E72092}" type="pres">
      <dgm:prSet presAssocID="{BE064A68-D0C9-4567-A076-B5584A704E9A}" presName="rect3" presStyleLbl="alignAcc1" presStyleIdx="2" presStyleCnt="3" custScaleX="100000" custLinFactNeighborX="754"/>
      <dgm:spPr/>
      <dgm:t>
        <a:bodyPr/>
        <a:lstStyle/>
        <a:p>
          <a:endParaRPr lang="ru-RU"/>
        </a:p>
      </dgm:t>
    </dgm:pt>
    <dgm:pt modelId="{8DB91164-8627-47F1-8B7C-D55EAE640FC7}" type="pres">
      <dgm:prSet presAssocID="{DDC5651A-B3B1-41D6-A8F4-6B00642015C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F5057-1312-46B2-8990-0F63ED36F49A}" type="pres">
      <dgm:prSet presAssocID="{DDC5651A-B3B1-41D6-A8F4-6B00642015C6}" presName="rect1ChTx" presStyleLbl="alignAcc1" presStyleIdx="2" presStyleCnt="3" custScaleX="118844" custLinFactNeighborX="-12051" custLinFactNeighborY="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69212-7FB9-4707-926A-001135FCD8C2}" type="pres">
      <dgm:prSet presAssocID="{5AE1DBA3-6960-4FD6-B5C6-7EF5D4A222C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7CED4-092C-4E62-8B15-FB8ADA276E82}" type="pres">
      <dgm:prSet presAssocID="{5AE1DBA3-6960-4FD6-B5C6-7EF5D4A222C7}" presName="rect2ChTx" presStyleLbl="alignAcc1" presStyleIdx="2" presStyleCnt="3" custScaleX="152564" custScaleY="100000" custLinFactNeighborX="-30803" custLinFactNeighborY="-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912E5-2179-495A-BF0B-2BBD5AB5E8FE}" type="pres">
      <dgm:prSet presAssocID="{BE064A68-D0C9-4567-A076-B5584A704E9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DBC59-A5A0-4118-B6E9-7775F9FFE1AB}" type="pres">
      <dgm:prSet presAssocID="{BE064A68-D0C9-4567-A076-B5584A704E9A}" presName="rect3ChTx" presStyleLbl="alignAcc1" presStyleIdx="2" presStyleCnt="3" custScaleX="149930" custScaleY="100000" custLinFactNeighborX="-31619" custLinFactNeighborY="2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C79FE9-ADA3-4B41-8664-E1218FE4A104}" type="presOf" srcId="{BE064A68-D0C9-4567-A076-B5584A704E9A}" destId="{C12912E5-2179-495A-BF0B-2BBD5AB5E8FE}" srcOrd="1" destOrd="0" presId="urn:microsoft.com/office/officeart/2005/8/layout/target3"/>
    <dgm:cxn modelId="{89D7EA57-CD9E-479C-A06E-C6E5C870E1C0}" srcId="{BE064A68-D0C9-4567-A076-B5584A704E9A}" destId="{4F2DCE59-EBD0-46CF-B90A-1191CD4A5E28}" srcOrd="0" destOrd="0" parTransId="{66C1F223-2244-422C-8613-702B7E2635D1}" sibTransId="{F94F7F45-90B6-4281-AFC2-575AB2FB629E}"/>
    <dgm:cxn modelId="{9072E308-0AFA-4D65-952A-D59CDD8E562B}" type="presOf" srcId="{4F2DCE59-EBD0-46CF-B90A-1191CD4A5E28}" destId="{98CDBC59-A5A0-4118-B6E9-7775F9FFE1AB}" srcOrd="0" destOrd="0" presId="urn:microsoft.com/office/officeart/2005/8/layout/target3"/>
    <dgm:cxn modelId="{75C4112D-78D8-45FC-ABAE-2D3B2CC3E0C5}" type="presOf" srcId="{26DAF43A-6B5C-4323-B912-B158FCC8311A}" destId="{B007CED4-092C-4E62-8B15-FB8ADA276E82}" srcOrd="0" destOrd="0" presId="urn:microsoft.com/office/officeart/2005/8/layout/target3"/>
    <dgm:cxn modelId="{B218DB3C-281C-4A3A-98FB-CEDB3BA66202}" type="presOf" srcId="{5AE1DBA3-6960-4FD6-B5C6-7EF5D4A222C7}" destId="{FFE69212-7FB9-4707-926A-001135FCD8C2}" srcOrd="1" destOrd="0" presId="urn:microsoft.com/office/officeart/2005/8/layout/target3"/>
    <dgm:cxn modelId="{D4D0B292-F612-44F3-AFB5-C342CABFC1F0}" type="presOf" srcId="{DDC5651A-B3B1-41D6-A8F4-6B00642015C6}" destId="{B602958A-CABD-42C5-B700-003A9FD0CBA1}" srcOrd="0" destOrd="0" presId="urn:microsoft.com/office/officeart/2005/8/layout/target3"/>
    <dgm:cxn modelId="{D0F14425-C009-41AD-9086-800392A145A6}" type="presOf" srcId="{A141A6A9-BB88-49C4-91CF-398FCD7BAA10}" destId="{DF03E23C-F0A1-4504-BE95-BDFCE818609C}" srcOrd="0" destOrd="0" presId="urn:microsoft.com/office/officeart/2005/8/layout/target3"/>
    <dgm:cxn modelId="{07AC961A-81DD-494A-BF1C-E7CC31E62B5E}" srcId="{A141A6A9-BB88-49C4-91CF-398FCD7BAA10}" destId="{BE064A68-D0C9-4567-A076-B5584A704E9A}" srcOrd="2" destOrd="0" parTransId="{B97212D3-46EE-43C6-9AB1-D7E83EB01635}" sibTransId="{76593AD0-D664-4FBF-A8E6-5B47AE51B772}"/>
    <dgm:cxn modelId="{CB5647EC-2C60-4FFC-AF88-1035E55C418F}" type="presOf" srcId="{DDC5651A-B3B1-41D6-A8F4-6B00642015C6}" destId="{8DB91164-8627-47F1-8B7C-D55EAE640FC7}" srcOrd="1" destOrd="0" presId="urn:microsoft.com/office/officeart/2005/8/layout/target3"/>
    <dgm:cxn modelId="{B9F9CE5A-D013-4B3F-A327-535EE7897D27}" srcId="{A141A6A9-BB88-49C4-91CF-398FCD7BAA10}" destId="{DDC5651A-B3B1-41D6-A8F4-6B00642015C6}" srcOrd="0" destOrd="0" parTransId="{B793FE2E-CA11-44A3-9019-12DEDF019E9C}" sibTransId="{A418EB33-F5F6-40F3-8D89-979A7B00D11B}"/>
    <dgm:cxn modelId="{9A765B38-49EF-4B43-AFFE-EFE676094DCA}" srcId="{BE064A68-D0C9-4567-A076-B5584A704E9A}" destId="{2F347C51-B61C-4190-9CE7-FE8C4A28E597}" srcOrd="1" destOrd="0" parTransId="{0252B09E-8FB6-4D0E-B012-9229BCF3A075}" sibTransId="{DBA6136A-C4B4-4781-B244-A08AEF33427E}"/>
    <dgm:cxn modelId="{F1F1D08C-27EF-40D6-8357-5E67A050EC3F}" srcId="{5AE1DBA3-6960-4FD6-B5C6-7EF5D4A222C7}" destId="{26DAF43A-6B5C-4323-B912-B158FCC8311A}" srcOrd="0" destOrd="0" parTransId="{A1B56BCE-EA40-4558-841F-D98D3042D0D7}" sibTransId="{D467CD21-8612-40B6-9428-0D1E8D54CC9E}"/>
    <dgm:cxn modelId="{3B5CCF96-5EBB-4144-AE4C-57883EF24582}" type="presOf" srcId="{2F347C51-B61C-4190-9CE7-FE8C4A28E597}" destId="{98CDBC59-A5A0-4118-B6E9-7775F9FFE1AB}" srcOrd="0" destOrd="1" presId="urn:microsoft.com/office/officeart/2005/8/layout/target3"/>
    <dgm:cxn modelId="{E2AECBCE-9FD0-4F6D-836F-EFF249B6523A}" type="presOf" srcId="{BE064A68-D0C9-4567-A076-B5584A704E9A}" destId="{7895D340-A2F6-4130-98F8-7C5072E72092}" srcOrd="0" destOrd="0" presId="urn:microsoft.com/office/officeart/2005/8/layout/target3"/>
    <dgm:cxn modelId="{6EADA2A0-879F-4300-8197-A228CDC8C90C}" type="presOf" srcId="{5AE1DBA3-6960-4FD6-B5C6-7EF5D4A222C7}" destId="{0C69C52F-EBBC-49D8-A4BB-BF114F27CC40}" srcOrd="0" destOrd="0" presId="urn:microsoft.com/office/officeart/2005/8/layout/target3"/>
    <dgm:cxn modelId="{783F57D5-C3A3-4B9A-9AB6-D697624AAB03}" srcId="{A141A6A9-BB88-49C4-91CF-398FCD7BAA10}" destId="{5AE1DBA3-6960-4FD6-B5C6-7EF5D4A222C7}" srcOrd="1" destOrd="0" parTransId="{07D82261-4066-4ED5-AA07-8D1F487FA9FE}" sibTransId="{5974141D-8DCE-4F5D-976C-2450329C426F}"/>
    <dgm:cxn modelId="{351979B3-9AC8-4C40-AC90-9658F597C5F5}" type="presParOf" srcId="{DF03E23C-F0A1-4504-BE95-BDFCE818609C}" destId="{088CDFD4-0FE5-43C1-8023-56C3CD05D6E6}" srcOrd="0" destOrd="0" presId="urn:microsoft.com/office/officeart/2005/8/layout/target3"/>
    <dgm:cxn modelId="{6E0E9239-DA5D-4BB4-A4AC-6C7C375F953F}" type="presParOf" srcId="{DF03E23C-F0A1-4504-BE95-BDFCE818609C}" destId="{F2179B47-E434-41F3-ADF0-99E63E15B5B1}" srcOrd="1" destOrd="0" presId="urn:microsoft.com/office/officeart/2005/8/layout/target3"/>
    <dgm:cxn modelId="{2EFEE596-B065-412C-A3EB-93F396D55DF2}" type="presParOf" srcId="{DF03E23C-F0A1-4504-BE95-BDFCE818609C}" destId="{B602958A-CABD-42C5-B700-003A9FD0CBA1}" srcOrd="2" destOrd="0" presId="urn:microsoft.com/office/officeart/2005/8/layout/target3"/>
    <dgm:cxn modelId="{786AEC8E-2D8D-4F1A-9D70-4F20CC7EBD07}" type="presParOf" srcId="{DF03E23C-F0A1-4504-BE95-BDFCE818609C}" destId="{510311F7-2745-46F4-9B61-B92C433CA0D9}" srcOrd="3" destOrd="0" presId="urn:microsoft.com/office/officeart/2005/8/layout/target3"/>
    <dgm:cxn modelId="{1B4A27D6-5DBA-4BCE-BA7B-7B100F6E1C13}" type="presParOf" srcId="{DF03E23C-F0A1-4504-BE95-BDFCE818609C}" destId="{AE973114-4FB7-4D7B-BE94-01438A876F3D}" srcOrd="4" destOrd="0" presId="urn:microsoft.com/office/officeart/2005/8/layout/target3"/>
    <dgm:cxn modelId="{702480F0-0830-4117-9CB3-C2C3F64076A2}" type="presParOf" srcId="{DF03E23C-F0A1-4504-BE95-BDFCE818609C}" destId="{0C69C52F-EBBC-49D8-A4BB-BF114F27CC40}" srcOrd="5" destOrd="0" presId="urn:microsoft.com/office/officeart/2005/8/layout/target3"/>
    <dgm:cxn modelId="{1143F57F-0B03-42B0-B03B-0580939DD14A}" type="presParOf" srcId="{DF03E23C-F0A1-4504-BE95-BDFCE818609C}" destId="{61E72562-D002-4218-8D6C-93A98BBEA1C4}" srcOrd="6" destOrd="0" presId="urn:microsoft.com/office/officeart/2005/8/layout/target3"/>
    <dgm:cxn modelId="{38CA5DD0-96EB-4F22-9474-17C12F3BA7F4}" type="presParOf" srcId="{DF03E23C-F0A1-4504-BE95-BDFCE818609C}" destId="{318EB071-17B4-4CC4-A722-D008582E87F0}" srcOrd="7" destOrd="0" presId="urn:microsoft.com/office/officeart/2005/8/layout/target3"/>
    <dgm:cxn modelId="{17AD6B3A-5598-4007-B92C-1092C18360D0}" type="presParOf" srcId="{DF03E23C-F0A1-4504-BE95-BDFCE818609C}" destId="{7895D340-A2F6-4130-98F8-7C5072E72092}" srcOrd="8" destOrd="0" presId="urn:microsoft.com/office/officeart/2005/8/layout/target3"/>
    <dgm:cxn modelId="{9D9C1CE0-9A5B-48C5-855F-8A60EAF48641}" type="presParOf" srcId="{DF03E23C-F0A1-4504-BE95-BDFCE818609C}" destId="{8DB91164-8627-47F1-8B7C-D55EAE640FC7}" srcOrd="9" destOrd="0" presId="urn:microsoft.com/office/officeart/2005/8/layout/target3"/>
    <dgm:cxn modelId="{581ED08D-9296-4905-A88F-EC8C83DBF4C9}" type="presParOf" srcId="{DF03E23C-F0A1-4504-BE95-BDFCE818609C}" destId="{AD4F5057-1312-46B2-8990-0F63ED36F49A}" srcOrd="10" destOrd="0" presId="urn:microsoft.com/office/officeart/2005/8/layout/target3"/>
    <dgm:cxn modelId="{A47B9BF3-1D95-481A-9C0C-797DEB5AF48B}" type="presParOf" srcId="{DF03E23C-F0A1-4504-BE95-BDFCE818609C}" destId="{FFE69212-7FB9-4707-926A-001135FCD8C2}" srcOrd="11" destOrd="0" presId="urn:microsoft.com/office/officeart/2005/8/layout/target3"/>
    <dgm:cxn modelId="{78A3DC49-7883-4478-9C2A-9F6A29F5A491}" type="presParOf" srcId="{DF03E23C-F0A1-4504-BE95-BDFCE818609C}" destId="{B007CED4-092C-4E62-8B15-FB8ADA276E82}" srcOrd="12" destOrd="0" presId="urn:microsoft.com/office/officeart/2005/8/layout/target3"/>
    <dgm:cxn modelId="{E53CE3A7-3E15-4B7B-8E0E-2C3EC4EC9E1A}" type="presParOf" srcId="{DF03E23C-F0A1-4504-BE95-BDFCE818609C}" destId="{C12912E5-2179-495A-BF0B-2BBD5AB5E8FE}" srcOrd="13" destOrd="0" presId="urn:microsoft.com/office/officeart/2005/8/layout/target3"/>
    <dgm:cxn modelId="{4DF6DFAE-E95B-4DBE-B0B1-FAE9D488D55E}" type="presParOf" srcId="{DF03E23C-F0A1-4504-BE95-BDFCE818609C}" destId="{98CDBC59-A5A0-4118-B6E9-7775F9FFE1A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420860-784A-4EC9-AACE-F069AAB617D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A06612B-0427-41F3-87B0-1C77F8644481}">
      <dgm:prSet phldrT="[Текст]" custT="1"/>
      <dgm:spPr>
        <a:solidFill>
          <a:srgbClr val="EFF1F5">
            <a:alpha val="95686"/>
          </a:srgbClr>
        </a:solidFill>
        <a:ln w="19050">
          <a:noFill/>
        </a:ln>
      </dgm:spPr>
      <dgm:t>
        <a:bodyPr/>
        <a:lstStyle/>
        <a:p>
          <a:pPr algn="just"/>
          <a:r>
            <a:rPr lang="ru-RU" sz="1800" i="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Детально проанализировать причины и способы устранения затруднений обучающихся при выполнении </a:t>
          </a:r>
          <a:r>
            <a:rPr lang="ru-RU" sz="1800" i="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заданий, </a:t>
          </a:r>
          <a:r>
            <a:rPr lang="ru-RU" sz="1800" i="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связанных с </a:t>
          </a:r>
          <a:r>
            <a:rPr lang="ru-RU" sz="1800" i="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умениями выполнять действия с геометрическими фигурами, координатами и векторами </a:t>
          </a:r>
          <a:r>
            <a:rPr lang="ru-RU" sz="1800" dirty="0" smtClean="0">
              <a:solidFill>
                <a:srgbClr val="485970"/>
              </a:solidFill>
              <a:latin typeface="Arial Narrow" panose="020B0606020202030204" pitchFamily="34" charset="0"/>
            </a:rPr>
            <a:t>(№14, 15 ВПР СПО), строить и исследовать простейшие математические модели (№ 13), </a:t>
          </a:r>
          <a:r>
            <a:rPr lang="ru-RU" sz="180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решать уравнения и неравенства (№ 12).</a:t>
          </a:r>
          <a:endParaRPr lang="ru-RU" sz="1800" dirty="0" smtClean="0">
            <a:solidFill>
              <a:srgbClr val="485970"/>
            </a:solidFill>
            <a:latin typeface="Arial Narrow" panose="020B0606020202030204" pitchFamily="34" charset="0"/>
          </a:endParaRPr>
        </a:p>
      </dgm:t>
    </dgm:pt>
    <dgm:pt modelId="{A0894237-2A04-4FF4-A1C0-6A809042DE10}" type="parTrans" cxnId="{6F15D392-F00F-498A-AFD4-944D559D5F72}">
      <dgm:prSet/>
      <dgm:spPr/>
      <dgm:t>
        <a:bodyPr/>
        <a:lstStyle/>
        <a:p>
          <a:endParaRPr lang="ru-RU"/>
        </a:p>
      </dgm:t>
    </dgm:pt>
    <dgm:pt modelId="{61606E7E-EA70-48F8-B4C0-27F1408BE8C6}" type="sibTrans" cxnId="{6F15D392-F00F-498A-AFD4-944D559D5F72}">
      <dgm:prSet/>
      <dgm:spPr/>
      <dgm:t>
        <a:bodyPr/>
        <a:lstStyle/>
        <a:p>
          <a:endParaRPr lang="ru-RU"/>
        </a:p>
      </dgm:t>
    </dgm:pt>
    <dgm:pt modelId="{86405BBD-6B2F-4CD0-940E-AAE2E1E781BB}">
      <dgm:prSet phldrT="[Текст]" custT="1"/>
      <dgm:spPr>
        <a:solidFill>
          <a:srgbClr val="EFF1F5"/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Ввести в практику преподавания математики в образовательной организации, реализующей образовательные программы СПО, использование образцов (демоверсии заданий) ВПР СПО Математика для обучающихся 1 курса, размещаемых на </a:t>
          </a: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https://fioco.ru/demo-vpr-spo</a:t>
          </a: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B5A83956-BBBC-48D4-899A-01666341CA42}" type="parTrans" cxnId="{566E4CCF-5137-4E85-9891-3B5CB4BB65A4}">
      <dgm:prSet/>
      <dgm:spPr/>
      <dgm:t>
        <a:bodyPr/>
        <a:lstStyle/>
        <a:p>
          <a:endParaRPr lang="ru-RU"/>
        </a:p>
      </dgm:t>
    </dgm:pt>
    <dgm:pt modelId="{47AF5E12-56DF-4375-8E95-0E955A90951E}" type="sibTrans" cxnId="{566E4CCF-5137-4E85-9891-3B5CB4BB65A4}">
      <dgm:prSet/>
      <dgm:spPr/>
      <dgm:t>
        <a:bodyPr/>
        <a:lstStyle/>
        <a:p>
          <a:endParaRPr lang="ru-RU"/>
        </a:p>
      </dgm:t>
    </dgm:pt>
    <dgm:pt modelId="{9C5812A6-30CB-40DB-909F-62C3A9EFE61B}">
      <dgm:prSet phldrT="[Текст]" custT="1"/>
      <dgm:spPr>
        <a:solidFill>
          <a:srgbClr val="EFF1F5"/>
        </a:solidFill>
      </dgm:spPr>
      <dgm:t>
        <a:bodyPr/>
        <a:lstStyle/>
        <a:p>
          <a:pPr algn="just"/>
          <a:endParaRPr lang="ru-RU" sz="1800" i="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0C513025-D4D1-439C-8A22-6F29BF1AEBBE}" type="parTrans" cxnId="{88FFF8B4-6B88-4587-BD48-F3AFE0D37486}">
      <dgm:prSet/>
      <dgm:spPr/>
      <dgm:t>
        <a:bodyPr/>
        <a:lstStyle/>
        <a:p>
          <a:endParaRPr lang="ru-RU"/>
        </a:p>
      </dgm:t>
    </dgm:pt>
    <dgm:pt modelId="{44A255EA-3A0B-4634-9ED8-D3D30DA7C76E}" type="sibTrans" cxnId="{88FFF8B4-6B88-4587-BD48-F3AFE0D37486}">
      <dgm:prSet/>
      <dgm:spPr/>
      <dgm:t>
        <a:bodyPr/>
        <a:lstStyle/>
        <a:p>
          <a:endParaRPr lang="ru-RU"/>
        </a:p>
      </dgm:t>
    </dgm:pt>
    <dgm:pt modelId="{C2957BBD-E1B3-4A21-A45D-6303A9AAD187}" type="pres">
      <dgm:prSet presAssocID="{82420860-784A-4EC9-AACE-F069AAB617D7}" presName="linearFlow" presStyleCnt="0">
        <dgm:presLayoutVars>
          <dgm:dir/>
          <dgm:resizeHandles val="exact"/>
        </dgm:presLayoutVars>
      </dgm:prSet>
      <dgm:spPr/>
    </dgm:pt>
    <dgm:pt modelId="{C47474F7-2E8C-4EA3-B2BA-2A8E49E74C82}" type="pres">
      <dgm:prSet presAssocID="{6A06612B-0427-41F3-87B0-1C77F8644481}" presName="composite" presStyleCnt="0"/>
      <dgm:spPr/>
    </dgm:pt>
    <dgm:pt modelId="{5E7E65EC-67D1-43DC-BCEE-046584A759C6}" type="pres">
      <dgm:prSet presAssocID="{6A06612B-0427-41F3-87B0-1C77F8644481}" presName="imgShp" presStyleLbl="fgImgPlace1" presStyleIdx="0" presStyleCnt="3" custScaleX="100633" custScaleY="95821" custLinFactNeighborX="-72685" custLinFactNeighborY="-168"/>
      <dgm:spPr/>
      <dgm:t>
        <a:bodyPr/>
        <a:lstStyle/>
        <a:p>
          <a:endParaRPr lang="ru-RU"/>
        </a:p>
      </dgm:t>
    </dgm:pt>
    <dgm:pt modelId="{3265790D-4AFD-4780-9CC2-ED3F31D0894E}" type="pres">
      <dgm:prSet presAssocID="{6A06612B-0427-41F3-87B0-1C77F8644481}" presName="txShp" presStyleLbl="node1" presStyleIdx="0" presStyleCnt="3" custScaleX="131435" custLinFactNeighborX="3547" custLinFactNeighborY="-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8E7E6-00C0-4B12-A62D-B4C419CF01D4}" type="pres">
      <dgm:prSet presAssocID="{61606E7E-EA70-48F8-B4C0-27F1408BE8C6}" presName="spacing" presStyleCnt="0"/>
      <dgm:spPr/>
    </dgm:pt>
    <dgm:pt modelId="{E405D3C2-6E0D-46FB-A71B-B8D8C6649C70}" type="pres">
      <dgm:prSet presAssocID="{86405BBD-6B2F-4CD0-940E-AAE2E1E781BB}" presName="composite" presStyleCnt="0"/>
      <dgm:spPr/>
    </dgm:pt>
    <dgm:pt modelId="{75D5231A-2DF5-4275-B87E-412732AE156D}" type="pres">
      <dgm:prSet presAssocID="{86405BBD-6B2F-4CD0-940E-AAE2E1E781BB}" presName="imgShp" presStyleLbl="fgImgPlace1" presStyleIdx="1" presStyleCnt="3" custLinFactNeighborX="-72388" custLinFactNeighborY="-205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87FD55-9FD2-4D31-B1E5-E7BCAE9FD617}" type="pres">
      <dgm:prSet presAssocID="{86405BBD-6B2F-4CD0-940E-AAE2E1E781BB}" presName="txShp" presStyleLbl="node1" presStyleIdx="1" presStyleCnt="3" custScaleX="130825" custLinFactNeighborX="3852" custLinFactNeighborY="-24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F45CC-48E3-4FA4-87A4-BBA43B3978F1}" type="pres">
      <dgm:prSet presAssocID="{47AF5E12-56DF-4375-8E95-0E955A90951E}" presName="spacing" presStyleCnt="0"/>
      <dgm:spPr/>
    </dgm:pt>
    <dgm:pt modelId="{243E5F77-CCFA-436A-A1BD-3A747F1CF076}" type="pres">
      <dgm:prSet presAssocID="{9C5812A6-30CB-40DB-909F-62C3A9EFE61B}" presName="composite" presStyleCnt="0"/>
      <dgm:spPr/>
    </dgm:pt>
    <dgm:pt modelId="{CB67E4F5-04DD-40CF-A73F-56251BB9482E}" type="pres">
      <dgm:prSet presAssocID="{9C5812A6-30CB-40DB-909F-62C3A9EFE61B}" presName="imgShp" presStyleLbl="fgImgPlace1" presStyleIdx="2" presStyleCnt="3" custLinFactNeighborX="-72368" custLinFactNeighborY="-4130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6B95ED-6395-4DF7-ADEA-20889AF4EDB7}" type="pres">
      <dgm:prSet presAssocID="{9C5812A6-30CB-40DB-909F-62C3A9EFE61B}" presName="txShp" presStyleLbl="node1" presStyleIdx="2" presStyleCnt="3" custScaleX="131719" custLinFactNeighborX="3546" custLinFactNeighborY="-40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FF8B4-6B88-4587-BD48-F3AFE0D37486}" srcId="{82420860-784A-4EC9-AACE-F069AAB617D7}" destId="{9C5812A6-30CB-40DB-909F-62C3A9EFE61B}" srcOrd="2" destOrd="0" parTransId="{0C513025-D4D1-439C-8A22-6F29BF1AEBBE}" sibTransId="{44A255EA-3A0B-4634-9ED8-D3D30DA7C76E}"/>
    <dgm:cxn modelId="{C5639F34-4628-42F4-BF70-231B137D55E2}" type="presOf" srcId="{82420860-784A-4EC9-AACE-F069AAB617D7}" destId="{C2957BBD-E1B3-4A21-A45D-6303A9AAD187}" srcOrd="0" destOrd="0" presId="urn:microsoft.com/office/officeart/2005/8/layout/vList3"/>
    <dgm:cxn modelId="{566E4CCF-5137-4E85-9891-3B5CB4BB65A4}" srcId="{82420860-784A-4EC9-AACE-F069AAB617D7}" destId="{86405BBD-6B2F-4CD0-940E-AAE2E1E781BB}" srcOrd="1" destOrd="0" parTransId="{B5A83956-BBBC-48D4-899A-01666341CA42}" sibTransId="{47AF5E12-56DF-4375-8E95-0E955A90951E}"/>
    <dgm:cxn modelId="{19DC9E06-C975-4B4E-B082-A385AE296B86}" type="presOf" srcId="{9C5812A6-30CB-40DB-909F-62C3A9EFE61B}" destId="{B16B95ED-6395-4DF7-ADEA-20889AF4EDB7}" srcOrd="0" destOrd="0" presId="urn:microsoft.com/office/officeart/2005/8/layout/vList3"/>
    <dgm:cxn modelId="{46980D07-20B8-4915-9EF5-C683F2D597E9}" type="presOf" srcId="{86405BBD-6B2F-4CD0-940E-AAE2E1E781BB}" destId="{4B87FD55-9FD2-4D31-B1E5-E7BCAE9FD617}" srcOrd="0" destOrd="0" presId="urn:microsoft.com/office/officeart/2005/8/layout/vList3"/>
    <dgm:cxn modelId="{3C80D8DB-4CCC-4453-852E-0D248D345878}" type="presOf" srcId="{6A06612B-0427-41F3-87B0-1C77F8644481}" destId="{3265790D-4AFD-4780-9CC2-ED3F31D0894E}" srcOrd="0" destOrd="0" presId="urn:microsoft.com/office/officeart/2005/8/layout/vList3"/>
    <dgm:cxn modelId="{6F15D392-F00F-498A-AFD4-944D559D5F72}" srcId="{82420860-784A-4EC9-AACE-F069AAB617D7}" destId="{6A06612B-0427-41F3-87B0-1C77F8644481}" srcOrd="0" destOrd="0" parTransId="{A0894237-2A04-4FF4-A1C0-6A809042DE10}" sibTransId="{61606E7E-EA70-48F8-B4C0-27F1408BE8C6}"/>
    <dgm:cxn modelId="{BD1DB80C-5D14-4B6F-903D-C1FAAE3B7808}" type="presParOf" srcId="{C2957BBD-E1B3-4A21-A45D-6303A9AAD187}" destId="{C47474F7-2E8C-4EA3-B2BA-2A8E49E74C82}" srcOrd="0" destOrd="0" presId="urn:microsoft.com/office/officeart/2005/8/layout/vList3"/>
    <dgm:cxn modelId="{AE49CF3F-7CDF-4255-B3D9-028F6BB65921}" type="presParOf" srcId="{C47474F7-2E8C-4EA3-B2BA-2A8E49E74C82}" destId="{5E7E65EC-67D1-43DC-BCEE-046584A759C6}" srcOrd="0" destOrd="0" presId="urn:microsoft.com/office/officeart/2005/8/layout/vList3"/>
    <dgm:cxn modelId="{33C91D3C-73CB-44EA-8CE6-8FC3F5FEFCE3}" type="presParOf" srcId="{C47474F7-2E8C-4EA3-B2BA-2A8E49E74C82}" destId="{3265790D-4AFD-4780-9CC2-ED3F31D0894E}" srcOrd="1" destOrd="0" presId="urn:microsoft.com/office/officeart/2005/8/layout/vList3"/>
    <dgm:cxn modelId="{2838D772-05E7-429A-AC89-879F581FADDD}" type="presParOf" srcId="{C2957BBD-E1B3-4A21-A45D-6303A9AAD187}" destId="{F538E7E6-00C0-4B12-A62D-B4C419CF01D4}" srcOrd="1" destOrd="0" presId="urn:microsoft.com/office/officeart/2005/8/layout/vList3"/>
    <dgm:cxn modelId="{DBF85BAF-4E7D-4E25-976E-76B0C0A23628}" type="presParOf" srcId="{C2957BBD-E1B3-4A21-A45D-6303A9AAD187}" destId="{E405D3C2-6E0D-46FB-A71B-B8D8C6649C70}" srcOrd="2" destOrd="0" presId="urn:microsoft.com/office/officeart/2005/8/layout/vList3"/>
    <dgm:cxn modelId="{AA9971C6-81C3-4FB6-8638-E8676B31FF12}" type="presParOf" srcId="{E405D3C2-6E0D-46FB-A71B-B8D8C6649C70}" destId="{75D5231A-2DF5-4275-B87E-412732AE156D}" srcOrd="0" destOrd="0" presId="urn:microsoft.com/office/officeart/2005/8/layout/vList3"/>
    <dgm:cxn modelId="{54A0F96D-FD86-4E2D-882B-75D87234EA70}" type="presParOf" srcId="{E405D3C2-6E0D-46FB-A71B-B8D8C6649C70}" destId="{4B87FD55-9FD2-4D31-B1E5-E7BCAE9FD617}" srcOrd="1" destOrd="0" presId="urn:microsoft.com/office/officeart/2005/8/layout/vList3"/>
    <dgm:cxn modelId="{85A283F1-9403-47B2-AF52-EDA9D1704DE2}" type="presParOf" srcId="{C2957BBD-E1B3-4A21-A45D-6303A9AAD187}" destId="{52BF45CC-48E3-4FA4-87A4-BBA43B3978F1}" srcOrd="3" destOrd="0" presId="urn:microsoft.com/office/officeart/2005/8/layout/vList3"/>
    <dgm:cxn modelId="{CD0AEAA2-25DC-4EEF-9475-B93CC461E985}" type="presParOf" srcId="{C2957BBD-E1B3-4A21-A45D-6303A9AAD187}" destId="{243E5F77-CCFA-436A-A1BD-3A747F1CF076}" srcOrd="4" destOrd="0" presId="urn:microsoft.com/office/officeart/2005/8/layout/vList3"/>
    <dgm:cxn modelId="{CD27E089-0710-489A-B778-32B4C21E64D9}" type="presParOf" srcId="{243E5F77-CCFA-436A-A1BD-3A747F1CF076}" destId="{CB67E4F5-04DD-40CF-A73F-56251BB9482E}" srcOrd="0" destOrd="0" presId="urn:microsoft.com/office/officeart/2005/8/layout/vList3"/>
    <dgm:cxn modelId="{E1696F52-1E89-40A5-A4A8-90CDBAA325AA}" type="presParOf" srcId="{243E5F77-CCFA-436A-A1BD-3A747F1CF076}" destId="{B16B95ED-6395-4DF7-ADEA-20889AF4EDB7}" srcOrd="1" destOrd="0" presId="urn:microsoft.com/office/officeart/2005/8/layout/vList3"/>
  </dgm:cxnLst>
  <dgm:bg>
    <a:noFill/>
  </dgm:bg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DA914-38A5-4F76-B406-AE1B3C80070E}">
      <dsp:nvSpPr>
        <dsp:cNvPr id="0" name=""/>
        <dsp:cNvSpPr/>
      </dsp:nvSpPr>
      <dsp:spPr>
        <a:xfrm rot="5400000">
          <a:off x="-293697" y="296197"/>
          <a:ext cx="1957983" cy="1370588"/>
        </a:xfrm>
        <a:prstGeom prst="chevron">
          <a:avLst/>
        </a:prstGeom>
        <a:solidFill>
          <a:srgbClr val="69809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spc="100" baseline="0" dirty="0">
            <a:latin typeface="Arial Narrow" panose="020B0606020202030204" pitchFamily="34" charset="0"/>
          </a:endParaRPr>
        </a:p>
      </dsp:txBody>
      <dsp:txXfrm rot="-5400000">
        <a:off x="1" y="687793"/>
        <a:ext cx="1370588" cy="587395"/>
      </dsp:txXfrm>
    </dsp:sp>
    <dsp:sp modelId="{1ADD6FA2-444A-4DB6-A79B-9F298AEE1784}">
      <dsp:nvSpPr>
        <dsp:cNvPr id="0" name=""/>
        <dsp:cNvSpPr/>
      </dsp:nvSpPr>
      <dsp:spPr>
        <a:xfrm rot="5400000">
          <a:off x="4786049" y="-3412961"/>
          <a:ext cx="1272689" cy="810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 Narrow" panose="020B0606020202030204" pitchFamily="34" charset="0"/>
            </a:rPr>
            <a:t>Обучающиеся </a:t>
          </a:r>
          <a:r>
            <a:rPr lang="ru-RU" sz="3200" b="1" kern="1200" dirty="0" smtClean="0">
              <a:solidFill>
                <a:srgbClr val="586D8A"/>
              </a:solidFill>
              <a:latin typeface="Arial Narrow" panose="020B0606020202030204" pitchFamily="34" charset="0"/>
            </a:rPr>
            <a:t>57</a:t>
          </a:r>
          <a:r>
            <a:rPr lang="ru-RU" sz="2400" b="1" kern="1200" dirty="0" smtClean="0">
              <a:solidFill>
                <a:srgbClr val="586D8A"/>
              </a:solidFill>
              <a:latin typeface="Arial Narrow" panose="020B0606020202030204" pitchFamily="34" charset="0"/>
            </a:rPr>
            <a:t> </a:t>
          </a:r>
          <a:r>
            <a:rPr lang="ru-RU" sz="2400" kern="1200" dirty="0" smtClean="0">
              <a:latin typeface="Arial Narrow" panose="020B0606020202030204" pitchFamily="34" charset="0"/>
            </a:rPr>
            <a:t>образовательных организаций</a:t>
          </a:r>
          <a:endParaRPr lang="ru-RU" sz="2400" kern="1200" dirty="0">
            <a:latin typeface="Arial Narrow" panose="020B0606020202030204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1370589" y="64627"/>
        <a:ext cx="8041482" cy="1148433"/>
      </dsp:txXfrm>
    </dsp:sp>
    <dsp:sp modelId="{637CC81F-10D0-4CAC-ABB7-E398628CAA6C}">
      <dsp:nvSpPr>
        <dsp:cNvPr id="0" name=""/>
        <dsp:cNvSpPr/>
      </dsp:nvSpPr>
      <dsp:spPr>
        <a:xfrm rot="5400000">
          <a:off x="-293697" y="1967915"/>
          <a:ext cx="1957983" cy="1370588"/>
        </a:xfrm>
        <a:prstGeom prst="chevron">
          <a:avLst/>
        </a:prstGeom>
        <a:solidFill>
          <a:srgbClr val="69809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spc="100" baseline="0" dirty="0">
            <a:latin typeface="Arial Narrow" panose="020B0606020202030204" pitchFamily="34" charset="0"/>
          </a:endParaRPr>
        </a:p>
      </dsp:txBody>
      <dsp:txXfrm rot="-5400000">
        <a:off x="1" y="2359511"/>
        <a:ext cx="1370588" cy="587395"/>
      </dsp:txXfrm>
    </dsp:sp>
    <dsp:sp modelId="{F964550C-94A0-4B0E-933B-FD0FC907F01A}">
      <dsp:nvSpPr>
        <dsp:cNvPr id="0" name=""/>
        <dsp:cNvSpPr/>
      </dsp:nvSpPr>
      <dsp:spPr>
        <a:xfrm rot="5400000">
          <a:off x="4786049" y="-1743742"/>
          <a:ext cx="1272689" cy="810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spc="10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400" b="0" kern="120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Общая численность участников – </a:t>
          </a:r>
          <a:r>
            <a:rPr lang="ru-RU" sz="3200" b="1" kern="1200" spc="50" baseline="0" dirty="0" smtClean="0">
              <a:solidFill>
                <a:srgbClr val="586D8A"/>
              </a:solidFill>
              <a:latin typeface="Arial Narrow" panose="020B0606020202030204" pitchFamily="34" charset="0"/>
            </a:rPr>
            <a:t>6 908</a:t>
          </a:r>
          <a:r>
            <a:rPr lang="ru-RU" sz="3200" b="1" kern="1200" spc="50" baseline="0" dirty="0" smtClean="0">
              <a:solidFill>
                <a:srgbClr val="69809F"/>
              </a:solidFill>
              <a:latin typeface="Arial Narrow" panose="020B0606020202030204" pitchFamily="34" charset="0"/>
            </a:rPr>
            <a:t> </a:t>
          </a:r>
          <a:r>
            <a:rPr lang="ru-RU" sz="2400" b="0" kern="120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человек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800" kern="1200" dirty="0">
            <a:solidFill>
              <a:schemeClr val="tx1"/>
            </a:solidFill>
          </a:endParaRPr>
        </a:p>
      </dsp:txBody>
      <dsp:txXfrm rot="-5400000">
        <a:off x="1370589" y="1733846"/>
        <a:ext cx="8041482" cy="1148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CDFD4-0FE5-43C1-8023-56C3CD05D6E6}">
      <dsp:nvSpPr>
        <dsp:cNvPr id="0" name=""/>
        <dsp:cNvSpPr/>
      </dsp:nvSpPr>
      <dsp:spPr>
        <a:xfrm>
          <a:off x="-365465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rgbClr val="6980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2958A-CABD-42C5-B700-003A9FD0CBA1}">
      <dsp:nvSpPr>
        <dsp:cNvPr id="0" name=""/>
        <dsp:cNvSpPr/>
      </dsp:nvSpPr>
      <dsp:spPr>
        <a:xfrm>
          <a:off x="1810203" y="0"/>
          <a:ext cx="8854938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980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Успешно выполнено </a:t>
          </a:r>
          <a:r>
            <a:rPr lang="ru-RU" sz="2000" b="0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86,67%  з</a:t>
          </a:r>
          <a:r>
            <a:rPr lang="ru-RU" sz="2000" b="0" kern="120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аданий</a:t>
          </a:r>
          <a:endParaRPr lang="ru-RU" sz="2000" b="0" kern="1200" spc="50" baseline="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810203" y="0"/>
        <a:ext cx="4427469" cy="1305404"/>
      </dsp:txXfrm>
    </dsp:sp>
    <dsp:sp modelId="{AE973114-4FB7-4D7B-BE94-01438A876F3D}">
      <dsp:nvSpPr>
        <dsp:cNvPr id="0" name=""/>
        <dsp:cNvSpPr/>
      </dsp:nvSpPr>
      <dsp:spPr>
        <a:xfrm>
          <a:off x="396020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rgbClr val="99A8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9C52F-EBBC-49D8-A4BB-BF114F27CC40}">
      <dsp:nvSpPr>
        <dsp:cNvPr id="0" name=""/>
        <dsp:cNvSpPr/>
      </dsp:nvSpPr>
      <dsp:spPr>
        <a:xfrm>
          <a:off x="1810203" y="1305404"/>
          <a:ext cx="8854938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980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В проблемной зоне:</a:t>
          </a:r>
          <a:endParaRPr lang="ru-RU" sz="20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810203" y="1305404"/>
        <a:ext cx="4427469" cy="1305399"/>
      </dsp:txXfrm>
    </dsp:sp>
    <dsp:sp modelId="{318EB071-17B4-4CC4-A722-D008582E87F0}">
      <dsp:nvSpPr>
        <dsp:cNvPr id="0" name=""/>
        <dsp:cNvSpPr/>
      </dsp:nvSpPr>
      <dsp:spPr>
        <a:xfrm>
          <a:off x="1157503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rgbClr val="B5C0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5D340-A2F6-4130-98F8-7C5072E72092}">
      <dsp:nvSpPr>
        <dsp:cNvPr id="0" name=""/>
        <dsp:cNvSpPr/>
      </dsp:nvSpPr>
      <dsp:spPr>
        <a:xfrm>
          <a:off x="1810203" y="2610804"/>
          <a:ext cx="8854938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980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1810203" y="2610804"/>
        <a:ext cx="4427469" cy="1305400"/>
      </dsp:txXfrm>
    </dsp:sp>
    <dsp:sp modelId="{B007CED4-092C-4E62-8B15-FB8ADA276E82}">
      <dsp:nvSpPr>
        <dsp:cNvPr id="0" name=""/>
        <dsp:cNvSpPr/>
      </dsp:nvSpPr>
      <dsp:spPr>
        <a:xfrm>
          <a:off x="5036455" y="1326421"/>
          <a:ext cx="5629438" cy="1305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pc="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Умение выполнять преобразования алгебраических выражений, решать уравнения, неравенства и их системы, строить и читать графики функций, строить и исследовать простейшие математические модели (№ 14 ВПР СПО)</a:t>
          </a:r>
          <a:endParaRPr lang="ru-RU" sz="1600" kern="1200" spc="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5036455" y="1326421"/>
        <a:ext cx="5629438" cy="1305399"/>
      </dsp:txXfrm>
    </dsp:sp>
    <dsp:sp modelId="{98CDBC59-A5A0-4118-B6E9-7775F9FFE1AB}">
      <dsp:nvSpPr>
        <dsp:cNvPr id="0" name=""/>
        <dsp:cNvSpPr/>
      </dsp:nvSpPr>
      <dsp:spPr>
        <a:xfrm>
          <a:off x="5058903" y="2601379"/>
          <a:ext cx="5889330" cy="130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Умение выполнять действия с геометрическими фигурами, координатами и векторами (№ 15 ВПР СПО)</a:t>
          </a:r>
          <a:endParaRPr lang="ru-RU" sz="16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5058903" y="2601379"/>
        <a:ext cx="5889330" cy="1305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5790D-4AFD-4780-9CC2-ED3F31D0894E}">
      <dsp:nvSpPr>
        <dsp:cNvPr id="0" name=""/>
        <dsp:cNvSpPr/>
      </dsp:nvSpPr>
      <dsp:spPr>
        <a:xfrm rot="10800000">
          <a:off x="964440" y="0"/>
          <a:ext cx="9737775" cy="1432400"/>
        </a:xfrm>
        <a:prstGeom prst="homePlate">
          <a:avLst/>
        </a:prstGeom>
        <a:solidFill>
          <a:srgbClr val="EFF1F5">
            <a:alpha val="95686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49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Детально проанализировать причины и способы устранения затруднений обучающихся при выполнении </a:t>
          </a:r>
          <a:r>
            <a:rPr lang="ru-RU" sz="1800" i="0" kern="120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заданий, </a:t>
          </a:r>
          <a:r>
            <a:rPr lang="ru-RU" sz="1800" i="0" kern="120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связанных с </a:t>
          </a:r>
          <a:r>
            <a:rPr lang="ru-RU" sz="1800" i="0" kern="120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умениями </a:t>
          </a: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выполнять преобразования алгебраических выражений, решать уравнения, неравенства и их системы, строить и читать графики функций, строить и исследовать простейшие математические модели (№14 ВПР СПО), </a:t>
          </a:r>
          <a:r>
            <a:rPr lang="ru-RU" sz="1800" i="0" kern="120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выполнять действия с геометрическими фигурами, координатами и векторами </a:t>
          </a:r>
          <a:r>
            <a:rPr lang="ru-RU" sz="1800" i="0" kern="120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(№ </a:t>
          </a:r>
          <a:r>
            <a:rPr lang="ru-RU" sz="1800" i="0" kern="120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15 </a:t>
          </a:r>
          <a:r>
            <a:rPr lang="ru-RU" sz="1800" i="0" kern="120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ВПР СПО).</a:t>
          </a:r>
          <a:endParaRPr lang="ru-RU" sz="1800" i="0" kern="1200" spc="50" baseline="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1322540" y="0"/>
        <a:ext cx="9379675" cy="1432400"/>
      </dsp:txXfrm>
    </dsp:sp>
    <dsp:sp modelId="{5E7E65EC-67D1-43DC-BCEE-046584A759C6}">
      <dsp:nvSpPr>
        <dsp:cNvPr id="0" name=""/>
        <dsp:cNvSpPr/>
      </dsp:nvSpPr>
      <dsp:spPr>
        <a:xfrm>
          <a:off x="104255" y="30260"/>
          <a:ext cx="1441467" cy="137254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7FD55-9FD2-4D31-B1E5-E7BCAE9FD617}">
      <dsp:nvSpPr>
        <dsp:cNvPr id="0" name=""/>
        <dsp:cNvSpPr/>
      </dsp:nvSpPr>
      <dsp:spPr>
        <a:xfrm rot="10800000">
          <a:off x="1009634" y="1515133"/>
          <a:ext cx="9692582" cy="1432400"/>
        </a:xfrm>
        <a:prstGeom prst="homePlate">
          <a:avLst/>
        </a:prstGeom>
        <a:solidFill>
          <a:srgbClr val="EFF1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49" tIns="68580" rIns="128016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Ввести в практику преподавания математики в 9 классе школы и на 1 курсе образовательной организации, реализующей образовательные программы СПО, использование образцов (демоверсии заданий) ВПР СПО Математика для обучающихся 1 курса, размещаемых на </a:t>
          </a: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https://fioco.ru/demo-vpr-spo</a:t>
          </a: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1367734" y="1515133"/>
        <a:ext cx="9334482" cy="1432400"/>
      </dsp:txXfrm>
    </dsp:sp>
    <dsp:sp modelId="{75D5231A-2DF5-4275-B87E-412732AE156D}">
      <dsp:nvSpPr>
        <dsp:cNvPr id="0" name=""/>
        <dsp:cNvSpPr/>
      </dsp:nvSpPr>
      <dsp:spPr>
        <a:xfrm>
          <a:off x="113043" y="1568046"/>
          <a:ext cx="1432400" cy="14324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B95ED-6395-4DF7-ADEA-20889AF4EDB7}">
      <dsp:nvSpPr>
        <dsp:cNvPr id="0" name=""/>
        <dsp:cNvSpPr/>
      </dsp:nvSpPr>
      <dsp:spPr>
        <a:xfrm rot="10800000">
          <a:off x="953845" y="3141592"/>
          <a:ext cx="9758816" cy="1432400"/>
        </a:xfrm>
        <a:prstGeom prst="homePlate">
          <a:avLst/>
        </a:prstGeom>
        <a:solidFill>
          <a:srgbClr val="EFF1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49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1311945" y="3141592"/>
        <a:ext cx="9400716" cy="1432400"/>
      </dsp:txXfrm>
    </dsp:sp>
    <dsp:sp modelId="{CB67E4F5-04DD-40CF-A73F-56251BB9482E}">
      <dsp:nvSpPr>
        <dsp:cNvPr id="0" name=""/>
        <dsp:cNvSpPr/>
      </dsp:nvSpPr>
      <dsp:spPr>
        <a:xfrm>
          <a:off x="113330" y="3131092"/>
          <a:ext cx="1432400" cy="14324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DA914-38A5-4F76-B406-AE1B3C80070E}">
      <dsp:nvSpPr>
        <dsp:cNvPr id="0" name=""/>
        <dsp:cNvSpPr/>
      </dsp:nvSpPr>
      <dsp:spPr>
        <a:xfrm rot="5400000">
          <a:off x="-293697" y="296197"/>
          <a:ext cx="1957983" cy="1370588"/>
        </a:xfrm>
        <a:prstGeom prst="chevron">
          <a:avLst/>
        </a:prstGeom>
        <a:solidFill>
          <a:srgbClr val="69809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spc="100" baseline="0" dirty="0">
            <a:latin typeface="Arial Narrow" panose="020B0606020202030204" pitchFamily="34" charset="0"/>
          </a:endParaRPr>
        </a:p>
      </dsp:txBody>
      <dsp:txXfrm rot="-5400000">
        <a:off x="1" y="687793"/>
        <a:ext cx="1370588" cy="587395"/>
      </dsp:txXfrm>
    </dsp:sp>
    <dsp:sp modelId="{1ADD6FA2-444A-4DB6-A79B-9F298AEE1784}">
      <dsp:nvSpPr>
        <dsp:cNvPr id="0" name=""/>
        <dsp:cNvSpPr/>
      </dsp:nvSpPr>
      <dsp:spPr>
        <a:xfrm rot="5400000">
          <a:off x="4786049" y="-3412961"/>
          <a:ext cx="1272689" cy="810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 Narrow" panose="020B0606020202030204" pitchFamily="34" charset="0"/>
            </a:rPr>
            <a:t>Обучающиеся </a:t>
          </a:r>
          <a:r>
            <a:rPr lang="ru-RU" sz="3200" b="1" kern="1200" dirty="0" smtClean="0">
              <a:solidFill>
                <a:srgbClr val="586D8A"/>
              </a:solidFill>
              <a:latin typeface="Arial Narrow" panose="020B0606020202030204" pitchFamily="34" charset="0"/>
            </a:rPr>
            <a:t>56</a:t>
          </a:r>
          <a:r>
            <a:rPr lang="ru-RU" sz="2400" b="1" kern="1200" dirty="0" smtClean="0">
              <a:solidFill>
                <a:srgbClr val="586D8A"/>
              </a:solidFill>
              <a:latin typeface="Arial Narrow" panose="020B0606020202030204" pitchFamily="34" charset="0"/>
            </a:rPr>
            <a:t> </a:t>
          </a:r>
          <a:r>
            <a:rPr lang="ru-RU" sz="2400" kern="1200" dirty="0" smtClean="0">
              <a:latin typeface="Arial Narrow" panose="020B0606020202030204" pitchFamily="34" charset="0"/>
            </a:rPr>
            <a:t>образовательных организаций</a:t>
          </a:r>
          <a:endParaRPr lang="ru-RU" sz="2400" kern="1200" dirty="0">
            <a:latin typeface="Arial Narrow" panose="020B0606020202030204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1370589" y="64627"/>
        <a:ext cx="8041482" cy="1148433"/>
      </dsp:txXfrm>
    </dsp:sp>
    <dsp:sp modelId="{637CC81F-10D0-4CAC-ABB7-E398628CAA6C}">
      <dsp:nvSpPr>
        <dsp:cNvPr id="0" name=""/>
        <dsp:cNvSpPr/>
      </dsp:nvSpPr>
      <dsp:spPr>
        <a:xfrm rot="5400000">
          <a:off x="-293697" y="1967915"/>
          <a:ext cx="1957983" cy="1370588"/>
        </a:xfrm>
        <a:prstGeom prst="chevron">
          <a:avLst/>
        </a:prstGeom>
        <a:solidFill>
          <a:srgbClr val="69809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spc="100" baseline="0" dirty="0">
            <a:latin typeface="Arial Narrow" panose="020B0606020202030204" pitchFamily="34" charset="0"/>
          </a:endParaRPr>
        </a:p>
      </dsp:txBody>
      <dsp:txXfrm rot="-5400000">
        <a:off x="1" y="2359511"/>
        <a:ext cx="1370588" cy="587395"/>
      </dsp:txXfrm>
    </dsp:sp>
    <dsp:sp modelId="{F964550C-94A0-4B0E-933B-FD0FC907F01A}">
      <dsp:nvSpPr>
        <dsp:cNvPr id="0" name=""/>
        <dsp:cNvSpPr/>
      </dsp:nvSpPr>
      <dsp:spPr>
        <a:xfrm rot="5400000">
          <a:off x="4786049" y="-1743742"/>
          <a:ext cx="1272689" cy="810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spc="10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400" b="0" kern="120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Общая численность участников – </a:t>
          </a:r>
          <a:r>
            <a:rPr lang="ru-RU" sz="3200" b="1" kern="1200" spc="50" baseline="0" dirty="0" smtClean="0">
              <a:solidFill>
                <a:srgbClr val="586D8A"/>
              </a:solidFill>
              <a:latin typeface="Arial Narrow" panose="020B0606020202030204" pitchFamily="34" charset="0"/>
            </a:rPr>
            <a:t>6 </a:t>
          </a:r>
          <a:r>
            <a:rPr lang="ru-RU" sz="3200" b="1" kern="1200" spc="50" baseline="0" dirty="0" smtClean="0">
              <a:solidFill>
                <a:srgbClr val="586D8A"/>
              </a:solidFill>
              <a:latin typeface="Arial Narrow" panose="020B0606020202030204" pitchFamily="34" charset="0"/>
            </a:rPr>
            <a:t>510</a:t>
          </a:r>
          <a:r>
            <a:rPr lang="ru-RU" sz="3200" b="1" kern="1200" spc="50" baseline="0" dirty="0" smtClean="0">
              <a:solidFill>
                <a:srgbClr val="69809F"/>
              </a:solidFill>
              <a:latin typeface="Arial Narrow" panose="020B0606020202030204" pitchFamily="34" charset="0"/>
            </a:rPr>
            <a:t> </a:t>
          </a:r>
          <a:r>
            <a:rPr lang="ru-RU" sz="2400" b="0" kern="120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человек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800" kern="1200" dirty="0">
            <a:solidFill>
              <a:schemeClr val="tx1"/>
            </a:solidFill>
          </a:endParaRPr>
        </a:p>
      </dsp:txBody>
      <dsp:txXfrm rot="-5400000">
        <a:off x="1370589" y="1733846"/>
        <a:ext cx="8041482" cy="1148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CDFD4-0FE5-43C1-8023-56C3CD05D6E6}">
      <dsp:nvSpPr>
        <dsp:cNvPr id="0" name=""/>
        <dsp:cNvSpPr/>
      </dsp:nvSpPr>
      <dsp:spPr>
        <a:xfrm>
          <a:off x="-581813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rgbClr val="6980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2958A-CABD-42C5-B700-003A9FD0CBA1}">
      <dsp:nvSpPr>
        <dsp:cNvPr id="0" name=""/>
        <dsp:cNvSpPr/>
      </dsp:nvSpPr>
      <dsp:spPr>
        <a:xfrm>
          <a:off x="1640122" y="0"/>
          <a:ext cx="8988559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980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Успешно выполнено </a:t>
          </a:r>
          <a:r>
            <a:rPr lang="ru-RU" sz="2000" b="0" kern="1200" dirty="0" smtClean="0">
              <a:solidFill>
                <a:srgbClr val="48597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86,67%  з</a:t>
          </a:r>
          <a:r>
            <a:rPr lang="ru-RU" sz="2000" b="0" kern="120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аданий</a:t>
          </a:r>
          <a:endParaRPr lang="ru-RU" sz="2000" b="0" kern="1200" spc="50" baseline="0" dirty="0">
            <a:solidFill>
              <a:srgbClr val="485970"/>
            </a:solidFill>
            <a:latin typeface="Arial Narrow" panose="020B0606020202030204" pitchFamily="34" charset="0"/>
          </a:endParaRPr>
        </a:p>
      </dsp:txBody>
      <dsp:txXfrm>
        <a:off x="1640122" y="0"/>
        <a:ext cx="4494279" cy="1305404"/>
      </dsp:txXfrm>
    </dsp:sp>
    <dsp:sp modelId="{AE973114-4FB7-4D7B-BE94-01438A876F3D}">
      <dsp:nvSpPr>
        <dsp:cNvPr id="0" name=""/>
        <dsp:cNvSpPr/>
      </dsp:nvSpPr>
      <dsp:spPr>
        <a:xfrm>
          <a:off x="179671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rgbClr val="99A8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9C52F-EBBC-49D8-A4BB-BF114F27CC40}">
      <dsp:nvSpPr>
        <dsp:cNvPr id="0" name=""/>
        <dsp:cNvSpPr/>
      </dsp:nvSpPr>
      <dsp:spPr>
        <a:xfrm>
          <a:off x="1660621" y="1314822"/>
          <a:ext cx="8854938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980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485970"/>
              </a:solidFill>
              <a:latin typeface="Arial Narrow" panose="020B0606020202030204" pitchFamily="34" charset="0"/>
            </a:rPr>
            <a:t>В проблемной зоне:</a:t>
          </a:r>
          <a:endParaRPr lang="ru-RU" sz="2000" b="0" kern="1200" dirty="0">
            <a:solidFill>
              <a:srgbClr val="485970"/>
            </a:solidFill>
            <a:latin typeface="Arial Narrow" panose="020B0606020202030204" pitchFamily="34" charset="0"/>
          </a:endParaRPr>
        </a:p>
      </dsp:txBody>
      <dsp:txXfrm>
        <a:off x="1660621" y="1314822"/>
        <a:ext cx="4427469" cy="1305399"/>
      </dsp:txXfrm>
    </dsp:sp>
    <dsp:sp modelId="{318EB071-17B4-4CC4-A722-D008582E87F0}">
      <dsp:nvSpPr>
        <dsp:cNvPr id="0" name=""/>
        <dsp:cNvSpPr/>
      </dsp:nvSpPr>
      <dsp:spPr>
        <a:xfrm>
          <a:off x="941155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rgbClr val="B5C0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5D340-A2F6-4130-98F8-7C5072E72092}">
      <dsp:nvSpPr>
        <dsp:cNvPr id="0" name=""/>
        <dsp:cNvSpPr/>
      </dsp:nvSpPr>
      <dsp:spPr>
        <a:xfrm>
          <a:off x="1660621" y="2610804"/>
          <a:ext cx="8854938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980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1660621" y="2610804"/>
        <a:ext cx="4427469" cy="1305400"/>
      </dsp:txXfrm>
    </dsp:sp>
    <dsp:sp modelId="{B007CED4-092C-4E62-8B15-FB8ADA276E82}">
      <dsp:nvSpPr>
        <dsp:cNvPr id="0" name=""/>
        <dsp:cNvSpPr/>
      </dsp:nvSpPr>
      <dsp:spPr>
        <a:xfrm>
          <a:off x="3493903" y="1298146"/>
          <a:ext cx="6754723" cy="1305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pc="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Умение выполнять действия с геометрическими фигурами, координатами и векторами (задания № 14-15) – средний показатель по России находится в пределах 5%, показатели региона – 5,6 и 11,4% обучающихся выполнили задание с максимальным баллом. Отклонение до +6,5%.</a:t>
          </a:r>
          <a:endParaRPr lang="ru-RU" sz="1600" kern="1200" spc="0" baseline="0" dirty="0">
            <a:solidFill>
              <a:srgbClr val="485970"/>
            </a:solidFill>
            <a:latin typeface="Arial Narrow" panose="020B0606020202030204" pitchFamily="34" charset="0"/>
          </a:endParaRPr>
        </a:p>
      </dsp:txBody>
      <dsp:txXfrm>
        <a:off x="3493903" y="1298146"/>
        <a:ext cx="6754723" cy="1305399"/>
      </dsp:txXfrm>
    </dsp:sp>
    <dsp:sp modelId="{98CDBC59-A5A0-4118-B6E9-7775F9FFE1AB}">
      <dsp:nvSpPr>
        <dsp:cNvPr id="0" name=""/>
        <dsp:cNvSpPr/>
      </dsp:nvSpPr>
      <dsp:spPr>
        <a:xfrm>
          <a:off x="3516085" y="2639079"/>
          <a:ext cx="6638104" cy="1305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48597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Умение строить и исследовать простейшие математические модели (задание № 13) – средний показатель по России в 14,6%, показатель региона – 17,5%. Отклонение - около +3%.</a:t>
          </a:r>
          <a:endParaRPr lang="ru-RU" sz="1600" kern="1200" dirty="0">
            <a:solidFill>
              <a:srgbClr val="485970"/>
            </a:solidFill>
            <a:latin typeface="Arial Narrow" panose="020B060602020203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Умение решать уравнения и неравенства (задание № 12) – средний показатель по России - 30,38%, показатель региона – 29,05%, отклонение -1,33%</a:t>
          </a:r>
          <a:r>
            <a:rPr lang="ru-RU" sz="1600" kern="1200" dirty="0" smtClean="0">
              <a:solidFill>
                <a:srgbClr val="48597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.</a:t>
          </a:r>
          <a:endParaRPr lang="ru-RU" sz="1600" kern="1200" dirty="0">
            <a:solidFill>
              <a:srgbClr val="485970"/>
            </a:solidFill>
            <a:latin typeface="Arial Narrow" panose="020B0606020202030204" pitchFamily="34" charset="0"/>
          </a:endParaRPr>
        </a:p>
      </dsp:txBody>
      <dsp:txXfrm>
        <a:off x="3516085" y="2639079"/>
        <a:ext cx="6638104" cy="1305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5790D-4AFD-4780-9CC2-ED3F31D0894E}">
      <dsp:nvSpPr>
        <dsp:cNvPr id="0" name=""/>
        <dsp:cNvSpPr/>
      </dsp:nvSpPr>
      <dsp:spPr>
        <a:xfrm rot="10800000">
          <a:off x="964440" y="0"/>
          <a:ext cx="9737775" cy="1432400"/>
        </a:xfrm>
        <a:prstGeom prst="homePlate">
          <a:avLst/>
        </a:prstGeom>
        <a:solidFill>
          <a:srgbClr val="EFF1F5">
            <a:alpha val="95686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49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Детально проанализировать причины и способы устранения затруднений обучающихся при выполнении </a:t>
          </a:r>
          <a:r>
            <a:rPr lang="ru-RU" sz="1800" i="0" kern="120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заданий, </a:t>
          </a:r>
          <a:r>
            <a:rPr lang="ru-RU" sz="1800" i="0" kern="120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связанных с </a:t>
          </a:r>
          <a:r>
            <a:rPr lang="ru-RU" sz="1800" i="0" kern="120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умениями выполнять действия с геометрическими фигурами, координатами и векторами </a:t>
          </a:r>
          <a:r>
            <a:rPr lang="ru-RU" sz="1800" kern="1200" dirty="0" smtClean="0">
              <a:solidFill>
                <a:srgbClr val="485970"/>
              </a:solidFill>
              <a:latin typeface="Arial Narrow" panose="020B0606020202030204" pitchFamily="34" charset="0"/>
            </a:rPr>
            <a:t>(№14, 15 ВПР СПО), строить и исследовать простейшие математические модели (№ 13), </a:t>
          </a:r>
          <a:r>
            <a:rPr lang="ru-RU" sz="1800" kern="120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решать уравнения и неравенства (№ 12).</a:t>
          </a:r>
          <a:endParaRPr lang="ru-RU" sz="1800" kern="1200" dirty="0" smtClean="0">
            <a:solidFill>
              <a:srgbClr val="485970"/>
            </a:solidFill>
            <a:latin typeface="Arial Narrow" panose="020B0606020202030204" pitchFamily="34" charset="0"/>
          </a:endParaRPr>
        </a:p>
      </dsp:txBody>
      <dsp:txXfrm rot="10800000">
        <a:off x="1322540" y="0"/>
        <a:ext cx="9379675" cy="1432400"/>
      </dsp:txXfrm>
    </dsp:sp>
    <dsp:sp modelId="{5E7E65EC-67D1-43DC-BCEE-046584A759C6}">
      <dsp:nvSpPr>
        <dsp:cNvPr id="0" name=""/>
        <dsp:cNvSpPr/>
      </dsp:nvSpPr>
      <dsp:spPr>
        <a:xfrm>
          <a:off x="104255" y="30260"/>
          <a:ext cx="1441467" cy="137254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7FD55-9FD2-4D31-B1E5-E7BCAE9FD617}">
      <dsp:nvSpPr>
        <dsp:cNvPr id="0" name=""/>
        <dsp:cNvSpPr/>
      </dsp:nvSpPr>
      <dsp:spPr>
        <a:xfrm rot="10800000">
          <a:off x="1009634" y="1515133"/>
          <a:ext cx="9692582" cy="1432400"/>
        </a:xfrm>
        <a:prstGeom prst="homePlate">
          <a:avLst/>
        </a:prstGeom>
        <a:solidFill>
          <a:srgbClr val="EFF1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49" tIns="68580" rIns="128016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Ввести в практику преподавания математики в образовательной организации, реализующей образовательные программы СПО, использование образцов (демоверсии заданий) ВПР СПО Математика для обучающихся 1 курса, размещаемых на </a:t>
          </a: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https://fioco.ru/demo-vpr-spo</a:t>
          </a: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1367734" y="1515133"/>
        <a:ext cx="9334482" cy="1432400"/>
      </dsp:txXfrm>
    </dsp:sp>
    <dsp:sp modelId="{75D5231A-2DF5-4275-B87E-412732AE156D}">
      <dsp:nvSpPr>
        <dsp:cNvPr id="0" name=""/>
        <dsp:cNvSpPr/>
      </dsp:nvSpPr>
      <dsp:spPr>
        <a:xfrm>
          <a:off x="113043" y="1568046"/>
          <a:ext cx="1432400" cy="14324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B95ED-6395-4DF7-ADEA-20889AF4EDB7}">
      <dsp:nvSpPr>
        <dsp:cNvPr id="0" name=""/>
        <dsp:cNvSpPr/>
      </dsp:nvSpPr>
      <dsp:spPr>
        <a:xfrm rot="10800000">
          <a:off x="953845" y="3141592"/>
          <a:ext cx="9758816" cy="1432400"/>
        </a:xfrm>
        <a:prstGeom prst="homePlate">
          <a:avLst/>
        </a:prstGeom>
        <a:solidFill>
          <a:srgbClr val="EFF1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49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1311945" y="3141592"/>
        <a:ext cx="9400716" cy="1432400"/>
      </dsp:txXfrm>
    </dsp:sp>
    <dsp:sp modelId="{CB67E4F5-04DD-40CF-A73F-56251BB9482E}">
      <dsp:nvSpPr>
        <dsp:cNvPr id="0" name=""/>
        <dsp:cNvSpPr/>
      </dsp:nvSpPr>
      <dsp:spPr>
        <a:xfrm>
          <a:off x="113330" y="3131092"/>
          <a:ext cx="1432400" cy="14324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5D389-0F5F-4E48-91B9-9AB522E31DE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937A8-7833-4F11-B83B-F1F1635FF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50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8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1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4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0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9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7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1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2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9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2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F0532-B953-4329-B8F4-AD74409EB57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8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9809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8579" y="557048"/>
            <a:ext cx="11067393" cy="4298731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	ВПР СПО 2022: </a:t>
            </a:r>
            <a:br>
              <a:rPr lang="ru-RU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	анализ результатов</a:t>
            </a:r>
            <a:br>
              <a:rPr lang="ru-RU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6925" y="5103799"/>
            <a:ext cx="5129047" cy="917028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600" b="1" spc="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Елькина Светлана Валентиновна, 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600" b="1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к</a:t>
            </a:r>
            <a:r>
              <a:rPr lang="ru-RU" sz="1600" b="1" spc="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.п.н., заместитель директора ЦПО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25759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824" y="207390"/>
            <a:ext cx="91157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 smtClean="0">
                <a:latin typeface="Arial Narrow" panose="020B0606020202030204" pitchFamily="34" charset="0"/>
              </a:rPr>
              <a:t>Планируемый результат 1: </a:t>
            </a:r>
            <a:r>
              <a:rPr lang="ru-RU" sz="1700" dirty="0" smtClean="0">
                <a:latin typeface="Arial Narrow" panose="020B0606020202030204" pitchFamily="34" charset="0"/>
              </a:rPr>
              <a:t>Уметь </a:t>
            </a:r>
            <a:r>
              <a:rPr lang="ru-RU" sz="1700" dirty="0">
                <a:latin typeface="Arial Narrow" panose="020B0606020202030204" pitchFamily="34" charset="0"/>
              </a:rPr>
              <a:t>выполнять вычисления и преобразования, уметь использовать приобретённые знания и умения в практической деятельности и повседневной жизни, уметь строить и исследовать простейшие математические модели.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774679"/>
              </p:ext>
            </p:extLst>
          </p:nvPr>
        </p:nvGraphicFramePr>
        <p:xfrm>
          <a:off x="1696825" y="1470582"/>
          <a:ext cx="8832916" cy="475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90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423" y="282805"/>
            <a:ext cx="91157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 smtClean="0">
                <a:latin typeface="Arial Narrow" panose="020B0606020202030204" pitchFamily="34" charset="0"/>
              </a:rPr>
              <a:t>Планируемые результаты 6-10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100180"/>
              </p:ext>
            </p:extLst>
          </p:nvPr>
        </p:nvGraphicFramePr>
        <p:xfrm>
          <a:off x="1696824" y="923828"/>
          <a:ext cx="8832916" cy="496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62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045" y="207390"/>
            <a:ext cx="98227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 smtClean="0">
                <a:latin typeface="Arial Narrow" panose="020B0606020202030204" pitchFamily="34" charset="0"/>
              </a:rPr>
              <a:t>Планируемый результат 7: </a:t>
            </a:r>
            <a:r>
              <a:rPr lang="ru-RU" sz="1700" dirty="0" smtClean="0">
                <a:latin typeface="Arial Narrow" panose="020B0606020202030204" pitchFamily="34" charset="0"/>
              </a:rPr>
              <a:t>Уметь </a:t>
            </a:r>
            <a:r>
              <a:rPr lang="ru-RU" sz="1700" dirty="0">
                <a:latin typeface="Arial Narrow" panose="020B0606020202030204" pitchFamily="34" charset="0"/>
              </a:rPr>
              <a:t>выполнять </a:t>
            </a:r>
            <a:r>
              <a:rPr lang="ru-RU" sz="1700" dirty="0" smtClean="0">
                <a:latin typeface="Arial Narrow" panose="020B0606020202030204" pitchFamily="34" charset="0"/>
              </a:rPr>
              <a:t>действия с геометрическими фигурами, координатами и векторами.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347294"/>
              </p:ext>
            </p:extLst>
          </p:nvPr>
        </p:nvGraphicFramePr>
        <p:xfrm>
          <a:off x="1687397" y="970962"/>
          <a:ext cx="8832916" cy="475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95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254" y="207390"/>
            <a:ext cx="1048260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 smtClean="0">
                <a:latin typeface="Arial Narrow" panose="020B0606020202030204" pitchFamily="34" charset="0"/>
              </a:rPr>
              <a:t>Планируемый результат 8: </a:t>
            </a:r>
            <a:r>
              <a:rPr lang="ru-RU" sz="1700" dirty="0" smtClean="0">
                <a:latin typeface="Arial Narrow" panose="020B0606020202030204" pitchFamily="34" charset="0"/>
              </a:rPr>
              <a:t>Уметь </a:t>
            </a:r>
            <a:r>
              <a:rPr lang="ru-RU" sz="1700" dirty="0">
                <a:latin typeface="Arial Narrow" panose="020B0606020202030204" pitchFamily="34" charset="0"/>
              </a:rPr>
              <a:t>выполнять </a:t>
            </a:r>
            <a:r>
              <a:rPr lang="ru-RU" sz="1700" dirty="0" smtClean="0">
                <a:latin typeface="Arial Narrow" panose="020B0606020202030204" pitchFamily="34" charset="0"/>
              </a:rPr>
              <a:t>преобразования алгебраических выражений, решать уравнения, неравенства и их системы, строить и читать графики функций, строить и исследовать простейшие математические модели .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859878"/>
              </p:ext>
            </p:extLst>
          </p:nvPr>
        </p:nvGraphicFramePr>
        <p:xfrm>
          <a:off x="1687397" y="970962"/>
          <a:ext cx="8832916" cy="475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63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129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Математика 1 курс. Достижение планируемых результатов</a:t>
            </a:r>
            <a:endParaRPr lang="ru-RU" sz="2200" b="1" dirty="0">
              <a:solidFill>
                <a:srgbClr val="48597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709579"/>
              </p:ext>
            </p:extLst>
          </p:nvPr>
        </p:nvGraphicFramePr>
        <p:xfrm>
          <a:off x="838199" y="933254"/>
          <a:ext cx="11011293" cy="4960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22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74790"/>
              </p:ext>
            </p:extLst>
          </p:nvPr>
        </p:nvGraphicFramePr>
        <p:xfrm>
          <a:off x="509259" y="1552356"/>
          <a:ext cx="1103060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013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МАТЕМАТИКА, </a:t>
            </a:r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КУРС. </a:t>
            </a:r>
            <a:r>
              <a:rPr lang="ru-RU" sz="22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Достижение планируемых результатов </a:t>
            </a:r>
            <a:endParaRPr lang="ru-RU" sz="22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31476" y="1030015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1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r"/>
            <a:r>
              <a:rPr lang="ru-RU" sz="20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МАТЕМАТИКА, </a:t>
            </a:r>
            <a:r>
              <a:rPr lang="ru-RU" sz="20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КУРС. </a:t>
            </a:r>
            <a:r>
              <a:rPr lang="ru-RU" sz="20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Предложения / рекомендации</a:t>
            </a:r>
            <a:endParaRPr lang="ru-RU" sz="20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10455" y="809298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710572"/>
              </p:ext>
            </p:extLst>
          </p:nvPr>
        </p:nvGraphicFramePr>
        <p:xfrm>
          <a:off x="641131" y="1358573"/>
          <a:ext cx="11141075" cy="515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1131" y="914400"/>
            <a:ext cx="1125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pc="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уровне </a:t>
            </a:r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методических объединений </a:t>
            </a:r>
            <a:r>
              <a:rPr lang="ru-RU" spc="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учителей и преподавателей </a:t>
            </a:r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математики:</a:t>
            </a:r>
            <a:endParaRPr lang="ru-RU" spc="5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71" y="1388833"/>
            <a:ext cx="1432684" cy="14326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29710" y="1833007"/>
            <a:ext cx="49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1.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3283" y="3429000"/>
            <a:ext cx="34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2.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3283" y="4908331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3.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4091" y="4826524"/>
            <a:ext cx="594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…………………………. (мнение преподавателей-предметников)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25507555"/>
              </p:ext>
            </p:extLst>
          </p:nvPr>
        </p:nvGraphicFramePr>
        <p:xfrm>
          <a:off x="1358899" y="1612899"/>
          <a:ext cx="9474199" cy="363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58" y="366022"/>
            <a:ext cx="10137744" cy="506338"/>
          </a:xfrm>
        </p:spPr>
        <p:txBody>
          <a:bodyPr>
            <a:noAutofit/>
          </a:bodyPr>
          <a:lstStyle/>
          <a:p>
            <a:pPr algn="r"/>
            <a:r>
              <a:rPr lang="ru-RU" sz="2000" b="1" spc="100" dirty="0" smtClean="0">
                <a:solidFill>
                  <a:srgbClr val="586D8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МАТЕМАТИКА, </a:t>
            </a:r>
            <a:r>
              <a:rPr lang="ru-RU" sz="2000" b="1" spc="100" dirty="0" smtClean="0">
                <a:solidFill>
                  <a:srgbClr val="586D8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завершившие общеобразовательную подготовку.</a:t>
            </a:r>
            <a:r>
              <a:rPr lang="ru-RU" sz="2000" b="1" spc="100" dirty="0" smtClean="0">
                <a:solidFill>
                  <a:srgbClr val="586D8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spc="100" dirty="0" smtClean="0">
                <a:solidFill>
                  <a:srgbClr val="586D8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Участники ВПР СПО</a:t>
            </a:r>
            <a:endParaRPr lang="ru-RU" sz="2000" spc="100" dirty="0">
              <a:solidFill>
                <a:srgbClr val="586D8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19200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21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366022"/>
            <a:ext cx="10484071" cy="506338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</a:t>
            </a:r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завершившие. </a:t>
            </a:r>
            <a:r>
              <a:rPr lang="ru-RU" sz="2200" spc="100" dirty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Сопоставление статистических данных по </a:t>
            </a:r>
            <a:r>
              <a:rPr lang="ru-RU" sz="22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отметкам*</a:t>
            </a:r>
            <a:endParaRPr lang="ru-RU" sz="22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19200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33650"/>
              </p:ext>
            </p:extLst>
          </p:nvPr>
        </p:nvGraphicFramePr>
        <p:xfrm>
          <a:off x="838199" y="1470810"/>
          <a:ext cx="10515599" cy="4468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3208">
                  <a:extLst>
                    <a:ext uri="{9D8B030D-6E8A-4147-A177-3AD203B41FA5}">
                      <a16:colId xmlns:a16="http://schemas.microsoft.com/office/drawing/2014/main" val="3126479670"/>
                    </a:ext>
                  </a:extLst>
                </a:gridCol>
                <a:gridCol w="5352391">
                  <a:extLst>
                    <a:ext uri="{9D8B030D-6E8A-4147-A177-3AD203B41FA5}">
                      <a16:colId xmlns:a16="http://schemas.microsoft.com/office/drawing/2014/main" val="4071947237"/>
                    </a:ext>
                  </a:extLst>
                </a:gridCol>
              </a:tblGrid>
              <a:tr h="893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Результаты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Самарской области</a:t>
                      </a:r>
                      <a:endParaRPr lang="ru-RU" sz="22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Средние показатели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 России</a:t>
                      </a:r>
                      <a:endParaRPr lang="ru-RU" sz="22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44937"/>
                  </a:ext>
                </a:extLst>
              </a:tr>
              <a:tr h="3297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spc="50" baseline="0" dirty="0" smtClean="0">
                          <a:effectLst/>
                          <a:latin typeface="Arial Narrow" panose="020B0606020202030204" pitchFamily="34" charset="0"/>
                        </a:rPr>
                        <a:t>СПРАВИЛИСЬ С ЗАДАНИЯМИ ВПР:</a:t>
                      </a:r>
                      <a:endParaRPr lang="ru-RU" sz="1800" spc="50" baseline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980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569270"/>
                  </a:ext>
                </a:extLst>
              </a:tr>
              <a:tr h="687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spc="5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50" baseline="0" dirty="0" smtClean="0">
                          <a:solidFill>
                            <a:srgbClr val="00A249"/>
                          </a:solidFill>
                          <a:effectLst/>
                          <a:latin typeface="Arial Narrow" panose="020B0606020202030204" pitchFamily="34" charset="0"/>
                        </a:rPr>
                        <a:t>92,48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обучающихся, в том числе: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spc="5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91,24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обучающихся, в том числе: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2413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pPr indent="5638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«5» - 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3,9%,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«5»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2,06%, 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51000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pPr indent="5638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«4» - 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25,91%,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«4»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23,09%,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26546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pPr indent="5638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«3» - 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62,67%.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«3»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66,09%.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044325"/>
                  </a:ext>
                </a:extLst>
              </a:tr>
              <a:tr h="231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spc="50" baseline="0" dirty="0" smtClean="0">
                          <a:effectLst/>
                          <a:latin typeface="Arial Narrow" panose="020B0606020202030204" pitchFamily="34" charset="0"/>
                        </a:rPr>
                        <a:t>НЕ СПРАВИЛИСЬ С ЗАДАНИЯМИ ВПР:</a:t>
                      </a:r>
                      <a:endParaRPr lang="ru-RU" sz="1800" spc="50" baseline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980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989"/>
                  </a:ext>
                </a:extLst>
              </a:tr>
              <a:tr h="6517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spc="50" baseline="0" dirty="0" smtClean="0">
                        <a:solidFill>
                          <a:srgbClr val="48597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b="0" spc="50" baseline="0" dirty="0" smtClean="0">
                          <a:solidFill>
                            <a:srgbClr val="48597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</a:t>
                      </a:r>
                      <a:r>
                        <a:rPr lang="ru-RU" sz="2000" b="0" spc="50" baseline="0" dirty="0" smtClean="0">
                          <a:solidFill>
                            <a:srgbClr val="485970"/>
                          </a:solidFill>
                          <a:effectLst/>
                          <a:latin typeface="Arial Narrow" panose="020B0606020202030204" pitchFamily="34" charset="0"/>
                        </a:rPr>
                        <a:t>«2» - </a:t>
                      </a:r>
                      <a:r>
                        <a:rPr lang="ru-RU" sz="2000" b="0" spc="50" baseline="0" dirty="0" smtClean="0">
                          <a:solidFill>
                            <a:srgbClr val="485970"/>
                          </a:solidFill>
                          <a:effectLst/>
                          <a:latin typeface="Arial Narrow" panose="020B0606020202030204" pitchFamily="34" charset="0"/>
                        </a:rPr>
                        <a:t>7,51%</a:t>
                      </a:r>
                      <a:endParaRPr lang="ru-RU" sz="2000" b="0" spc="50" baseline="0" dirty="0">
                        <a:solidFill>
                          <a:srgbClr val="48597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spc="5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8,75%.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8749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83091" y="3383280"/>
            <a:ext cx="864524" cy="369332"/>
          </a:xfrm>
          <a:prstGeom prst="rect">
            <a:avLst/>
          </a:prstGeom>
          <a:noFill/>
          <a:ln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249"/>
                </a:solidFill>
                <a:latin typeface="Arial Narrow" panose="020B0606020202030204" pitchFamily="34" charset="0"/>
              </a:rPr>
              <a:t>1,84%</a:t>
            </a:r>
            <a:endParaRPr lang="ru-RU" b="1" dirty="0">
              <a:solidFill>
                <a:srgbClr val="00A249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091" y="3965171"/>
            <a:ext cx="864524" cy="365760"/>
          </a:xfrm>
          <a:prstGeom prst="rect">
            <a:avLst/>
          </a:prstGeom>
          <a:noFill/>
          <a:ln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A249"/>
                </a:solidFill>
                <a:latin typeface="Arial Narrow" panose="020B0606020202030204" pitchFamily="34" charset="0"/>
              </a:rPr>
              <a:t>2</a:t>
            </a:r>
            <a:r>
              <a:rPr lang="ru-RU" b="1" dirty="0" smtClean="0">
                <a:solidFill>
                  <a:srgbClr val="00A249"/>
                </a:solidFill>
                <a:latin typeface="Arial Narrow" panose="020B0606020202030204" pitchFamily="34" charset="0"/>
              </a:rPr>
              <a:t>, 82</a:t>
            </a:r>
            <a:endParaRPr lang="ru-RU" b="1" dirty="0">
              <a:solidFill>
                <a:srgbClr val="00A24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3091" y="4530436"/>
            <a:ext cx="864524" cy="369332"/>
          </a:xfrm>
          <a:prstGeom prst="rect">
            <a:avLst/>
          </a:prstGeom>
          <a:noFill/>
          <a:ln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249"/>
                </a:solidFill>
                <a:latin typeface="Arial Narrow" panose="020B0606020202030204" pitchFamily="34" charset="0"/>
              </a:rPr>
              <a:t>-3,42%</a:t>
            </a:r>
            <a:endParaRPr lang="ru-RU" b="1" dirty="0">
              <a:solidFill>
                <a:srgbClr val="00A24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3091" y="5336771"/>
            <a:ext cx="806334" cy="369332"/>
          </a:xfrm>
          <a:prstGeom prst="rect">
            <a:avLst/>
          </a:prstGeom>
          <a:noFill/>
          <a:ln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A249"/>
                </a:solidFill>
                <a:latin typeface="Arial Narrow" panose="020B0606020202030204" pitchFamily="34" charset="0"/>
              </a:rPr>
              <a:t>-</a:t>
            </a:r>
            <a:r>
              <a:rPr lang="ru-RU" b="1" dirty="0" smtClean="0">
                <a:solidFill>
                  <a:srgbClr val="00A249"/>
                </a:solidFill>
                <a:latin typeface="Arial Narrow" panose="020B0606020202030204" pitchFamily="34" charset="0"/>
              </a:rPr>
              <a:t>1,24%</a:t>
            </a:r>
            <a:endParaRPr lang="ru-RU" b="1" dirty="0">
              <a:solidFill>
                <a:srgbClr val="00A249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3091" y="2799761"/>
            <a:ext cx="864524" cy="377072"/>
          </a:xfrm>
          <a:prstGeom prst="rect">
            <a:avLst/>
          </a:prstGeom>
          <a:noFill/>
          <a:ln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249"/>
                </a:solidFill>
                <a:latin typeface="Arial Narrow" panose="020B0606020202030204" pitchFamily="34" charset="0"/>
              </a:rPr>
              <a:t>1,24%</a:t>
            </a:r>
            <a:endParaRPr lang="ru-RU" b="1" dirty="0">
              <a:solidFill>
                <a:srgbClr val="00A24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65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366022"/>
            <a:ext cx="10484071" cy="506338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</a:t>
            </a:r>
            <a:r>
              <a:rPr lang="ru-RU" sz="2200" b="1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завершившие... </a:t>
            </a:r>
            <a:r>
              <a:rPr lang="ru-RU" sz="2200" spc="100" dirty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Сопоставление статистических данных по </a:t>
            </a:r>
            <a:r>
              <a:rPr lang="ru-RU" sz="2200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отметкам*</a:t>
            </a:r>
            <a:endParaRPr lang="ru-RU" sz="2200" spc="100" dirty="0">
              <a:solidFill>
                <a:srgbClr val="48597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219200"/>
            <a:ext cx="10733117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60966" y="1146255"/>
            <a:ext cx="5054138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Без отметок «2</a:t>
            </a:r>
            <a:r>
              <a:rPr lang="ru-RU" sz="1600" b="1" dirty="0" smtClean="0">
                <a:latin typeface="Arial Narrow" panose="020B0606020202030204" pitchFamily="34" charset="0"/>
              </a:rPr>
              <a:t>»:</a:t>
            </a:r>
            <a:endParaRPr lang="ru-RU" sz="16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Технологический </a:t>
            </a:r>
            <a:r>
              <a:rPr lang="ru-RU" sz="1600" dirty="0">
                <a:latin typeface="Arial Narrow" panose="020B0606020202030204" pitchFamily="34" charset="0"/>
              </a:rPr>
              <a:t>колледж имени Н.Д. Кузнецова;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Самарский </a:t>
            </a:r>
            <a:r>
              <a:rPr lang="ru-RU" sz="1600" dirty="0">
                <a:latin typeface="Arial Narrow" panose="020B0606020202030204" pitchFamily="34" charset="0"/>
              </a:rPr>
              <a:t>техникум авиационного и промышленного </a:t>
            </a:r>
            <a:r>
              <a:rPr lang="ru-RU" sz="1600" dirty="0" err="1">
                <a:latin typeface="Arial Narrow" panose="020B0606020202030204" pitchFamily="34" charset="0"/>
              </a:rPr>
              <a:t>машинострое-ния</a:t>
            </a:r>
            <a:r>
              <a:rPr lang="ru-RU" sz="1600" dirty="0">
                <a:latin typeface="Arial Narrow" panose="020B0606020202030204" pitchFamily="34" charset="0"/>
              </a:rPr>
              <a:t> имени Д.И. Козлова;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err="1" smtClean="0">
                <a:latin typeface="Arial Narrow" panose="020B0606020202030204" pitchFamily="34" charset="0"/>
              </a:rPr>
              <a:t>Безенчукский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аграрный техникум;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err="1" smtClean="0">
                <a:latin typeface="Arial Narrow" panose="020B0606020202030204" pitchFamily="34" charset="0"/>
              </a:rPr>
              <a:t>Усольский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сельскохозяйственный техникум;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err="1" smtClean="0">
                <a:latin typeface="Arial Narrow" panose="020B0606020202030204" pitchFamily="34" charset="0"/>
              </a:rPr>
              <a:t>Кинельский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государственный техникум;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Сызранский </a:t>
            </a:r>
            <a:r>
              <a:rPr lang="ru-RU" sz="1600" dirty="0">
                <a:latin typeface="Arial Narrow" panose="020B0606020202030204" pitchFamily="34" charset="0"/>
              </a:rPr>
              <a:t>медико-гуманитарный колледж;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Самарский </a:t>
            </a:r>
            <a:r>
              <a:rPr lang="ru-RU" sz="1600" dirty="0">
                <a:latin typeface="Arial Narrow" panose="020B0606020202030204" pitchFamily="34" charset="0"/>
              </a:rPr>
              <a:t>государственный экономический университет </a:t>
            </a:r>
            <a:r>
              <a:rPr lang="ru-RU" sz="1600" dirty="0" err="1">
                <a:latin typeface="Arial Narrow" panose="020B0606020202030204" pitchFamily="34" charset="0"/>
              </a:rPr>
              <a:t>Сызран-ский</a:t>
            </a:r>
            <a:r>
              <a:rPr lang="ru-RU" sz="1600" dirty="0">
                <a:latin typeface="Arial Narrow" panose="020B0606020202030204" pitchFamily="34" charset="0"/>
              </a:rPr>
              <a:t> филиал;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Тольяттинский </a:t>
            </a:r>
            <a:r>
              <a:rPr lang="ru-RU" sz="1600" dirty="0">
                <a:latin typeface="Arial Narrow" panose="020B0606020202030204" pitchFamily="34" charset="0"/>
              </a:rPr>
              <a:t>машиностроительный колледж;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Чапаевский </a:t>
            </a:r>
            <a:r>
              <a:rPr lang="ru-RU" sz="1600" dirty="0">
                <a:latin typeface="Arial Narrow" panose="020B0606020202030204" pitchFamily="34" charset="0"/>
              </a:rPr>
              <a:t>губернский колледж им. О. </a:t>
            </a:r>
            <a:r>
              <a:rPr lang="ru-RU" sz="1600" dirty="0" err="1">
                <a:latin typeface="Arial Narrow" panose="020B0606020202030204" pitchFamily="34" charset="0"/>
              </a:rPr>
              <a:t>Колычева</a:t>
            </a:r>
            <a:r>
              <a:rPr lang="ru-RU" sz="1600" dirty="0">
                <a:latin typeface="Arial Narrow" panose="020B0606020202030204" pitchFamily="34" charset="0"/>
              </a:rPr>
              <a:t>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Самарский </a:t>
            </a:r>
            <a:r>
              <a:rPr lang="ru-RU" sz="1600" dirty="0">
                <a:latin typeface="Arial Narrow" panose="020B0606020202030204" pitchFamily="34" charset="0"/>
              </a:rPr>
              <a:t>государственный аграрный университет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18" y="1146255"/>
            <a:ext cx="5511338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По количеству отметок «4» и «5» </a:t>
            </a:r>
            <a:r>
              <a:rPr lang="ru-RU" sz="1600" b="1" dirty="0" smtClean="0">
                <a:latin typeface="Arial Narrow" panose="020B0606020202030204" pitchFamily="34" charset="0"/>
              </a:rPr>
              <a:t>лидируют: </a:t>
            </a:r>
            <a:endParaRPr lang="ru-RU" sz="16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Обшаровский государственный техникум им. В.И. Суркова </a:t>
            </a:r>
            <a:r>
              <a:rPr lang="ru-RU" sz="1600" dirty="0" smtClean="0">
                <a:latin typeface="Arial Narrow" panose="020B0606020202030204" pitchFamily="34" charset="0"/>
              </a:rPr>
              <a:t>(95,83%);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Тольяттинский экономико-технологический </a:t>
            </a:r>
            <a:r>
              <a:rPr lang="ru-RU" sz="1600" dirty="0" smtClean="0">
                <a:latin typeface="Arial Narrow" panose="020B0606020202030204" pitchFamily="34" charset="0"/>
              </a:rPr>
              <a:t>колледж (73,25%)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Сызранский политехнический </a:t>
            </a:r>
            <a:r>
              <a:rPr lang="ru-RU" sz="1600" dirty="0" smtClean="0">
                <a:latin typeface="Arial Narrow" panose="020B0606020202030204" pitchFamily="34" charset="0"/>
              </a:rPr>
              <a:t>колледж (66,29%);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err="1">
                <a:latin typeface="Arial Narrow" panose="020B0606020202030204" pitchFamily="34" charset="0"/>
              </a:rPr>
              <a:t>Безенчукский</a:t>
            </a:r>
            <a:r>
              <a:rPr lang="ru-RU" sz="1600" dirty="0">
                <a:latin typeface="Arial Narrow" panose="020B0606020202030204" pitchFamily="34" charset="0"/>
              </a:rPr>
              <a:t> аграрный </a:t>
            </a:r>
            <a:r>
              <a:rPr lang="ru-RU" sz="1600" dirty="0" smtClean="0">
                <a:latin typeface="Arial Narrow" panose="020B0606020202030204" pitchFamily="34" charset="0"/>
              </a:rPr>
              <a:t>техникум (65%);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Сызранский медико-гуманитарный </a:t>
            </a:r>
            <a:r>
              <a:rPr lang="ru-RU" sz="1600" dirty="0" smtClean="0">
                <a:latin typeface="Arial Narrow" panose="020B0606020202030204" pitchFamily="34" charset="0"/>
              </a:rPr>
              <a:t>колледж (63,72%).</a:t>
            </a:r>
          </a:p>
          <a:p>
            <a:pPr marL="342900" lvl="0" indent="-342900">
              <a:buFont typeface="+mj-lt"/>
              <a:buAutoNum type="arabicParenR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lvl="0"/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endParaRPr lang="ru-RU" sz="16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18" y="3351344"/>
            <a:ext cx="2822866" cy="28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04" y="366022"/>
            <a:ext cx="9724698" cy="506338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Основания для проведения анализа результатов ВПР СПО</a:t>
            </a:r>
            <a:endParaRPr lang="ru-RU" sz="2200" b="1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19200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838197" y="1496515"/>
            <a:ext cx="10515601" cy="3875957"/>
            <a:chOff x="838197" y="1496515"/>
            <a:chExt cx="10515601" cy="387595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38198" y="1496515"/>
              <a:ext cx="10515600" cy="945931"/>
            </a:xfrm>
            <a:prstGeom prst="rect">
              <a:avLst/>
            </a:prstGeom>
            <a:solidFill>
              <a:srgbClr val="E3E7E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spc="1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Распоряжение министерства образования и науки Самарской области </a:t>
              </a:r>
              <a:endParaRPr lang="ru-RU" sz="2000" spc="1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spc="1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от </a:t>
              </a:r>
              <a:r>
                <a:rPr lang="ru-RU" sz="2000" spc="1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08.09.2022 № 841-р</a:t>
              </a:r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5716690" y="2427779"/>
              <a:ext cx="579136" cy="546538"/>
            </a:xfrm>
            <a:prstGeom prst="downArrow">
              <a:avLst/>
            </a:prstGeom>
            <a:solidFill>
              <a:srgbClr val="E3E7ED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38197" y="2982310"/>
              <a:ext cx="10515601" cy="893380"/>
            </a:xfrm>
            <a:prstGeom prst="rect">
              <a:avLst/>
            </a:prstGeom>
            <a:solidFill>
              <a:srgbClr val="E3E7E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spc="1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Статистические данные по результатам </a:t>
              </a:r>
              <a:r>
                <a:rPr lang="ru-RU" sz="2000" spc="1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ВПР СПО, </a:t>
              </a:r>
              <a:endParaRPr lang="ru-RU" sz="2000" spc="1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spc="1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предоставленные </a:t>
              </a:r>
              <a:r>
                <a:rPr lang="ru-RU" sz="2000" spc="1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РЦМО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38197" y="4479092"/>
              <a:ext cx="10515601" cy="893380"/>
            </a:xfrm>
            <a:prstGeom prst="rect">
              <a:avLst/>
            </a:prstGeom>
            <a:solidFill>
              <a:srgbClr val="E3E7E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spc="1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Аналитический отчет о результатах </a:t>
              </a:r>
              <a:r>
                <a:rPr lang="ru-RU" sz="2000" spc="1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ВПР </a:t>
              </a:r>
              <a:r>
                <a:rPr lang="ru-RU" sz="2000" spc="1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СПО с адресными рекомендациями, </a:t>
              </a:r>
            </a:p>
            <a:p>
              <a:pPr algn="ctr"/>
              <a:r>
                <a:rPr lang="ru-RU" sz="2000" spc="1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подготовленный ЦПО Самарской области</a:t>
              </a:r>
              <a:endParaRPr lang="ru-RU" sz="2000" spc="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5734995" y="3904122"/>
              <a:ext cx="579136" cy="546538"/>
            </a:xfrm>
            <a:prstGeom prst="downArrow">
              <a:avLst/>
            </a:prstGeom>
            <a:solidFill>
              <a:srgbClr val="E3E7ED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00238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132" y="167336"/>
            <a:ext cx="10712666" cy="72705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МАТЕМАТИКА, завершившие… </a:t>
            </a:r>
            <a:r>
              <a:rPr lang="ru-RU" sz="2000" dirty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Распределение первичных баллов по результатам выполнения заданий</a:t>
            </a:r>
            <a:r>
              <a:rPr lang="ru-RU" sz="2200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</a:t>
            </a:r>
            <a:endParaRPr lang="ru-RU" sz="2200" spc="100" dirty="0">
              <a:solidFill>
                <a:srgbClr val="48597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21042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9815" y="6059018"/>
            <a:ext cx="1034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аспределение первичных баллов, полученных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выполнение заданий ВПР СПО в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целом по России и в Самарской области, в пользу Самарской области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54918645"/>
              </p:ext>
            </p:extLst>
          </p:nvPr>
        </p:nvGraphicFramePr>
        <p:xfrm>
          <a:off x="1009815" y="1186874"/>
          <a:ext cx="10343983" cy="460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852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28" y="294290"/>
            <a:ext cx="10484071" cy="600100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</a:t>
            </a:r>
            <a:r>
              <a:rPr lang="ru-RU" sz="2200" b="1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завершившие… </a:t>
            </a:r>
            <a:r>
              <a:rPr lang="ru-RU" sz="2200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Достижение планируемых результатов </a:t>
            </a:r>
            <a:endParaRPr lang="ru-RU" sz="2200" spc="100" dirty="0">
              <a:solidFill>
                <a:srgbClr val="48597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21042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40642" y="1359269"/>
            <a:ext cx="106522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pc="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 ходе ВПР СПО </a:t>
            </a:r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оценивалось </a:t>
            </a:r>
            <a:r>
              <a:rPr lang="ru-RU" spc="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достижение следующих </a:t>
            </a:r>
            <a:r>
              <a:rPr lang="ru-RU" i="1" spc="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планируемых результатов: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pc="40" dirty="0" smtClean="0">
                <a:latin typeface="Arial Narrow" panose="020B0606020202030204" pitchFamily="34" charset="0"/>
              </a:rPr>
              <a:t>Уметь </a:t>
            </a:r>
            <a:r>
              <a:rPr lang="ru-RU" spc="40" dirty="0">
                <a:latin typeface="Arial Narrow" panose="020B0606020202030204" pitchFamily="34" charset="0"/>
              </a:rPr>
              <a:t>выполнять вычисления и </a:t>
            </a:r>
            <a:r>
              <a:rPr lang="ru-RU" spc="40" dirty="0" smtClean="0">
                <a:latin typeface="Arial Narrow" panose="020B0606020202030204" pitchFamily="34" charset="0"/>
              </a:rPr>
              <a:t>преобразования – задания 1, 3, 4.</a:t>
            </a:r>
            <a:endParaRPr lang="ru-RU" spc="4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pc="40" dirty="0" smtClean="0">
                <a:latin typeface="Arial Narrow" panose="020B0606020202030204" pitchFamily="34" charset="0"/>
              </a:rPr>
              <a:t>Уметь </a:t>
            </a:r>
            <a:r>
              <a:rPr lang="ru-RU" spc="40" dirty="0">
                <a:latin typeface="Arial Narrow" panose="020B0606020202030204" pitchFamily="34" charset="0"/>
              </a:rPr>
              <a:t>использовать приобретенные знания и умения в практической деятельности и повседневной </a:t>
            </a:r>
            <a:r>
              <a:rPr lang="ru-RU" spc="40" dirty="0" smtClean="0">
                <a:latin typeface="Arial Narrow" panose="020B0606020202030204" pitchFamily="34" charset="0"/>
              </a:rPr>
              <a:t>жизни – задания 2, 6, 8.</a:t>
            </a:r>
            <a:endParaRPr lang="ru-RU" spc="4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pc="40" dirty="0" smtClean="0">
                <a:latin typeface="Arial Narrow" panose="020B0606020202030204" pitchFamily="34" charset="0"/>
              </a:rPr>
              <a:t>Уметь </a:t>
            </a:r>
            <a:r>
              <a:rPr lang="ru-RU" spc="40" dirty="0">
                <a:latin typeface="Arial Narrow" panose="020B0606020202030204" pitchFamily="34" charset="0"/>
              </a:rPr>
              <a:t>строить и исследовать простейшие математические </a:t>
            </a:r>
            <a:r>
              <a:rPr lang="ru-RU" spc="40" dirty="0" smtClean="0">
                <a:latin typeface="Arial Narrow" panose="020B0606020202030204" pitchFamily="34" charset="0"/>
              </a:rPr>
              <a:t>модели – задания 5, 9.</a:t>
            </a:r>
            <a:endParaRPr lang="ru-RU" spc="4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pc="40" dirty="0" smtClean="0">
                <a:latin typeface="Arial Narrow" panose="020B0606020202030204" pitchFamily="34" charset="0"/>
              </a:rPr>
              <a:t>Уметь </a:t>
            </a:r>
            <a:r>
              <a:rPr lang="ru-RU" spc="40" dirty="0">
                <a:latin typeface="Arial Narrow" panose="020B0606020202030204" pitchFamily="34" charset="0"/>
              </a:rPr>
              <a:t>выполнять действия с геометрическими </a:t>
            </a:r>
            <a:r>
              <a:rPr lang="ru-RU" spc="40" dirty="0" smtClean="0">
                <a:latin typeface="Arial Narrow" panose="020B0606020202030204" pitchFamily="34" charset="0"/>
              </a:rPr>
              <a:t>фигурами – задание 7.</a:t>
            </a:r>
            <a:endParaRPr lang="ru-RU" spc="4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pc="40" dirty="0" smtClean="0">
                <a:latin typeface="Arial Narrow" panose="020B0606020202030204" pitchFamily="34" charset="0"/>
              </a:rPr>
              <a:t>Уметь </a:t>
            </a:r>
            <a:r>
              <a:rPr lang="ru-RU" spc="40" dirty="0">
                <a:latin typeface="Arial Narrow" panose="020B0606020202030204" pitchFamily="34" charset="0"/>
              </a:rPr>
              <a:t>решать уравнения и </a:t>
            </a:r>
            <a:r>
              <a:rPr lang="ru-RU" spc="40" dirty="0" smtClean="0">
                <a:latin typeface="Arial Narrow" panose="020B0606020202030204" pitchFamily="34" charset="0"/>
              </a:rPr>
              <a:t>неравенства – задания 10, 12.</a:t>
            </a:r>
            <a:endParaRPr lang="ru-RU" spc="4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pc="40" dirty="0" smtClean="0">
                <a:latin typeface="Arial Narrow" panose="020B0606020202030204" pitchFamily="34" charset="0"/>
              </a:rPr>
              <a:t>Уметь </a:t>
            </a:r>
            <a:r>
              <a:rPr lang="ru-RU" spc="40" dirty="0">
                <a:latin typeface="Arial Narrow" panose="020B0606020202030204" pitchFamily="34" charset="0"/>
              </a:rPr>
              <a:t>выполнять действия с </a:t>
            </a:r>
            <a:r>
              <a:rPr lang="ru-RU" spc="40" dirty="0" smtClean="0">
                <a:latin typeface="Arial Narrow" panose="020B0606020202030204" pitchFamily="34" charset="0"/>
              </a:rPr>
              <a:t>функциями – задание 11.</a:t>
            </a:r>
            <a:endParaRPr lang="ru-RU" spc="4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pc="40" dirty="0" smtClean="0">
                <a:latin typeface="Arial Narrow" panose="020B0606020202030204" pitchFamily="34" charset="0"/>
              </a:rPr>
              <a:t>Уметь </a:t>
            </a:r>
            <a:r>
              <a:rPr lang="ru-RU" spc="40" dirty="0">
                <a:latin typeface="Arial Narrow" panose="020B0606020202030204" pitchFamily="34" charset="0"/>
              </a:rPr>
              <a:t>строить и исследовать простейшие математические </a:t>
            </a:r>
            <a:r>
              <a:rPr lang="ru-RU" spc="40" dirty="0" smtClean="0">
                <a:latin typeface="Arial Narrow" panose="020B0606020202030204" pitchFamily="34" charset="0"/>
              </a:rPr>
              <a:t>модели – задание 13.</a:t>
            </a:r>
            <a:endParaRPr lang="ru-RU" spc="40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pc="40" dirty="0" smtClean="0">
                <a:latin typeface="Arial Narrow" panose="020B0606020202030204" pitchFamily="34" charset="0"/>
              </a:rPr>
              <a:t>Уметь </a:t>
            </a:r>
            <a:r>
              <a:rPr lang="ru-RU" spc="40" dirty="0">
                <a:latin typeface="Arial Narrow" panose="020B0606020202030204" pitchFamily="34" charset="0"/>
              </a:rPr>
              <a:t>выполнять действия с геометрическими фигурами, </a:t>
            </a:r>
            <a:r>
              <a:rPr lang="ru-RU" spc="40" dirty="0" smtClean="0">
                <a:latin typeface="Arial Narrow" panose="020B0606020202030204" pitchFamily="34" charset="0"/>
              </a:rPr>
              <a:t>координатами </a:t>
            </a:r>
            <a:r>
              <a:rPr lang="ru-RU" spc="40" dirty="0">
                <a:latin typeface="Arial Narrow" panose="020B0606020202030204" pitchFamily="34" charset="0"/>
              </a:rPr>
              <a:t>и </a:t>
            </a:r>
            <a:r>
              <a:rPr lang="ru-RU" spc="40" dirty="0" smtClean="0">
                <a:latin typeface="Arial Narrow" panose="020B0606020202030204" pitchFamily="34" charset="0"/>
              </a:rPr>
              <a:t>векторами – задания 14, 15.</a:t>
            </a:r>
            <a:endParaRPr lang="ru-RU" spc="4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96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129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 smtClean="0">
                <a:solidFill>
                  <a:srgbClr val="69809F"/>
                </a:solidFill>
                <a:latin typeface="Arial Narrow" panose="020B0606020202030204" pitchFamily="34" charset="0"/>
              </a:rPr>
              <a:t>Математика, завершившие... Достижение планируемых результатов</a:t>
            </a:r>
            <a:endParaRPr lang="ru-RU" sz="2200" b="1" dirty="0">
              <a:solidFill>
                <a:srgbClr val="69809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098097"/>
              </p:ext>
            </p:extLst>
          </p:nvPr>
        </p:nvGraphicFramePr>
        <p:xfrm>
          <a:off x="838200" y="933254"/>
          <a:ext cx="10515600" cy="524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6055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69300"/>
              </p:ext>
            </p:extLst>
          </p:nvPr>
        </p:nvGraphicFramePr>
        <p:xfrm>
          <a:off x="838200" y="1542929"/>
          <a:ext cx="1103060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013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МАТЕМАТИКА, завершившие... </a:t>
            </a:r>
            <a:r>
              <a:rPr lang="ru-RU" sz="22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Достижение планируемых результатов </a:t>
            </a:r>
            <a:endParaRPr lang="ru-RU" sz="22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31476" y="1030015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55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r"/>
            <a:r>
              <a:rPr lang="ru-RU" sz="20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МАТЕМАТИКА, завершившие... </a:t>
            </a:r>
            <a:r>
              <a:rPr lang="ru-RU" sz="20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Предложения / рекомендации</a:t>
            </a:r>
            <a:endParaRPr lang="ru-RU" sz="20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10455" y="809298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523725"/>
              </p:ext>
            </p:extLst>
          </p:nvPr>
        </p:nvGraphicFramePr>
        <p:xfrm>
          <a:off x="641131" y="1358573"/>
          <a:ext cx="11141075" cy="515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1131" y="914400"/>
            <a:ext cx="1125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pc="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уровне </a:t>
            </a:r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методических объединений</a:t>
            </a:r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преподавателей математики:</a:t>
            </a:r>
            <a:endParaRPr lang="ru-RU" spc="5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71" y="1388833"/>
            <a:ext cx="1432684" cy="14326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29710" y="1833007"/>
            <a:ext cx="49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1.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3283" y="3429000"/>
            <a:ext cx="34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2.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3283" y="4908331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3.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4091" y="4826524"/>
            <a:ext cx="594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…………………………. (мнение преподавателей-предметников)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205" y="383259"/>
            <a:ext cx="11121044" cy="289007"/>
          </a:xfrm>
        </p:spPr>
        <p:txBody>
          <a:bodyPr>
            <a:noAutofit/>
          </a:bodyPr>
          <a:lstStyle/>
          <a:p>
            <a:pPr algn="r"/>
            <a:r>
              <a:rPr lang="ru-RU" sz="16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МАТЕМАТИКА. ХАРАКТЕРИСТИКА РЕЗУЛЬТАТОВ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48945" y="672266"/>
            <a:ext cx="4605250" cy="0"/>
          </a:xfrm>
          <a:prstGeom prst="line">
            <a:avLst/>
          </a:prstGeom>
          <a:ln w="9525">
            <a:solidFill>
              <a:srgbClr val="6980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07386" y="1027480"/>
          <a:ext cx="11346809" cy="5171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478">
                  <a:extLst>
                    <a:ext uri="{9D8B030D-6E8A-4147-A177-3AD203B41FA5}">
                      <a16:colId xmlns:a16="http://schemas.microsoft.com/office/drawing/2014/main" val="898239618"/>
                    </a:ext>
                  </a:extLst>
                </a:gridCol>
                <a:gridCol w="1443537">
                  <a:extLst>
                    <a:ext uri="{9D8B030D-6E8A-4147-A177-3AD203B41FA5}">
                      <a16:colId xmlns:a16="http://schemas.microsoft.com/office/drawing/2014/main" val="1318935394"/>
                    </a:ext>
                  </a:extLst>
                </a:gridCol>
                <a:gridCol w="486775">
                  <a:extLst>
                    <a:ext uri="{9D8B030D-6E8A-4147-A177-3AD203B41FA5}">
                      <a16:colId xmlns:a16="http://schemas.microsoft.com/office/drawing/2014/main" val="2693225741"/>
                    </a:ext>
                  </a:extLst>
                </a:gridCol>
                <a:gridCol w="570700">
                  <a:extLst>
                    <a:ext uri="{9D8B030D-6E8A-4147-A177-3AD203B41FA5}">
                      <a16:colId xmlns:a16="http://schemas.microsoft.com/office/drawing/2014/main" val="3914606236"/>
                    </a:ext>
                  </a:extLst>
                </a:gridCol>
                <a:gridCol w="520345">
                  <a:extLst>
                    <a:ext uri="{9D8B030D-6E8A-4147-A177-3AD203B41FA5}">
                      <a16:colId xmlns:a16="http://schemas.microsoft.com/office/drawing/2014/main" val="2490330539"/>
                    </a:ext>
                  </a:extLst>
                </a:gridCol>
                <a:gridCol w="528738">
                  <a:extLst>
                    <a:ext uri="{9D8B030D-6E8A-4147-A177-3AD203B41FA5}">
                      <a16:colId xmlns:a16="http://schemas.microsoft.com/office/drawing/2014/main" val="599722622"/>
                    </a:ext>
                  </a:extLst>
                </a:gridCol>
                <a:gridCol w="362005">
                  <a:extLst>
                    <a:ext uri="{9D8B030D-6E8A-4147-A177-3AD203B41FA5}">
                      <a16:colId xmlns:a16="http://schemas.microsoft.com/office/drawing/2014/main" val="369614880"/>
                    </a:ext>
                  </a:extLst>
                </a:gridCol>
                <a:gridCol w="594758">
                  <a:extLst>
                    <a:ext uri="{9D8B030D-6E8A-4147-A177-3AD203B41FA5}">
                      <a16:colId xmlns:a16="http://schemas.microsoft.com/office/drawing/2014/main" val="1621184732"/>
                    </a:ext>
                  </a:extLst>
                </a:gridCol>
                <a:gridCol w="478381">
                  <a:extLst>
                    <a:ext uri="{9D8B030D-6E8A-4147-A177-3AD203B41FA5}">
                      <a16:colId xmlns:a16="http://schemas.microsoft.com/office/drawing/2014/main" val="3940688841"/>
                    </a:ext>
                  </a:extLst>
                </a:gridCol>
                <a:gridCol w="486775">
                  <a:extLst>
                    <a:ext uri="{9D8B030D-6E8A-4147-A177-3AD203B41FA5}">
                      <a16:colId xmlns:a16="http://schemas.microsoft.com/office/drawing/2014/main" val="2817437828"/>
                    </a:ext>
                  </a:extLst>
                </a:gridCol>
                <a:gridCol w="486774">
                  <a:extLst>
                    <a:ext uri="{9D8B030D-6E8A-4147-A177-3AD203B41FA5}">
                      <a16:colId xmlns:a16="http://schemas.microsoft.com/office/drawing/2014/main" val="1758492787"/>
                    </a:ext>
                  </a:extLst>
                </a:gridCol>
                <a:gridCol w="386062">
                  <a:extLst>
                    <a:ext uri="{9D8B030D-6E8A-4147-A177-3AD203B41FA5}">
                      <a16:colId xmlns:a16="http://schemas.microsoft.com/office/drawing/2014/main" val="2560311933"/>
                    </a:ext>
                  </a:extLst>
                </a:gridCol>
                <a:gridCol w="704983">
                  <a:extLst>
                    <a:ext uri="{9D8B030D-6E8A-4147-A177-3AD203B41FA5}">
                      <a16:colId xmlns:a16="http://schemas.microsoft.com/office/drawing/2014/main" val="2948250006"/>
                    </a:ext>
                  </a:extLst>
                </a:gridCol>
                <a:gridCol w="805695">
                  <a:extLst>
                    <a:ext uri="{9D8B030D-6E8A-4147-A177-3AD203B41FA5}">
                      <a16:colId xmlns:a16="http://schemas.microsoft.com/office/drawing/2014/main" val="506430878"/>
                    </a:ext>
                  </a:extLst>
                </a:gridCol>
                <a:gridCol w="805695">
                  <a:extLst>
                    <a:ext uri="{9D8B030D-6E8A-4147-A177-3AD203B41FA5}">
                      <a16:colId xmlns:a16="http://schemas.microsoft.com/office/drawing/2014/main" val="129202465"/>
                    </a:ext>
                  </a:extLst>
                </a:gridCol>
                <a:gridCol w="898014">
                  <a:extLst>
                    <a:ext uri="{9D8B030D-6E8A-4147-A177-3AD203B41FA5}">
                      <a16:colId xmlns:a16="http://schemas.microsoft.com/office/drawing/2014/main" val="4126210074"/>
                    </a:ext>
                  </a:extLst>
                </a:gridCol>
                <a:gridCol w="579094">
                  <a:extLst>
                    <a:ext uri="{9D8B030D-6E8A-4147-A177-3AD203B41FA5}">
                      <a16:colId xmlns:a16="http://schemas.microsoft.com/office/drawing/2014/main" val="1580536634"/>
                    </a:ext>
                  </a:extLst>
                </a:gridCol>
              </a:tblGrid>
              <a:tr h="40785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Наименование предмета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8396A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Территориальная принадлежность участников ВПР 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8396A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Статистика по отметкам,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839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vert="vert270">
                    <a:solidFill>
                      <a:srgbClr val="8396A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Распределение первичных баллов,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839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vert="vert270">
                    <a:solidFill>
                      <a:srgbClr val="8396A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Достижение планируемых результатов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(по заданиям)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839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vert="vert270" anchor="ctr">
                    <a:solidFill>
                      <a:srgbClr val="8396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884151"/>
                  </a:ext>
                </a:extLst>
              </a:tr>
              <a:tr h="430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Отметка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Регион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Россия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баллы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Регион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Россия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Выше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среднего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</a:rPr>
                        <a:t>показателя по России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Ниже среднего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показателя по России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724" marR="4972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51486"/>
                  </a:ext>
                </a:extLst>
              </a:tr>
              <a:tr h="506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Кол-во заданий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Разница,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Кол-во заданий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Разница,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44905"/>
                  </a:ext>
                </a:extLst>
              </a:tr>
              <a:tr h="960520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МАТЕМАТИКА,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курс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57 организаций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6 908 человек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8396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Самарское ТУ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Тольяттинское ТУ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Центральное ТУ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Отрадненское ТУ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Северное ТУ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Южное ТУ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Западное ТУ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Юго-Западное ТУ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Юго-Восточное ТУ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Поволжское ТУ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Кинельское ТУ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«5»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«4»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«3»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«2»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91,08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2,66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35,42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53,0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8,92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87,59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3,99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29,07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54,53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12,42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+3,49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-1,33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+6,35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-1,53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-3,5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13-18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7-12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0-6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15,1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64,7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20,2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14,4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59,8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25,9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+0,7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+4,9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-5,7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(86,67%)</a:t>
                      </a:r>
                      <a:endParaRPr lang="ru-RU" sz="1200" b="1" dirty="0">
                        <a:solidFill>
                          <a:srgbClr val="008A3E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до +9,08</a:t>
                      </a:r>
                      <a:endParaRPr lang="ru-RU" sz="1200" b="1" dirty="0">
                        <a:solidFill>
                          <a:srgbClr val="008A3E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 -5,27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77592"/>
                  </a:ext>
                </a:extLst>
              </a:tr>
              <a:tr h="2695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Наибольшее количество «2»: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ХГТ – 44%,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КЧСХТ – 42%,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Волжский государственный университет водного транспорта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– 40%.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Доля обучающихся региона, получивших по итогам ВПР суммарно низкие баллы, меньше аналогичного показателя по России.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Доля обучающихся региона, получивших по итогам ВПР суммарно высокие баллы, больше аналогичного показателя по России.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заданий ВПР СПО Математика, 1 курс, выполненных обучающимися с превышением среднего показателя по России (СПР), составляет 86,67%</a:t>
                      </a:r>
                    </a:p>
                    <a:p>
                      <a:pPr marR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проблемной зоне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 России и в регионе):</a:t>
                      </a:r>
                    </a:p>
                    <a:p>
                      <a:pPr marR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выполнять преобразования алгебраических выражений, решать уравнения, неравенства и их системы, строить и читать графики функций, строить и исследовать простейшие математические модели (задание № 14) – СПР 2,57%, показатель региона – 1,9% обучающихся выполнили задание с максимальным баллом.</a:t>
                      </a:r>
                    </a:p>
                    <a:p>
                      <a:pPr marR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выполнять действия с геометрическими фигурами, координатами и векторами (задание № 15) – СПР 16,5%, показатель региона – 11,23% обучающихся выполнили задание с максимальным баллом. Разница составляет -5,27%. </a:t>
                      </a:r>
                    </a:p>
                  </a:txBody>
                  <a:tcPr marL="49724" marR="49724" marT="0" marB="0"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48994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65015" y="672266"/>
            <a:ext cx="80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2658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2658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курс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2658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7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205" y="383259"/>
            <a:ext cx="11121044" cy="289007"/>
          </a:xfrm>
        </p:spPr>
        <p:txBody>
          <a:bodyPr>
            <a:noAutofit/>
          </a:bodyPr>
          <a:lstStyle/>
          <a:p>
            <a:pPr algn="r"/>
            <a:r>
              <a:rPr lang="ru-RU" sz="16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МАТЕМАТИКА. ХАРАКТЕРИСТИКА РЕЗУЛЬТАТОВ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48945" y="672266"/>
            <a:ext cx="4605250" cy="0"/>
          </a:xfrm>
          <a:prstGeom prst="line">
            <a:avLst/>
          </a:prstGeom>
          <a:ln w="9525">
            <a:solidFill>
              <a:srgbClr val="6980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0449" y="527762"/>
            <a:ext cx="5656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2658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Завершившие общеобразовательную подготовку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2658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90449" y="1010820"/>
          <a:ext cx="11263746" cy="5387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7157">
                  <a:extLst>
                    <a:ext uri="{9D8B030D-6E8A-4147-A177-3AD203B41FA5}">
                      <a16:colId xmlns:a16="http://schemas.microsoft.com/office/drawing/2014/main" val="1525817853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1541121124"/>
                    </a:ext>
                  </a:extLst>
                </a:gridCol>
                <a:gridCol w="399108">
                  <a:extLst>
                    <a:ext uri="{9D8B030D-6E8A-4147-A177-3AD203B41FA5}">
                      <a16:colId xmlns:a16="http://schemas.microsoft.com/office/drawing/2014/main" val="56899041"/>
                    </a:ext>
                  </a:extLst>
                </a:gridCol>
                <a:gridCol w="505914">
                  <a:extLst>
                    <a:ext uri="{9D8B030D-6E8A-4147-A177-3AD203B41FA5}">
                      <a16:colId xmlns:a16="http://schemas.microsoft.com/office/drawing/2014/main" val="623044557"/>
                    </a:ext>
                  </a:extLst>
                </a:gridCol>
                <a:gridCol w="588273">
                  <a:extLst>
                    <a:ext uri="{9D8B030D-6E8A-4147-A177-3AD203B41FA5}">
                      <a16:colId xmlns:a16="http://schemas.microsoft.com/office/drawing/2014/main" val="2039899578"/>
                    </a:ext>
                  </a:extLst>
                </a:gridCol>
                <a:gridCol w="588273">
                  <a:extLst>
                    <a:ext uri="{9D8B030D-6E8A-4147-A177-3AD203B41FA5}">
                      <a16:colId xmlns:a16="http://schemas.microsoft.com/office/drawing/2014/main" val="1159852487"/>
                    </a:ext>
                  </a:extLst>
                </a:gridCol>
                <a:gridCol w="294829">
                  <a:extLst>
                    <a:ext uri="{9D8B030D-6E8A-4147-A177-3AD203B41FA5}">
                      <a16:colId xmlns:a16="http://schemas.microsoft.com/office/drawing/2014/main" val="2412322195"/>
                    </a:ext>
                  </a:extLst>
                </a:gridCol>
                <a:gridCol w="538443">
                  <a:extLst>
                    <a:ext uri="{9D8B030D-6E8A-4147-A177-3AD203B41FA5}">
                      <a16:colId xmlns:a16="http://schemas.microsoft.com/office/drawing/2014/main" val="3878482205"/>
                    </a:ext>
                  </a:extLst>
                </a:gridCol>
                <a:gridCol w="490689">
                  <a:extLst>
                    <a:ext uri="{9D8B030D-6E8A-4147-A177-3AD203B41FA5}">
                      <a16:colId xmlns:a16="http://schemas.microsoft.com/office/drawing/2014/main" val="786013805"/>
                    </a:ext>
                  </a:extLst>
                </a:gridCol>
                <a:gridCol w="540519">
                  <a:extLst>
                    <a:ext uri="{9D8B030D-6E8A-4147-A177-3AD203B41FA5}">
                      <a16:colId xmlns:a16="http://schemas.microsoft.com/office/drawing/2014/main" val="1493633035"/>
                    </a:ext>
                  </a:extLst>
                </a:gridCol>
                <a:gridCol w="540519">
                  <a:extLst>
                    <a:ext uri="{9D8B030D-6E8A-4147-A177-3AD203B41FA5}">
                      <a16:colId xmlns:a16="http://schemas.microsoft.com/office/drawing/2014/main" val="4077206054"/>
                    </a:ext>
                  </a:extLst>
                </a:gridCol>
                <a:gridCol w="294829">
                  <a:extLst>
                    <a:ext uri="{9D8B030D-6E8A-4147-A177-3AD203B41FA5}">
                      <a16:colId xmlns:a16="http://schemas.microsoft.com/office/drawing/2014/main" val="1427469087"/>
                    </a:ext>
                  </a:extLst>
                </a:gridCol>
                <a:gridCol w="721681">
                  <a:extLst>
                    <a:ext uri="{9D8B030D-6E8A-4147-A177-3AD203B41FA5}">
                      <a16:colId xmlns:a16="http://schemas.microsoft.com/office/drawing/2014/main" val="3833476545"/>
                    </a:ext>
                  </a:extLst>
                </a:gridCol>
                <a:gridCol w="949398">
                  <a:extLst>
                    <a:ext uri="{9D8B030D-6E8A-4147-A177-3AD203B41FA5}">
                      <a16:colId xmlns:a16="http://schemas.microsoft.com/office/drawing/2014/main" val="4206839085"/>
                    </a:ext>
                  </a:extLst>
                </a:gridCol>
                <a:gridCol w="745322">
                  <a:extLst>
                    <a:ext uri="{9D8B030D-6E8A-4147-A177-3AD203B41FA5}">
                      <a16:colId xmlns:a16="http://schemas.microsoft.com/office/drawing/2014/main" val="3876230915"/>
                    </a:ext>
                  </a:extLst>
                </a:gridCol>
                <a:gridCol w="798559">
                  <a:extLst>
                    <a:ext uri="{9D8B030D-6E8A-4147-A177-3AD203B41FA5}">
                      <a16:colId xmlns:a16="http://schemas.microsoft.com/office/drawing/2014/main" val="3700456329"/>
                    </a:ext>
                  </a:extLst>
                </a:gridCol>
                <a:gridCol w="274808">
                  <a:extLst>
                    <a:ext uri="{9D8B030D-6E8A-4147-A177-3AD203B41FA5}">
                      <a16:colId xmlns:a16="http://schemas.microsoft.com/office/drawing/2014/main" val="3742319210"/>
                    </a:ext>
                  </a:extLst>
                </a:gridCol>
                <a:gridCol w="598516">
                  <a:extLst>
                    <a:ext uri="{9D8B030D-6E8A-4147-A177-3AD203B41FA5}">
                      <a16:colId xmlns:a16="http://schemas.microsoft.com/office/drawing/2014/main" val="4012289736"/>
                    </a:ext>
                  </a:extLst>
                </a:gridCol>
              </a:tblGrid>
              <a:tr h="40921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Наименование предмета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8396A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Территориальная принадлежность участников ВПР 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8396A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Статистика по отметкам,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839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 vert="vert270">
                    <a:solidFill>
                      <a:srgbClr val="8396A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Распределение первичных баллов,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839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 vert="vert270">
                    <a:solidFill>
                      <a:srgbClr val="8396A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Достижение планируемых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(по заданиям)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839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 vert="vert270" anchor="ctr">
                    <a:solidFill>
                      <a:srgbClr val="8396A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Общий 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8396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36902"/>
                  </a:ext>
                </a:extLst>
              </a:tr>
              <a:tr h="382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Отметка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 vert="vert270" anchor="ctr">
                    <a:solidFill>
                      <a:srgbClr val="DDE4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Регион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 vert="vert270" anchor="ctr">
                    <a:solidFill>
                      <a:srgbClr val="DDE4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Россия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 vert="vert270" anchor="ctr">
                    <a:solidFill>
                      <a:srgbClr val="DDE4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 vert="vert270" anchor="ctr">
                    <a:solidFill>
                      <a:srgbClr val="DDE4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баллы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 vert="vert270" anchor="ctr">
                    <a:solidFill>
                      <a:srgbClr val="DDE4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Регион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 vert="vert270" anchor="ctr">
                    <a:solidFill>
                      <a:srgbClr val="DDE4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Россия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 vert="vert270" anchor="ctr">
                    <a:solidFill>
                      <a:srgbClr val="DDE4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 vert="vert270" anchor="ctr">
                    <a:solidFill>
                      <a:srgbClr val="DDE4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Выше среднего показателя по России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160" marR="47160" marT="0" marB="0">
                    <a:solidFill>
                      <a:srgbClr val="DDE4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Ниже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среднего показателя по России</a:t>
                      </a:r>
                    </a:p>
                  </a:txBody>
                  <a:tcPr marL="47160" marR="47160" marT="0" marB="0">
                    <a:solidFill>
                      <a:srgbClr val="DDE4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374960"/>
                  </a:ext>
                </a:extLst>
              </a:tr>
              <a:tr h="460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Кол-во заданий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Разница, %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Кол-во заданий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Разница, %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751268"/>
                  </a:ext>
                </a:extLst>
              </a:tr>
              <a:tr h="106023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МАТЕМАТИКА, 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завершившие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56 организаций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6 510 человек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8396A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Самарское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Тольяттинское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Центральное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Отрадненское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Северное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Южное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Западное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Юго-Восточное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Юго-Западное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Поволжское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Кинельское ТУ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«5»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«4»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«3»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«2»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92,48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3,9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25,91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62,67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7,51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91,24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2,06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23,09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66,09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8,75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+1,24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+1,84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+2,82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-3,42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-1,24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13-19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7-12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0-6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21,3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67,3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11,4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15,6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70,6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13,6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A3E"/>
                          </a:solidFill>
                          <a:effectLst/>
                          <a:latin typeface="Arial Narrow" panose="020B0606020202030204" pitchFamily="34" charset="0"/>
                        </a:rPr>
                        <a:t>+5,7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-3,3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-2,2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(86,67%)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 +9,29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 -8,79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764704"/>
                  </a:ext>
                </a:extLst>
              </a:tr>
              <a:tr h="2946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Наибольшее количество «2»: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Волжский государственный университет водного транспорта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- 65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%;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СГЭУ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– 33,73;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СЭК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(Самарский энергетический колледж) – 31,28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%.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По </a:t>
                      </a: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количеству «5» лидируют: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Обшаровский ГТ - 33,33%;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БАТ – 30%; ТЭТК – 27,71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Доля обучающихся региона, получивших по итогам ВПР суммарно низкие баллы, меньше аналогичного показателя по России.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Доля обучающихся региона, получивших по итогам ВПР суммарно высокие баллы, больше аналогичного показателя по России.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R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Доля заданий ВПР СПО Математика, завершившие, выполненных с превышением среднего показателя по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России (СПР),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составляет 86,67%</a:t>
                      </a:r>
                    </a:p>
                    <a:p>
                      <a:pPr marR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R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В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проблемной зоне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(в России и в регионе):</a:t>
                      </a:r>
                    </a:p>
                    <a:p>
                      <a:pPr marL="342900" marR="1778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Умение выполнять действия с геометрическими фигурами, координатами и векторами (задания № 14-15) – СПР находится в пределах 5%, показатели региона – 5,6 и 11,4% обучающихся выполнили задание с максимальным баллом. Разница – до +6,5%.</a:t>
                      </a:r>
                    </a:p>
                    <a:p>
                      <a:pPr marL="342900" marR="1778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Умение строить и исследовать простейшие математические модели (задание № 13) – СПР в 14,6%, показатель региона – 17,5%. Разница - около +3%.</a:t>
                      </a:r>
                    </a:p>
                    <a:p>
                      <a:pPr marL="342900" marR="1778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Умение решать уравнения и неравенства (задание № 12) – СПР 30,38%, показатель региона – 29,05%, разница составила -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1,33%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160" marR="47160" marT="0" marB="0"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56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5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9809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6925" y="5103799"/>
            <a:ext cx="5129047" cy="917028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600" b="1" spc="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БЛАГОДАРЮ ЗА ВНИМАНИЕ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276" y="366022"/>
            <a:ext cx="9041525" cy="506338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ВПР </a:t>
            </a:r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СПО: перечень предметов</a:t>
            </a:r>
            <a:endParaRPr lang="ru-RU" sz="2200" b="1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19200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1259377" y="1219200"/>
            <a:ext cx="10094422" cy="5040853"/>
            <a:chOff x="819808" y="1198178"/>
            <a:chExt cx="10815144" cy="49998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819808" y="1198178"/>
              <a:ext cx="10815144" cy="4999805"/>
              <a:chOff x="819808" y="1198178"/>
              <a:chExt cx="10815144" cy="4999805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819808" y="1198178"/>
                <a:ext cx="5204756" cy="4999805"/>
              </a:xfrm>
              <a:prstGeom prst="rect">
                <a:avLst/>
              </a:prstGeom>
              <a:solidFill>
                <a:srgbClr val="E3E7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b="1" spc="10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	</a:t>
                </a:r>
                <a:r>
                  <a:rPr lang="ru-RU" sz="1600" b="1" spc="3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Обучающиеся 1 курса</a:t>
                </a:r>
              </a:p>
              <a:p>
                <a:pPr indent="180975" algn="ctr"/>
                <a:r>
                  <a:rPr lang="ru-RU" sz="1600" spc="3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(оценка уровня </a:t>
                </a:r>
                <a:r>
                  <a:rPr lang="ru-RU" sz="1600" spc="3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достижения </a:t>
                </a:r>
                <a:r>
                  <a:rPr lang="ru-RU" sz="1600" spc="3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предметных </a:t>
                </a:r>
                <a:r>
                  <a:rPr lang="ru-RU" sz="1600" spc="3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результатов в соответствии с ФГОС </a:t>
                </a:r>
                <a:endParaRPr lang="ru-RU" sz="1600" spc="3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indent="180975" algn="ctr"/>
                <a:r>
                  <a:rPr lang="ru-RU" sz="1600" spc="3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основного </a:t>
                </a:r>
                <a:r>
                  <a:rPr lang="ru-RU" sz="1600" spc="3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общего </a:t>
                </a:r>
                <a:r>
                  <a:rPr lang="ru-RU" sz="1600" spc="3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образования)</a:t>
                </a:r>
                <a:endParaRPr lang="ru-RU" sz="1600" b="1" spc="3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>
                  <a:tabLst>
                    <a:tab pos="534988" algn="l"/>
                    <a:tab pos="715963" algn="l"/>
                  </a:tabLst>
                </a:pPr>
                <a:endParaRPr lang="ru-RU" sz="1600" b="1" spc="5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endParaRPr lang="ru-RU" sz="1600" b="1" spc="5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Английский язык</a:t>
                </a: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Русский язык </a:t>
                </a: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Обществознание </a:t>
                </a: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Математика</a:t>
                </a: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География</a:t>
                </a: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История</a:t>
                </a: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Физика </a:t>
                </a: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Химия </a:t>
                </a:r>
              </a:p>
              <a:p>
                <a:r>
                  <a:rPr lang="ru-RU" sz="1600" spc="5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	</a:t>
                </a:r>
                <a:endParaRPr lang="ru-RU" sz="1600" b="1" spc="5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6024563" y="1198178"/>
                <a:ext cx="5610389" cy="499980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69809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spc="100" dirty="0" smtClean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 smtClean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>
                  <a:latin typeface="Arial Narrow" panose="020B0606020202030204" pitchFamily="34" charset="0"/>
                </a:endParaRPr>
              </a:p>
              <a:p>
                <a:pPr algn="ctr"/>
                <a:endParaRPr lang="ru-RU" b="1" spc="3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1600" b="1" spc="3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Завершившие </a:t>
                </a:r>
                <a:r>
                  <a:rPr lang="ru-RU" sz="1600" b="1" spc="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освоение основных общеобразовательных программ </a:t>
                </a:r>
                <a:endParaRPr lang="ru-RU" sz="1600" b="1" spc="3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1600" b="1" spc="3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среднего общего </a:t>
                </a:r>
                <a:r>
                  <a:rPr lang="ru-RU" sz="1600" b="1" spc="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образования </a:t>
                </a:r>
                <a:endParaRPr lang="ru-RU" sz="1600" b="1" spc="3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1600" b="1" spc="3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в </a:t>
                </a:r>
                <a:r>
                  <a:rPr lang="ru-RU" sz="1600" b="1" spc="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предыдущем </a:t>
                </a:r>
                <a:r>
                  <a:rPr lang="ru-RU" sz="1600" b="1" spc="3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году</a:t>
                </a:r>
              </a:p>
              <a:p>
                <a:pPr algn="ctr"/>
                <a:endParaRPr lang="ru-RU" sz="1600" b="1" spc="50" dirty="0" smtClean="0">
                  <a:latin typeface="Arial Narrow" panose="020B0606020202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Английский язык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Русский язык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Обществознание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Информатика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Математика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Биология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История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Физика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Химия</a:t>
                </a:r>
              </a:p>
              <a:p>
                <a:pPr algn="ctr"/>
                <a:endParaRPr lang="ru-RU" sz="2400" b="1" spc="100" dirty="0" smtClean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 smtClean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6180083" y="1345324"/>
              <a:ext cx="5318234" cy="4740166"/>
            </a:xfrm>
            <a:prstGeom prst="rect">
              <a:avLst/>
            </a:prstGeom>
            <a:noFill/>
            <a:ln>
              <a:solidFill>
                <a:srgbClr val="E3E7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77462" y="1345324"/>
              <a:ext cx="4897821" cy="4740166"/>
            </a:xfrm>
            <a:prstGeom prst="rect">
              <a:avLst/>
            </a:prstGeom>
            <a:noFill/>
            <a:ln>
              <a:solidFill>
                <a:srgbClr val="6980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7154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7" y="4521446"/>
            <a:ext cx="9997472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526580"/>
                </a:solidFill>
                <a:latin typeface="Arial Narrow" panose="020B0606020202030204" pitchFamily="34" charset="0"/>
              </a:rPr>
              <a:t>МАТЕМАТИКА</a:t>
            </a:r>
            <a:endParaRPr lang="ru-RU" sz="6000" b="1" dirty="0">
              <a:solidFill>
                <a:srgbClr val="5265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677593" y="5411585"/>
            <a:ext cx="6062461" cy="1244"/>
          </a:xfrm>
          <a:prstGeom prst="line">
            <a:avLst/>
          </a:prstGeom>
          <a:ln w="19050">
            <a:solidFill>
              <a:srgbClr val="5265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935421" y="420415"/>
            <a:ext cx="10510" cy="4204137"/>
          </a:xfrm>
          <a:prstGeom prst="line">
            <a:avLst/>
          </a:prstGeom>
          <a:ln w="19050">
            <a:solidFill>
              <a:srgbClr val="526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8" y="420415"/>
            <a:ext cx="5417957" cy="41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1063977"/>
              </p:ext>
            </p:extLst>
          </p:nvPr>
        </p:nvGraphicFramePr>
        <p:xfrm>
          <a:off x="1358899" y="1612899"/>
          <a:ext cx="9474199" cy="363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04" y="366022"/>
            <a:ext cx="9724698" cy="506338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586D8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МАТЕМАТИКА, 1 КУРС. </a:t>
            </a:r>
            <a:r>
              <a:rPr lang="ru-RU" sz="2200" spc="100" dirty="0" smtClean="0">
                <a:solidFill>
                  <a:srgbClr val="586D8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Участники ВПР СПО</a:t>
            </a:r>
            <a:endParaRPr lang="ru-RU" sz="2200" spc="100" dirty="0">
              <a:solidFill>
                <a:srgbClr val="586D8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19200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83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366022"/>
            <a:ext cx="10484071" cy="506338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</a:t>
            </a:r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КУРС. </a:t>
            </a:r>
            <a:r>
              <a:rPr lang="ru-RU" sz="2200" spc="100" dirty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Сопоставление статистических данных по </a:t>
            </a:r>
            <a:r>
              <a:rPr lang="ru-RU" sz="22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отметкам*</a:t>
            </a:r>
            <a:endParaRPr lang="ru-RU" sz="22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19200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45998"/>
              </p:ext>
            </p:extLst>
          </p:nvPr>
        </p:nvGraphicFramePr>
        <p:xfrm>
          <a:off x="838199" y="1470810"/>
          <a:ext cx="10515599" cy="4468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3208">
                  <a:extLst>
                    <a:ext uri="{9D8B030D-6E8A-4147-A177-3AD203B41FA5}">
                      <a16:colId xmlns:a16="http://schemas.microsoft.com/office/drawing/2014/main" val="3126479670"/>
                    </a:ext>
                  </a:extLst>
                </a:gridCol>
                <a:gridCol w="5352391">
                  <a:extLst>
                    <a:ext uri="{9D8B030D-6E8A-4147-A177-3AD203B41FA5}">
                      <a16:colId xmlns:a16="http://schemas.microsoft.com/office/drawing/2014/main" val="4071947237"/>
                    </a:ext>
                  </a:extLst>
                </a:gridCol>
              </a:tblGrid>
              <a:tr h="893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Результаты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Самарской области</a:t>
                      </a:r>
                      <a:endParaRPr lang="ru-RU" sz="22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Средние показатели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 России</a:t>
                      </a:r>
                      <a:endParaRPr lang="ru-RU" sz="22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44937"/>
                  </a:ext>
                </a:extLst>
              </a:tr>
              <a:tr h="3297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spc="50" baseline="0" dirty="0" smtClean="0">
                          <a:effectLst/>
                          <a:latin typeface="Arial Narrow" panose="020B0606020202030204" pitchFamily="34" charset="0"/>
                        </a:rPr>
                        <a:t>СПРАВИЛИСЬ С ЗАДАНИЯМИ ВПР:</a:t>
                      </a:r>
                      <a:endParaRPr lang="ru-RU" sz="1800" spc="50" baseline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980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569270"/>
                  </a:ext>
                </a:extLst>
              </a:tr>
              <a:tr h="687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spc="5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50" baseline="0" dirty="0" smtClean="0">
                          <a:solidFill>
                            <a:srgbClr val="00A249"/>
                          </a:solidFill>
                          <a:effectLst/>
                          <a:latin typeface="Arial Narrow" panose="020B0606020202030204" pitchFamily="34" charset="0"/>
                        </a:rPr>
                        <a:t>91,08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% </a:t>
                      </a: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обучающихся, в том числе: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spc="5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87,59 % </a:t>
                      </a: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обучающихся, в том числе: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2413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pPr indent="5638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«5» - 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2,66%,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«5»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3,99%, 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51000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pPr indent="5638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«4» - 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35,42%,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«4»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29,07%,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26546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pPr indent="5638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«3» - 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53%.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«3»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54,53</a:t>
                      </a: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%.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044325"/>
                  </a:ext>
                </a:extLst>
              </a:tr>
              <a:tr h="231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spc="50" baseline="0" dirty="0" smtClean="0">
                          <a:effectLst/>
                          <a:latin typeface="Arial Narrow" panose="020B0606020202030204" pitchFamily="34" charset="0"/>
                        </a:rPr>
                        <a:t>НЕ СПРАВИЛИСЬ С ЗАДАНИЯМИ ВПР:</a:t>
                      </a:r>
                      <a:endParaRPr lang="ru-RU" sz="1800" spc="50" baseline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980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989"/>
                  </a:ext>
                </a:extLst>
              </a:tr>
              <a:tr h="6517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spc="50" baseline="0" dirty="0" smtClean="0">
                        <a:solidFill>
                          <a:srgbClr val="48597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b="0" spc="50" baseline="0" dirty="0" smtClean="0">
                          <a:solidFill>
                            <a:srgbClr val="48597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</a:t>
                      </a:r>
                      <a:r>
                        <a:rPr lang="ru-RU" sz="2000" b="0" spc="50" baseline="0" dirty="0" smtClean="0">
                          <a:solidFill>
                            <a:srgbClr val="485970"/>
                          </a:solidFill>
                          <a:effectLst/>
                          <a:latin typeface="Arial Narrow" panose="020B0606020202030204" pitchFamily="34" charset="0"/>
                        </a:rPr>
                        <a:t>«2» - 8,92%</a:t>
                      </a:r>
                      <a:endParaRPr lang="ru-RU" sz="2000" b="0" spc="50" baseline="0" dirty="0">
                        <a:solidFill>
                          <a:srgbClr val="48597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spc="5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12,42%.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8749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83091" y="3383280"/>
            <a:ext cx="8645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-1,33%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091" y="3965171"/>
            <a:ext cx="864524" cy="365760"/>
          </a:xfrm>
          <a:prstGeom prst="rect">
            <a:avLst/>
          </a:prstGeom>
          <a:noFill/>
          <a:ln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249"/>
                </a:solidFill>
                <a:latin typeface="Arial Narrow" panose="020B0606020202030204" pitchFamily="34" charset="0"/>
              </a:rPr>
              <a:t>+6, 35</a:t>
            </a:r>
            <a:endParaRPr lang="ru-RU" b="1" dirty="0">
              <a:solidFill>
                <a:srgbClr val="00A24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3091" y="4530436"/>
            <a:ext cx="864524" cy="369332"/>
          </a:xfrm>
          <a:prstGeom prst="rect">
            <a:avLst/>
          </a:prstGeom>
          <a:noFill/>
          <a:ln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249"/>
                </a:solidFill>
                <a:latin typeface="Arial Narrow" panose="020B0606020202030204" pitchFamily="34" charset="0"/>
              </a:rPr>
              <a:t>-1,35%</a:t>
            </a:r>
            <a:endParaRPr lang="ru-RU" b="1" dirty="0">
              <a:solidFill>
                <a:srgbClr val="00A24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3091" y="5336771"/>
            <a:ext cx="806334" cy="369332"/>
          </a:xfrm>
          <a:prstGeom prst="rect">
            <a:avLst/>
          </a:prstGeom>
          <a:noFill/>
          <a:ln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249"/>
                </a:solidFill>
                <a:latin typeface="Arial Narrow" panose="020B0606020202030204" pitchFamily="34" charset="0"/>
              </a:rPr>
              <a:t>-1,53%</a:t>
            </a:r>
            <a:endParaRPr lang="ru-RU" b="1" dirty="0">
              <a:solidFill>
                <a:srgbClr val="00A24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5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366022"/>
            <a:ext cx="10484071" cy="506338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</a:t>
            </a:r>
            <a:r>
              <a:rPr lang="ru-RU" sz="2200" b="1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200" b="1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КУРС. </a:t>
            </a:r>
            <a:r>
              <a:rPr lang="ru-RU" sz="2200" spc="100" dirty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Сопоставление статистических данных по </a:t>
            </a:r>
            <a:r>
              <a:rPr lang="ru-RU" sz="2200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отметкам*</a:t>
            </a:r>
            <a:endParaRPr lang="ru-RU" sz="2200" spc="100" dirty="0">
              <a:solidFill>
                <a:srgbClr val="48597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219200"/>
            <a:ext cx="10733117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60966" y="1146255"/>
            <a:ext cx="5054138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Без отметок «2</a:t>
            </a:r>
            <a:r>
              <a:rPr lang="ru-RU" sz="1600" b="1" dirty="0" smtClean="0">
                <a:latin typeface="Arial Narrow" panose="020B0606020202030204" pitchFamily="34" charset="0"/>
              </a:rPr>
              <a:t>»:</a:t>
            </a:r>
            <a:endParaRPr lang="ru-RU" sz="16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Технологический колледж имени Н.Д. Кузнецова;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Национальный исследовательский Московский государственный строительный университет Самарский колледж строительства и предпринимательства;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err="1">
                <a:latin typeface="Arial Narrow" panose="020B0606020202030204" pitchFamily="34" charset="0"/>
              </a:rPr>
              <a:t>Безенчукский</a:t>
            </a:r>
            <a:r>
              <a:rPr lang="ru-RU" sz="1600" dirty="0">
                <a:latin typeface="Arial Narrow" panose="020B0606020202030204" pitchFamily="34" charset="0"/>
              </a:rPr>
              <a:t> аграрный техникум;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err="1">
                <a:latin typeface="Arial Narrow" panose="020B0606020202030204" pitchFamily="34" charset="0"/>
              </a:rPr>
              <a:t>Нефтегорский</a:t>
            </a:r>
            <a:r>
              <a:rPr lang="ru-RU" sz="1600" dirty="0">
                <a:latin typeface="Arial Narrow" panose="020B0606020202030204" pitchFamily="34" charset="0"/>
              </a:rPr>
              <a:t> государственный техникум;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Обшаровский государственный техникум им. В.И. Суркова;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err="1">
                <a:latin typeface="Arial Narrow" panose="020B0606020202030204" pitchFamily="34" charset="0"/>
              </a:rPr>
              <a:t>Усольский</a:t>
            </a:r>
            <a:r>
              <a:rPr lang="ru-RU" sz="1600" dirty="0">
                <a:latin typeface="Arial Narrow" panose="020B0606020202030204" pitchFamily="34" charset="0"/>
              </a:rPr>
              <a:t> сельскохозяйственный техникум;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Сызранский медико-гуманитарный колледж;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Самарский государственный экономический университет Сызранский филиал;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Самарский государственный технический университет Сызранский филиал;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Тольяттинский машиностроительный колледж;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Колледж гуманитарных и социально-педагогических дисциплин имени Святителя Алексия, Митрополита Московского;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Самарский </a:t>
            </a:r>
            <a:r>
              <a:rPr lang="ru-RU" sz="1600" dirty="0">
                <a:latin typeface="Arial Narrow" panose="020B0606020202030204" pitchFamily="34" charset="0"/>
              </a:rPr>
              <a:t>государственный аграрный университет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18" y="1146255"/>
            <a:ext cx="5511338" cy="50475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По количеству отметок «4» и «5» </a:t>
            </a:r>
            <a:r>
              <a:rPr lang="ru-RU" sz="1600" b="1" dirty="0" smtClean="0">
                <a:latin typeface="Arial Narrow" panose="020B0606020202030204" pitchFamily="34" charset="0"/>
              </a:rPr>
              <a:t>лидируют: </a:t>
            </a:r>
            <a:endParaRPr lang="ru-RU" sz="16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Обшаровский государственный техникум им. В.И. Суркова (100%);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Самарский государственный аграрный университет (94,45%);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Сызранский медико-гуманитарный колледж (93,26%);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Arial Narrow" panose="020B0606020202030204" pitchFamily="34" charset="0"/>
              </a:rPr>
              <a:t>Национальный исследовательский Московский государственный строительный университет (Самарский колледж строительства и предпринимательства) (93,03</a:t>
            </a:r>
            <a:r>
              <a:rPr lang="ru-RU" sz="1600" dirty="0" smtClean="0">
                <a:latin typeface="Arial Narrow" panose="020B0606020202030204" pitchFamily="34" charset="0"/>
              </a:rPr>
              <a:t>%).</a:t>
            </a:r>
          </a:p>
          <a:p>
            <a:pPr marL="342900" lvl="0" indent="-342900">
              <a:buFont typeface="+mj-lt"/>
              <a:buAutoNum type="arabicParenR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lvl="0"/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endParaRPr lang="ru-RU" sz="16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18" y="3351344"/>
            <a:ext cx="2822866" cy="28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7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132" y="167336"/>
            <a:ext cx="10712666" cy="72705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МАТЕМАТИКА, </a:t>
            </a:r>
            <a:r>
              <a:rPr lang="ru-RU" sz="2000" b="1" dirty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КУРС. </a:t>
            </a:r>
            <a:r>
              <a:rPr lang="ru-RU" sz="2000" dirty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Распределение первичных баллов по результатам выполнения заданий</a:t>
            </a:r>
            <a:r>
              <a:rPr lang="ru-RU" sz="22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</a:t>
            </a:r>
            <a:endParaRPr lang="ru-RU" sz="22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21042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9815" y="6059018"/>
            <a:ext cx="1034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Р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аспределение первичных баллов, полученных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выполнение заданий ВПР СПО в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целом по России и в Самарской области, в пользу Самарской области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1963775"/>
              </p:ext>
            </p:extLst>
          </p:nvPr>
        </p:nvGraphicFramePr>
        <p:xfrm>
          <a:off x="1009815" y="1186874"/>
          <a:ext cx="10343983" cy="460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698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28" y="294290"/>
            <a:ext cx="10484071" cy="600100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</a:t>
            </a:r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КУРС. </a:t>
            </a:r>
            <a:r>
              <a:rPr lang="ru-RU" sz="22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Достижение планируемых результатов </a:t>
            </a:r>
            <a:endParaRPr lang="ru-RU" sz="22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21042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84081" y="1199013"/>
            <a:ext cx="10652289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pc="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 ходе ВПР СПО </a:t>
            </a:r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оценивалось </a:t>
            </a:r>
            <a:r>
              <a:rPr lang="ru-RU" spc="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достижение следующих </a:t>
            </a:r>
            <a:r>
              <a:rPr lang="ru-RU" i="1" spc="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планируемых результатов: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pc="40" dirty="0">
                <a:latin typeface="Arial Narrow" panose="020B0606020202030204" pitchFamily="34" charset="0"/>
              </a:rPr>
              <a:t>Уметь выполнять вычисления и преобразования, </a:t>
            </a:r>
            <a:r>
              <a:rPr lang="ru-RU" spc="40" dirty="0" smtClean="0">
                <a:latin typeface="Arial Narrow" panose="020B0606020202030204" pitchFamily="34" charset="0"/>
              </a:rPr>
              <a:t>уметь использовать </a:t>
            </a:r>
            <a:r>
              <a:rPr lang="ru-RU" spc="40" dirty="0">
                <a:latin typeface="Arial Narrow" panose="020B0606020202030204" pitchFamily="34" charset="0"/>
              </a:rPr>
              <a:t>приобретённые знания и умения в практической деятельности и повседневной жизни, </a:t>
            </a:r>
            <a:r>
              <a:rPr lang="ru-RU" spc="40" dirty="0" smtClean="0">
                <a:latin typeface="Arial Narrow" panose="020B0606020202030204" pitchFamily="34" charset="0"/>
              </a:rPr>
              <a:t>уметь строить </a:t>
            </a:r>
            <a:r>
              <a:rPr lang="ru-RU" spc="40" dirty="0">
                <a:latin typeface="Arial Narrow" panose="020B0606020202030204" pitchFamily="34" charset="0"/>
              </a:rPr>
              <a:t>и исследовать простейшие математические модели</a:t>
            </a:r>
            <a:r>
              <a:rPr lang="ru-RU" spc="40" dirty="0" smtClean="0">
                <a:latin typeface="Arial Narrow" panose="020B0606020202030204" pitchFamily="34" charset="0"/>
              </a:rPr>
              <a:t>.</a:t>
            </a:r>
            <a:endParaRPr lang="ru-RU" spc="40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pc="40" dirty="0">
                <a:latin typeface="Arial Narrow" panose="020B0606020202030204" pitchFamily="34" charset="0"/>
              </a:rPr>
              <a:t>Уметь выполнять вычисления и преобразования.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pc="40" dirty="0">
                <a:latin typeface="Arial Narrow" panose="020B0606020202030204" pitchFamily="34" charset="0"/>
              </a:rPr>
              <a:t>Уметь работать со статистической информацией, находить частоту и вероятность случайного события, уметь использовать приобретённые знания и умения в практической деятельности и повседневной жизни, уметь строить и исследовать простейшие математические модели.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pc="40" dirty="0">
                <a:latin typeface="Arial Narrow" panose="020B0606020202030204" pitchFamily="34" charset="0"/>
              </a:rPr>
              <a:t>Уметь строить и читать графики функций.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pc="40" dirty="0">
                <a:latin typeface="Arial Narrow" panose="020B0606020202030204" pitchFamily="34" charset="0"/>
              </a:rPr>
              <a:t>Осуществлять практические расчёты по формулам; составлять несложные формулы, выражающие зависимости между величинами.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pc="40" dirty="0">
                <a:latin typeface="Arial Narrow" panose="020B0606020202030204" pitchFamily="34" charset="0"/>
              </a:rPr>
              <a:t>Уметь решать уравнения, неравенства и их системы.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pc="40" dirty="0">
                <a:latin typeface="Arial Narrow" panose="020B0606020202030204" pitchFamily="34" charset="0"/>
              </a:rPr>
              <a:t>Уметь выполнять действия с геометрическими фигурами, координатами и векторами.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pc="40" dirty="0">
                <a:latin typeface="Arial Narrow" panose="020B0606020202030204" pitchFamily="34" charset="0"/>
              </a:rPr>
              <a:t>Уметь выполнять преобразования алгебраических выражений, решать уравнения, неравенства и их системы, строить и читать графики функций, строить и исследовать простейшие математические модели</a:t>
            </a:r>
            <a:r>
              <a:rPr lang="ru-RU" spc="40" dirty="0" smtClean="0">
                <a:latin typeface="Arial Narrow" panose="020B0606020202030204" pitchFamily="34" charset="0"/>
              </a:rPr>
              <a:t>.</a:t>
            </a:r>
            <a:endParaRPr lang="ru-RU" spc="4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92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2332</Words>
  <Application>Microsoft Office PowerPoint</Application>
  <PresentationFormat>Широкоэкранный</PresentationFormat>
  <Paragraphs>502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Times New Roman</vt:lpstr>
      <vt:lpstr>Тема Office</vt:lpstr>
      <vt:lpstr> ВПР СПО 2022:   анализ результатов   </vt:lpstr>
      <vt:lpstr>Основания для проведения анализа результатов ВПР СПО</vt:lpstr>
      <vt:lpstr>ВПР СПО: перечень предметов</vt:lpstr>
      <vt:lpstr>МАТЕМАТИКА</vt:lpstr>
      <vt:lpstr>МАТЕМАТИКА, 1 КУРС. Участники ВПР СПО</vt:lpstr>
      <vt:lpstr>МАТЕМАТИКА, 1 КУРС. Сопоставление статистических данных по отметкам*</vt:lpstr>
      <vt:lpstr>МАТЕМАТИКА, 1 КУРС. Сопоставление статистических данных по отметкам*</vt:lpstr>
      <vt:lpstr>МАТЕМАТИКА, 1 КУРС. Распределение первичных баллов по результатам выполнения заданий*</vt:lpstr>
      <vt:lpstr>МАТЕМАТИКА, 1 КУРС. Достижение планируемых результатов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 1 курс. Достижение планируемых результатов</vt:lpstr>
      <vt:lpstr>МАТЕМАТИКА, 1 КУРС. Достижение планируемых результатов </vt:lpstr>
      <vt:lpstr>МАТЕМАТИКА, 1 КУРС. Предложения / рекомендации</vt:lpstr>
      <vt:lpstr>МАТЕМАТИКА, завершившие общеобразовательную подготовку. Участники ВПР СПО</vt:lpstr>
      <vt:lpstr>МАТЕМАТИКА, завершившие. Сопоставление статистических данных по отметкам*</vt:lpstr>
      <vt:lpstr>МАТЕМАТИКА, завершившие... Сопоставление статистических данных по отметкам*</vt:lpstr>
      <vt:lpstr>МАТЕМАТИКА, завершившие… Распределение первичных баллов по результатам выполнения заданий*</vt:lpstr>
      <vt:lpstr>МАТЕМАТИКА, завершившие… Достижение планируемых результатов </vt:lpstr>
      <vt:lpstr>Математика, завершившие... Достижение планируемых результатов</vt:lpstr>
      <vt:lpstr>МАТЕМАТИКА, завершившие... Достижение планируемых результатов </vt:lpstr>
      <vt:lpstr>МАТЕМАТИКА, завершившие... Предложения / рекомендации</vt:lpstr>
      <vt:lpstr>МАТЕМАТИКА. ХАРАКТЕРИСТИКА РЕЗУЛЬТАТОВ</vt:lpstr>
      <vt:lpstr>МАТЕМАТИКА. ХАРАКТЕРИСТИКА РЕЗУЛЬТАТОВ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 СПО 2022: к анализу результатов</dc:title>
  <dc:creator>Пользователь Windows</dc:creator>
  <cp:lastModifiedBy>Светлана Валентиновна Елькина</cp:lastModifiedBy>
  <cp:revision>107</cp:revision>
  <cp:lastPrinted>2023-02-16T07:38:27Z</cp:lastPrinted>
  <dcterms:created xsi:type="dcterms:W3CDTF">2023-01-31T15:33:58Z</dcterms:created>
  <dcterms:modified xsi:type="dcterms:W3CDTF">2023-02-16T08:28:36Z</dcterms:modified>
</cp:coreProperties>
</file>