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9" r:id="rId2"/>
    <p:sldId id="257" r:id="rId3"/>
    <p:sldId id="262" r:id="rId4"/>
    <p:sldId id="303" r:id="rId5"/>
    <p:sldId id="263" r:id="rId6"/>
    <p:sldId id="264" r:id="rId7"/>
    <p:sldId id="289" r:id="rId8"/>
    <p:sldId id="266" r:id="rId9"/>
    <p:sldId id="306" r:id="rId10"/>
    <p:sldId id="268" r:id="rId11"/>
    <p:sldId id="307" r:id="rId12"/>
    <p:sldId id="308" r:id="rId13"/>
    <p:sldId id="309" r:id="rId14"/>
    <p:sldId id="310" r:id="rId15"/>
    <p:sldId id="272" r:id="rId16"/>
    <p:sldId id="295" r:id="rId17"/>
    <p:sldId id="311" r:id="rId18"/>
    <p:sldId id="312" r:id="rId19"/>
    <p:sldId id="313" r:id="rId20"/>
    <p:sldId id="314" r:id="rId21"/>
    <p:sldId id="315" r:id="rId22"/>
    <p:sldId id="316" r:id="rId23"/>
    <p:sldId id="321" r:id="rId24"/>
    <p:sldId id="322" r:id="rId25"/>
    <p:sldId id="323" r:id="rId26"/>
    <p:sldId id="319" r:id="rId27"/>
    <p:sldId id="320" r:id="rId28"/>
    <p:sldId id="304" r:id="rId29"/>
    <p:sldId id="305" r:id="rId30"/>
    <p:sldId id="284" r:id="rId3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70"/>
    <a:srgbClr val="00A249"/>
    <a:srgbClr val="EFF1F5"/>
    <a:srgbClr val="69809F"/>
    <a:srgbClr val="586D8A"/>
    <a:srgbClr val="0000CC"/>
    <a:srgbClr val="007E39"/>
    <a:srgbClr val="CAD1DC"/>
    <a:srgbClr val="B5C0CF"/>
    <a:srgbClr val="99A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396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</a:t>
            </a:r>
          </a:p>
          <a:p>
            <a:pPr>
              <a:defRPr sz="1800" spc="1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800" b="0" spc="1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результатам ВПР СПО </a:t>
            </a: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</a:t>
            </a:r>
            <a:r>
              <a:rPr lang="ru-RU" sz="1800" b="0" spc="1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</a:t>
            </a:r>
          </a:p>
        </c:rich>
      </c:tx>
      <c:layout>
        <c:manualLayout>
          <c:xMode val="edge"/>
          <c:yMode val="edge"/>
          <c:x val="0.24120067859847374"/>
          <c:y val="1.9318997724313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103000145815104"/>
          <c:y val="1.0079365079365079E-2"/>
          <c:w val="0.82452555409740447"/>
          <c:h val="0.79734626921634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по России</c:v>
                </c:pt>
              </c:strCache>
            </c:strRef>
          </c:tx>
          <c:spPr>
            <a:solidFill>
              <a:srgbClr val="698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0-11 баллов</c:v>
                </c:pt>
                <c:pt idx="1">
                  <c:v>12-22 балла</c:v>
                </c:pt>
                <c:pt idx="2">
                  <c:v>23-33 баллов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35.5</c:v>
                </c:pt>
                <c:pt idx="1">
                  <c:v>55.2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D-4B7D-A47F-71FC8E59E4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по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0-11 баллов</c:v>
                </c:pt>
                <c:pt idx="1">
                  <c:v>12-22 балла</c:v>
                </c:pt>
                <c:pt idx="2">
                  <c:v>23-33 баллов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38.6</c:v>
                </c:pt>
                <c:pt idx="1">
                  <c:v>55.6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D-4B7D-A47F-71FC8E59E4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0-11 баллов</c:v>
                </c:pt>
                <c:pt idx="1">
                  <c:v>12-22 балла</c:v>
                </c:pt>
                <c:pt idx="2">
                  <c:v>23-33 баллов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3.1</c:v>
                </c:pt>
                <c:pt idx="1">
                  <c:v>0.4</c:v>
                </c:pt>
                <c:pt idx="2">
                  <c:v>-3.2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B-4A65-A8E1-C6106C7E0D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5586512"/>
        <c:axId val="315583232"/>
      </c:barChart>
      <c:catAx>
        <c:axId val="31558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583232"/>
        <c:crosses val="autoZero"/>
        <c:auto val="1"/>
        <c:lblAlgn val="ctr"/>
        <c:lblOffset val="100"/>
        <c:noMultiLvlLbl val="0"/>
      </c:catAx>
      <c:valAx>
        <c:axId val="3155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58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1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>
      <a:solidFill>
        <a:srgbClr val="69809F"/>
      </a:solidFill>
      <a:prstDash val="sysDash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Доля обучающихся, выполнивших </a:t>
            </a:r>
            <a:r>
              <a:rPr lang="ru-RU" sz="1600" dirty="0" smtClean="0"/>
              <a:t>с максимальным баллом задания </a:t>
            </a:r>
            <a:r>
              <a:rPr lang="ru-RU" sz="1600" dirty="0"/>
              <a:t>ВПР СПО Физика, 1 курс </a:t>
            </a:r>
            <a:r>
              <a:rPr lang="ru-RU" sz="1600" dirty="0" smtClean="0"/>
              <a:t> 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98657233063259"/>
          <c:y val="0.13092649314278543"/>
          <c:w val="0.54844221917912439"/>
          <c:h val="0.71392964352230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в среднем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1. Правильно трактовать физический смысл используемых величин, их обозначения и единицы измерения; выделять приборы для их измерения</c:v>
                </c:pt>
                <c:pt idx="1">
                  <c:v>Задание 2. Различать словесную формулировку и математическое выражение закона, формулы, связывающие данную физическую величину с другими величинами </c:v>
                </c:pt>
                <c:pt idx="2">
                  <c:v>Задание 3. Распознавать проявление изученных физических явлений, выделяя их существенные свойства/признаки </c:v>
                </c:pt>
                <c:pt idx="3">
                  <c:v>Задание 4. Распознавать явление по его определению, описанию, характерным признакам и на основе опытов, демонстрирующих данное физическое явление. Различать для данного явления основные свойства или условия протекания явления </c:v>
                </c:pt>
                <c:pt idx="4">
                  <c:v>Задание 5. Вычислять значение величины при анализе явлений с использованием законов и формул </c:v>
                </c:pt>
                <c:pt idx="5">
                  <c:v>Задание 6. Вычислять значение величины при анализе явлений с использованием законов и формул </c:v>
                </c:pt>
                <c:pt idx="6">
                  <c:v>Задание 7. Вычислять значение величины при анализе явлений с использованием законов и формул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67.87</c:v>
                </c:pt>
                <c:pt idx="1">
                  <c:v>34.79</c:v>
                </c:pt>
                <c:pt idx="2">
                  <c:v>68.97</c:v>
                </c:pt>
                <c:pt idx="3">
                  <c:v>41.84</c:v>
                </c:pt>
                <c:pt idx="4">
                  <c:v>46.26</c:v>
                </c:pt>
                <c:pt idx="5">
                  <c:v>36.57</c:v>
                </c:pt>
                <c:pt idx="6">
                  <c:v>31.87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2A5-876F-863EECBB86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1. Правильно трактовать физический смысл используемых величин, их обозначения и единицы измерения; выделять приборы для их измерения</c:v>
                </c:pt>
                <c:pt idx="1">
                  <c:v>Задание 2. Различать словесную формулировку и математическое выражение закона, формулы, связывающие данную физическую величину с другими величинами </c:v>
                </c:pt>
                <c:pt idx="2">
                  <c:v>Задание 3. Распознавать проявление изученных физических явлений, выделяя их существенные свойства/признаки </c:v>
                </c:pt>
                <c:pt idx="3">
                  <c:v>Задание 4. Распознавать явление по его определению, описанию, характерным признакам и на основе опытов, демонстрирующих данное физическое явление. Различать для данного явления основные свойства или условия протекания явления </c:v>
                </c:pt>
                <c:pt idx="4">
                  <c:v>Задание 5. Вычислять значение величины при анализе явлений с использованием законов и формул </c:v>
                </c:pt>
                <c:pt idx="5">
                  <c:v>Задание 6. Вычислять значение величины при анализе явлений с использованием законов и формул </c:v>
                </c:pt>
                <c:pt idx="6">
                  <c:v>Задание 7. Вычислять значение величины при анализе явлений с использованием законов и формул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66.36</c:v>
                </c:pt>
                <c:pt idx="1">
                  <c:v>38.46</c:v>
                </c:pt>
                <c:pt idx="2">
                  <c:v>68.66</c:v>
                </c:pt>
                <c:pt idx="3">
                  <c:v>40.04</c:v>
                </c:pt>
                <c:pt idx="4">
                  <c:v>46.85</c:v>
                </c:pt>
                <c:pt idx="5">
                  <c:v>34.74</c:v>
                </c:pt>
                <c:pt idx="6">
                  <c:v>33.229999999999997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D-42A5-876F-863EECBB86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1. Правильно трактовать физический смысл используемых величин, их обозначения и единицы измерения; выделять приборы для их измерения</c:v>
                </c:pt>
                <c:pt idx="1">
                  <c:v>Задание 2. Различать словесную формулировку и математическое выражение закона, формулы, связывающие данную физическую величину с другими величинами </c:v>
                </c:pt>
                <c:pt idx="2">
                  <c:v>Задание 3. Распознавать проявление изученных физических явлений, выделяя их существенные свойства/признаки </c:v>
                </c:pt>
                <c:pt idx="3">
                  <c:v>Задание 4. Распознавать явление по его определению, описанию, характерным признакам и на основе опытов, демонстрирующих данное физическое явление. Различать для данного явления основные свойства или условия протекания явления </c:v>
                </c:pt>
                <c:pt idx="4">
                  <c:v>Задание 5. Вычислять значение величины при анализе явлений с использованием законов и формул </c:v>
                </c:pt>
                <c:pt idx="5">
                  <c:v>Задание 6. Вычислять значение величины при анализе явлений с использованием законов и формул </c:v>
                </c:pt>
                <c:pt idx="6">
                  <c:v>Задание 7. Вычислять значение величины при анализе явлений с использованием законов и формул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-1.5100000000000051</c:v>
                </c:pt>
                <c:pt idx="1">
                  <c:v>3.6700000000000017</c:v>
                </c:pt>
                <c:pt idx="2">
                  <c:v>-0.31000000000000227</c:v>
                </c:pt>
                <c:pt idx="3">
                  <c:v>-1.8000000000000043</c:v>
                </c:pt>
                <c:pt idx="4">
                  <c:v>0.59000000000000341</c:v>
                </c:pt>
                <c:pt idx="5">
                  <c:v>-1.8299999999999983</c:v>
                </c:pt>
                <c:pt idx="6">
                  <c:v>1.3599999999999959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2A5-876F-863EECB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156952"/>
        <c:axId val="562157608"/>
      </c:barChart>
      <c:catAx>
        <c:axId val="56215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7608"/>
        <c:crosses val="autoZero"/>
        <c:auto val="1"/>
        <c:lblAlgn val="ctr"/>
        <c:lblOffset val="100"/>
        <c:noMultiLvlLbl val="0"/>
      </c:catAx>
      <c:valAx>
        <c:axId val="562157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Доля обучающихся, выполнивших </a:t>
            </a:r>
            <a:r>
              <a:rPr lang="ru-RU" sz="1600" dirty="0" smtClean="0"/>
              <a:t>с максимальным баллом задания </a:t>
            </a:r>
            <a:r>
              <a:rPr lang="ru-RU" sz="1600" dirty="0"/>
              <a:t>ВПР СПО Физика, 1 курс </a:t>
            </a:r>
            <a:r>
              <a:rPr lang="ru-RU" sz="1600" dirty="0" smtClean="0"/>
              <a:t> 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98657233063259"/>
          <c:y val="0.13092649314278543"/>
          <c:w val="0.54844221917912439"/>
          <c:h val="0.71392964352230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в среднем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8. Вычислять значение величины при анализе явлений с использованием законов и формул</c:v>
                </c:pt>
                <c:pt idx="1">
                  <c:v>Задание 9. Вычислять значение величины при анализе явлений с использованием законов и формул  </c:v>
                </c:pt>
                <c:pt idx="2">
                  <c:v>Задание 10. Вычислять значение величины при анализе явлений с использованием законов и формул  </c:v>
                </c:pt>
                <c:pt idx="3">
                  <c:v>Задание 11. Описывать изменения физических величин при протекании физических явлений и процессов  </c:v>
                </c:pt>
                <c:pt idx="4">
                  <c:v>Задание 12. Описывать изменения физических величин при протекании физических явлений и процессов </c:v>
                </c:pt>
                <c:pt idx="5">
                  <c:v>Задание 13. Описывать свойства тел, физические явления и процессы, используя физические величины, физические законы и принципы (анализ графиков, таблиц и схем)  </c:v>
                </c:pt>
                <c:pt idx="6">
                  <c:v>Задание 14. Описывать свойства тел, физические явления и процессы, используя физические величины, физические законы и принципы (анализ графиков, таблиц и схем)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32.99</c:v>
                </c:pt>
                <c:pt idx="1">
                  <c:v>42.09</c:v>
                </c:pt>
                <c:pt idx="2">
                  <c:v>38.56</c:v>
                </c:pt>
                <c:pt idx="3">
                  <c:v>50.19</c:v>
                </c:pt>
                <c:pt idx="4">
                  <c:v>47.51</c:v>
                </c:pt>
                <c:pt idx="5">
                  <c:v>51.11</c:v>
                </c:pt>
                <c:pt idx="6">
                  <c:v>53.79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2A5-876F-863EECBB86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8. Вычислять значение величины при анализе явлений с использованием законов и формул</c:v>
                </c:pt>
                <c:pt idx="1">
                  <c:v>Задание 9. Вычислять значение величины при анализе явлений с использованием законов и формул  </c:v>
                </c:pt>
                <c:pt idx="2">
                  <c:v>Задание 10. Вычислять значение величины при анализе явлений с использованием законов и формул  </c:v>
                </c:pt>
                <c:pt idx="3">
                  <c:v>Задание 11. Описывать изменения физических величин при протекании физических явлений и процессов  </c:v>
                </c:pt>
                <c:pt idx="4">
                  <c:v>Задание 12. Описывать изменения физических величин при протекании физических явлений и процессов </c:v>
                </c:pt>
                <c:pt idx="5">
                  <c:v>Задание 13. Описывать свойства тел, физические явления и процессы, используя физические величины, физические законы и принципы (анализ графиков, таблиц и схем)  </c:v>
                </c:pt>
                <c:pt idx="6">
                  <c:v>Задание 14. Описывать свойства тел, физические явления и процессы, используя физические величины, физические законы и принципы (анализ графиков, таблиц и схем)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25.6</c:v>
                </c:pt>
                <c:pt idx="1">
                  <c:v>40.98</c:v>
                </c:pt>
                <c:pt idx="2">
                  <c:v>35.880000000000003</c:v>
                </c:pt>
                <c:pt idx="3">
                  <c:v>45.43</c:v>
                </c:pt>
                <c:pt idx="4">
                  <c:v>42.31</c:v>
                </c:pt>
                <c:pt idx="5">
                  <c:v>50.63</c:v>
                </c:pt>
                <c:pt idx="6">
                  <c:v>55.08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D-42A5-876F-863EECBB86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8. Вычислять значение величины при анализе явлений с использованием законов и формул</c:v>
                </c:pt>
                <c:pt idx="1">
                  <c:v>Задание 9. Вычислять значение величины при анализе явлений с использованием законов и формул  </c:v>
                </c:pt>
                <c:pt idx="2">
                  <c:v>Задание 10. Вычислять значение величины при анализе явлений с использованием законов и формул  </c:v>
                </c:pt>
                <c:pt idx="3">
                  <c:v>Задание 11. Описывать изменения физических величин при протекании физических явлений и процессов  </c:v>
                </c:pt>
                <c:pt idx="4">
                  <c:v>Задание 12. Описывать изменения физических величин при протекании физических явлений и процессов </c:v>
                </c:pt>
                <c:pt idx="5">
                  <c:v>Задание 13. Описывать свойства тел, физические явления и процессы, используя физические величины, физические законы и принципы (анализ графиков, таблиц и схем)  </c:v>
                </c:pt>
                <c:pt idx="6">
                  <c:v>Задание 14. Описывать свойства тел, физические явления и процессы, используя физические величины, физические законы и принципы (анализ графиков, таблиц и схем)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-7.3900000000000006</c:v>
                </c:pt>
                <c:pt idx="1">
                  <c:v>-1.1100000000000065</c:v>
                </c:pt>
                <c:pt idx="2">
                  <c:v>-2.6799999999999997</c:v>
                </c:pt>
                <c:pt idx="3">
                  <c:v>-4.759999999999998</c:v>
                </c:pt>
                <c:pt idx="4">
                  <c:v>-5.1999999999999957</c:v>
                </c:pt>
                <c:pt idx="5">
                  <c:v>-0.47999999999999687</c:v>
                </c:pt>
                <c:pt idx="6">
                  <c:v>1.2899999999999991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2A5-876F-863EECB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156952"/>
        <c:axId val="562157608"/>
      </c:barChart>
      <c:catAx>
        <c:axId val="56215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7608"/>
        <c:crosses val="autoZero"/>
        <c:auto val="1"/>
        <c:lblAlgn val="ctr"/>
        <c:lblOffset val="100"/>
        <c:noMultiLvlLbl val="0"/>
      </c:catAx>
      <c:valAx>
        <c:axId val="562157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Доля обучающихся, выполнивших </a:t>
            </a:r>
            <a:r>
              <a:rPr lang="ru-RU" sz="1600" dirty="0" smtClean="0"/>
              <a:t>с максимальным баллом задания </a:t>
            </a:r>
            <a:r>
              <a:rPr lang="ru-RU" sz="1600" dirty="0"/>
              <a:t>ВПР СПО Физика, 1 курс </a:t>
            </a:r>
            <a:r>
              <a:rPr lang="ru-RU" sz="1600" dirty="0" smtClean="0"/>
              <a:t> 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98657233063259"/>
          <c:y val="0.13092649314278543"/>
          <c:w val="0.54844221917912439"/>
          <c:h val="0.71392964352230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в среднем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15. Проводить прямые измерения физических величин с использованием измерительных приборов, правильно составлять схемы включения прибора в экспериментальную установку, проводить серию измерений </c:v>
                </c:pt>
                <c:pt idx="1">
                  <c:v>Задание 16. Различать явления и закономерности, лежащие в основе принципа действия машин, приборов и технических устройств. Приводить примеры вклада российских и зарубежных ученых-физиков в развитие науки, объяснение процессов окружающего мира, в разви-ти</c:v>
                </c:pt>
                <c:pt idx="2">
                  <c:v>Задание 17. Анализировать отдельные этапы проведения исследования на основе его описания: делать выводы на основе описания исследова-ния, интерпретировать результаты наблюдений и опытов </c:v>
                </c:pt>
                <c:pt idx="3">
                  <c:v>Задание 18. Интерпретировать информацию физического содержания, отвечать на вопросы с использованием явно и неявно заданной информации. Преобразовывать информацию из одной знаковой системы в другую  </c:v>
                </c:pt>
                <c:pt idx="4">
                  <c:v>Задание 19. Применять информацию из текста при решении учебно-познавательных и учебно-практических задач </c:v>
                </c:pt>
                <c:pt idx="5">
                  <c:v>Задание 20. Объяснять физические процессы и свойства тел </c:v>
                </c:pt>
                <c:pt idx="6">
                  <c:v>Задание 21. Объяснять физические процессы и свойства тел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46.16</c:v>
                </c:pt>
                <c:pt idx="1">
                  <c:v>57.95</c:v>
                </c:pt>
                <c:pt idx="2">
                  <c:v>54.88</c:v>
                </c:pt>
                <c:pt idx="3">
                  <c:v>46.38</c:v>
                </c:pt>
                <c:pt idx="4">
                  <c:v>14.63</c:v>
                </c:pt>
                <c:pt idx="5">
                  <c:v>15.37</c:v>
                </c:pt>
                <c:pt idx="6">
                  <c:v>17.91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2A5-876F-863EECBB86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15. Проводить прямые измерения физических величин с использованием измерительных приборов, правильно составлять схемы включения прибора в экспериментальную установку, проводить серию измерений </c:v>
                </c:pt>
                <c:pt idx="1">
                  <c:v>Задание 16. Различать явления и закономерности, лежащие в основе принципа действия машин, приборов и технических устройств. Приводить примеры вклада российских и зарубежных ученых-физиков в развитие науки, объяснение процессов окружающего мира, в разви-ти</c:v>
                </c:pt>
                <c:pt idx="2">
                  <c:v>Задание 17. Анализировать отдельные этапы проведения исследования на основе его описания: делать выводы на основе описания исследова-ния, интерпретировать результаты наблюдений и опытов </c:v>
                </c:pt>
                <c:pt idx="3">
                  <c:v>Задание 18. Интерпретировать информацию физического содержания, отвечать на вопросы с использованием явно и неявно заданной информации. Преобразовывать информацию из одной знаковой системы в другую  </c:v>
                </c:pt>
                <c:pt idx="4">
                  <c:v>Задание 19. Применять информацию из текста при решении учебно-познавательных и учебно-практических задач </c:v>
                </c:pt>
                <c:pt idx="5">
                  <c:v>Задание 20. Объяснять физические процессы и свойства тел </c:v>
                </c:pt>
                <c:pt idx="6">
                  <c:v>Задание 21. Объяснять физические процессы и свойства тел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42.75</c:v>
                </c:pt>
                <c:pt idx="1">
                  <c:v>59.24</c:v>
                </c:pt>
                <c:pt idx="2">
                  <c:v>55.39</c:v>
                </c:pt>
                <c:pt idx="3">
                  <c:v>45.55</c:v>
                </c:pt>
                <c:pt idx="4">
                  <c:v>9.77</c:v>
                </c:pt>
                <c:pt idx="5">
                  <c:v>9.11</c:v>
                </c:pt>
                <c:pt idx="6">
                  <c:v>10.15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D-42A5-876F-863EECBB86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15. Проводить прямые измерения физических величин с использованием измерительных приборов, правильно составлять схемы включения прибора в экспериментальную установку, проводить серию измерений </c:v>
                </c:pt>
                <c:pt idx="1">
                  <c:v>Задание 16. Различать явления и закономерности, лежащие в основе принципа действия машин, приборов и технических устройств. Приводить примеры вклада российских и зарубежных ученых-физиков в развитие науки, объяснение процессов окружающего мира, в разви-ти</c:v>
                </c:pt>
                <c:pt idx="2">
                  <c:v>Задание 17. Анализировать отдельные этапы проведения исследования на основе его описания: делать выводы на основе описания исследова-ния, интерпретировать результаты наблюдений и опытов </c:v>
                </c:pt>
                <c:pt idx="3">
                  <c:v>Задание 18. Интерпретировать информацию физического содержания, отвечать на вопросы с использованием явно и неявно заданной информации. Преобразовывать информацию из одной знаковой системы в другую  </c:v>
                </c:pt>
                <c:pt idx="4">
                  <c:v>Задание 19. Применять информацию из текста при решении учебно-познавательных и учебно-практических задач </c:v>
                </c:pt>
                <c:pt idx="5">
                  <c:v>Задание 20. Объяснять физические процессы и свойства тел </c:v>
                </c:pt>
                <c:pt idx="6">
                  <c:v>Задание 21. Объяснять физические процессы и свойства тел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-3.4099999999999966</c:v>
                </c:pt>
                <c:pt idx="1">
                  <c:v>1.2899999999999991</c:v>
                </c:pt>
                <c:pt idx="2">
                  <c:v>0.50999999999999801</c:v>
                </c:pt>
                <c:pt idx="3">
                  <c:v>-0.8300000000000054</c:v>
                </c:pt>
                <c:pt idx="4">
                  <c:v>-4.8600000000000012</c:v>
                </c:pt>
                <c:pt idx="5">
                  <c:v>-6.26</c:v>
                </c:pt>
                <c:pt idx="6">
                  <c:v>-7.76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2A5-876F-863EECB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156952"/>
        <c:axId val="562157608"/>
      </c:barChart>
      <c:catAx>
        <c:axId val="56215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7608"/>
        <c:crosses val="autoZero"/>
        <c:auto val="1"/>
        <c:lblAlgn val="ctr"/>
        <c:lblOffset val="100"/>
        <c:noMultiLvlLbl val="0"/>
      </c:catAx>
      <c:valAx>
        <c:axId val="562157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</a:t>
            </a:r>
          </a:p>
          <a:p>
            <a:pPr>
              <a:defRPr sz="1800" spc="1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800" b="0" spc="100" baseline="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результатам ВПР СПО </a:t>
            </a:r>
            <a:r>
              <a:rPr lang="ru-RU" sz="1800" b="0" spc="100" baseline="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завершившие…</a:t>
            </a:r>
            <a:endParaRPr lang="ru-RU" sz="1800" b="0" spc="100" baseline="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120067859847374"/>
          <c:y val="1.9318997724313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103000145815104"/>
          <c:y val="1.0079365079365079E-2"/>
          <c:w val="0.82452555409740447"/>
          <c:h val="0.79734626921634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по России</c:v>
                </c:pt>
              </c:strCache>
            </c:strRef>
          </c:tx>
          <c:spPr>
            <a:solidFill>
              <a:srgbClr val="6980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0-8 баллов</c:v>
                </c:pt>
                <c:pt idx="1">
                  <c:v>9-17 баллов</c:v>
                </c:pt>
                <c:pt idx="2">
                  <c:v>18-26 баллов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13.6</c:v>
                </c:pt>
                <c:pt idx="1">
                  <c:v>70.599999999999994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D-4B7D-A47F-71FC8E59E4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по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0-8 баллов</c:v>
                </c:pt>
                <c:pt idx="1">
                  <c:v>9-17 баллов</c:v>
                </c:pt>
                <c:pt idx="2">
                  <c:v>18-26 баллов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11.4</c:v>
                </c:pt>
                <c:pt idx="1">
                  <c:v>67.3</c:v>
                </c:pt>
                <c:pt idx="2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D-4B7D-A47F-71FC8E59E4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0-8 баллов</c:v>
                </c:pt>
                <c:pt idx="1">
                  <c:v>9-17 баллов</c:v>
                </c:pt>
                <c:pt idx="2">
                  <c:v>18-26 баллов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-2.2000000000000002</c:v>
                </c:pt>
                <c:pt idx="1">
                  <c:v>-3.3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B-4A65-A8E1-C6106C7E0D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5586512"/>
        <c:axId val="315583232"/>
      </c:barChart>
      <c:catAx>
        <c:axId val="31558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583232"/>
        <c:crosses val="autoZero"/>
        <c:auto val="1"/>
        <c:lblAlgn val="ctr"/>
        <c:lblOffset val="100"/>
        <c:noMultiLvlLbl val="0"/>
      </c:catAx>
      <c:valAx>
        <c:axId val="3155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31558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1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>
      <a:solidFill>
        <a:srgbClr val="69809F"/>
      </a:solidFill>
      <a:prstDash val="sysDash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Доля обучающихся, выполнивших </a:t>
            </a:r>
            <a:r>
              <a:rPr lang="ru-RU" sz="1600" dirty="0" smtClean="0"/>
              <a:t>с максимальным баллом задания </a:t>
            </a:r>
            <a:r>
              <a:rPr lang="ru-RU" sz="1600" dirty="0"/>
              <a:t>ВПР СПО Физика, </a:t>
            </a:r>
            <a:r>
              <a:rPr lang="ru-RU" sz="1600" dirty="0" smtClean="0"/>
              <a:t>завершившие  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98657233063259"/>
          <c:y val="0.13092649314278543"/>
          <c:w val="0.54844221917912439"/>
          <c:h val="0.71392964352230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в среднем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1. Группировка понятий (физические явления, физические величины, единицы измерения величин, измерительные приборы)</c:v>
                </c:pt>
                <c:pt idx="1">
                  <c:v>Задание 2. Определение понятий и величин </c:v>
                </c:pt>
                <c:pt idx="2">
                  <c:v>Задание 3. Распознавание физических явлений, описание их свойств, применение законов для объяснения явлений </c:v>
                </c:pt>
                <c:pt idx="3">
                  <c:v>Задание 4. Распознавание физических явлений, описание их свойств, применение законов для объяснения явлений </c:v>
                </c:pt>
                <c:pt idx="4">
                  <c:v>Задание 5. Распознавание физических явлений, описание их свойств, применение законов для объяснения явлений </c:v>
                </c:pt>
                <c:pt idx="5">
                  <c:v>Задание 6. Распознавание физических явлений, описание их свойств, применение законов для объяснения явлений</c:v>
                </c:pt>
                <c:pt idx="6">
                  <c:v>Задание 7. Анализ изменения физических величин в процессах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48.97</c:v>
                </c:pt>
                <c:pt idx="1">
                  <c:v>69.67</c:v>
                </c:pt>
                <c:pt idx="2">
                  <c:v>62.97</c:v>
                </c:pt>
                <c:pt idx="3">
                  <c:v>55.39</c:v>
                </c:pt>
                <c:pt idx="4">
                  <c:v>51.25</c:v>
                </c:pt>
                <c:pt idx="5">
                  <c:v>51.69</c:v>
                </c:pt>
                <c:pt idx="6">
                  <c:v>60.64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2A5-876F-863EECBB86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1. Группировка понятий (физические явления, физические величины, единицы измерения величин, измерительные приборы)</c:v>
                </c:pt>
                <c:pt idx="1">
                  <c:v>Задание 2. Определение понятий и величин </c:v>
                </c:pt>
                <c:pt idx="2">
                  <c:v>Задание 3. Распознавание физических явлений, описание их свойств, применение законов для объяснения явлений </c:v>
                </c:pt>
                <c:pt idx="3">
                  <c:v>Задание 4. Распознавание физических явлений, описание их свойств, применение законов для объяснения явлений </c:v>
                </c:pt>
                <c:pt idx="4">
                  <c:v>Задание 5. Распознавание физических явлений, описание их свойств, применение законов для объяснения явлений </c:v>
                </c:pt>
                <c:pt idx="5">
                  <c:v>Задание 6. Распознавание физических явлений, описание их свойств, применение законов для объяснения явлений</c:v>
                </c:pt>
                <c:pt idx="6">
                  <c:v>Задание 7. Анализ изменения физических величин в процессах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47.36</c:v>
                </c:pt>
                <c:pt idx="1">
                  <c:v>73.180000000000007</c:v>
                </c:pt>
                <c:pt idx="2">
                  <c:v>66.36</c:v>
                </c:pt>
                <c:pt idx="3">
                  <c:v>57.24</c:v>
                </c:pt>
                <c:pt idx="4">
                  <c:v>57.96</c:v>
                </c:pt>
                <c:pt idx="5">
                  <c:v>53.54</c:v>
                </c:pt>
                <c:pt idx="6">
                  <c:v>60.97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D-42A5-876F-863EECBB86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1. Группировка понятий (физические явления, физические величины, единицы измерения величин, измерительные приборы)</c:v>
                </c:pt>
                <c:pt idx="1">
                  <c:v>Задание 2. Определение понятий и величин </c:v>
                </c:pt>
                <c:pt idx="2">
                  <c:v>Задание 3. Распознавание физических явлений, описание их свойств, применение законов для объяснения явлений </c:v>
                </c:pt>
                <c:pt idx="3">
                  <c:v>Задание 4. Распознавание физических явлений, описание их свойств, применение законов для объяснения явлений </c:v>
                </c:pt>
                <c:pt idx="4">
                  <c:v>Задание 5. Распознавание физических явлений, описание их свойств, применение законов для объяснения явлений </c:v>
                </c:pt>
                <c:pt idx="5">
                  <c:v>Задание 6. Распознавание физических явлений, описание их свойств, применение законов для объяснения явлений</c:v>
                </c:pt>
                <c:pt idx="6">
                  <c:v>Задание 7. Анализ изменения физических величин в процессах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-1.61</c:v>
                </c:pt>
                <c:pt idx="1">
                  <c:v>3.46</c:v>
                </c:pt>
                <c:pt idx="2">
                  <c:v>3.39</c:v>
                </c:pt>
                <c:pt idx="3">
                  <c:v>1.85</c:v>
                </c:pt>
                <c:pt idx="4">
                  <c:v>6.71</c:v>
                </c:pt>
                <c:pt idx="5">
                  <c:v>1.8500000000000014</c:v>
                </c:pt>
                <c:pt idx="6">
                  <c:v>0.32999999999999829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2A5-876F-863EECB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156952"/>
        <c:axId val="562157608"/>
      </c:barChart>
      <c:catAx>
        <c:axId val="56215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7608"/>
        <c:crosses val="autoZero"/>
        <c:auto val="1"/>
        <c:lblAlgn val="ctr"/>
        <c:lblOffset val="100"/>
        <c:noMultiLvlLbl val="0"/>
      </c:catAx>
      <c:valAx>
        <c:axId val="562157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Доля обучающихся, выполнивших </a:t>
            </a:r>
            <a:r>
              <a:rPr lang="ru-RU" sz="1600" dirty="0" smtClean="0"/>
              <a:t>с максимальным баллом задания </a:t>
            </a:r>
            <a:r>
              <a:rPr lang="ru-RU" sz="1600" dirty="0"/>
              <a:t>ВПР СПО Физика, </a:t>
            </a:r>
            <a:r>
              <a:rPr lang="ru-RU" sz="1600" dirty="0" smtClean="0"/>
              <a:t>завершившие  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98657233063259"/>
          <c:y val="0.13092649314278543"/>
          <c:w val="0.54844221917912439"/>
          <c:h val="0.71392964352230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в среднем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8. Интерпретация физических процессов, представленных в виде гра-фика величин, измерительные приборы)</c:v>
                </c:pt>
                <c:pt idx="1">
                  <c:v>Задание 9. Применение формулы для расчета физической величины </c:v>
                </c:pt>
                <c:pt idx="2">
                  <c:v>Задание 10. Определение показания приборов/схема включения электроизмерительных приборов; определение значения величины по экспериментальному графику/таблице </c:v>
                </c:pt>
                <c:pt idx="3">
                  <c:v>Задание 11. Формулировка цели опыта или выводы по результатам опыта</c:v>
                </c:pt>
                <c:pt idx="4">
                  <c:v>Задание 12. Планирование исследования по заданной гипотезе </c:v>
                </c:pt>
                <c:pt idx="5">
                  <c:v>Задание 13. Определение физических явлений и процессов, лежащих в основе принципа действия технического устройства (прибора). Узнавание явлений в окружающем мире</c:v>
                </c:pt>
                <c:pt idx="6">
                  <c:v>Задание 14. Объяснение физических явлений и процессов, используемых при работе технических устройств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57.59</c:v>
                </c:pt>
                <c:pt idx="1">
                  <c:v>31.84</c:v>
                </c:pt>
                <c:pt idx="2">
                  <c:v>42.61</c:v>
                </c:pt>
                <c:pt idx="3">
                  <c:v>41.23</c:v>
                </c:pt>
                <c:pt idx="4">
                  <c:v>19.59</c:v>
                </c:pt>
                <c:pt idx="5">
                  <c:v>71.459999999999994</c:v>
                </c:pt>
                <c:pt idx="6">
                  <c:v>41.23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2A5-876F-863EECBB86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8. Интерпретация физических процессов, представленных в виде гра-фика величин, измерительные приборы)</c:v>
                </c:pt>
                <c:pt idx="1">
                  <c:v>Задание 9. Применение формулы для расчета физической величины </c:v>
                </c:pt>
                <c:pt idx="2">
                  <c:v>Задание 10. Определение показания приборов/схема включения электроизмерительных приборов; определение значения величины по экспериментальному графику/таблице </c:v>
                </c:pt>
                <c:pt idx="3">
                  <c:v>Задание 11. Формулировка цели опыта или выводы по результатам опыта</c:v>
                </c:pt>
                <c:pt idx="4">
                  <c:v>Задание 12. Планирование исследования по заданной гипотезе </c:v>
                </c:pt>
                <c:pt idx="5">
                  <c:v>Задание 13. Определение физических явлений и процессов, лежащих в основе принципа действия технического устройства (прибора). Узнавание явлений в окружающем мире</c:v>
                </c:pt>
                <c:pt idx="6">
                  <c:v>Задание 14. Объяснение физических явлений и процессов, используемых при работе технических устройств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57.3</c:v>
                </c:pt>
                <c:pt idx="1">
                  <c:v>37.61</c:v>
                </c:pt>
                <c:pt idx="2">
                  <c:v>50.1</c:v>
                </c:pt>
                <c:pt idx="3">
                  <c:v>46.66</c:v>
                </c:pt>
                <c:pt idx="4">
                  <c:v>17.12</c:v>
                </c:pt>
                <c:pt idx="5">
                  <c:v>71.28</c:v>
                </c:pt>
                <c:pt idx="6">
                  <c:v>46.66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D-42A5-876F-863EECBB86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Задание 8. Интерпретация физических процессов, представленных в виде гра-фика величин, измерительные приборы)</c:v>
                </c:pt>
                <c:pt idx="1">
                  <c:v>Задание 9. Применение формулы для расчета физической величины </c:v>
                </c:pt>
                <c:pt idx="2">
                  <c:v>Задание 10. Определение показания приборов/схема включения электроизмерительных приборов; определение значения величины по экспериментальному графику/таблице </c:v>
                </c:pt>
                <c:pt idx="3">
                  <c:v>Задание 11. Формулировка цели опыта или выводы по результатам опыта</c:v>
                </c:pt>
                <c:pt idx="4">
                  <c:v>Задание 12. Планирование исследования по заданной гипотезе </c:v>
                </c:pt>
                <c:pt idx="5">
                  <c:v>Задание 13. Определение физических явлений и процессов, лежащих в основе принципа действия технического устройства (прибора). Узнавание явлений в окружающем мире</c:v>
                </c:pt>
                <c:pt idx="6">
                  <c:v>Задание 14. Объяснение физических явлений и процессов, используемых при работе технических устройств 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-0.28999999999999998</c:v>
                </c:pt>
                <c:pt idx="1">
                  <c:v>5.77</c:v>
                </c:pt>
                <c:pt idx="2">
                  <c:v>7.49</c:v>
                </c:pt>
                <c:pt idx="3">
                  <c:v>5.43</c:v>
                </c:pt>
                <c:pt idx="4">
                  <c:v>-2.4700000000000002</c:v>
                </c:pt>
                <c:pt idx="5">
                  <c:v>-0.36</c:v>
                </c:pt>
                <c:pt idx="6">
                  <c:v>5.43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2A5-876F-863EECB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156952"/>
        <c:axId val="562157608"/>
      </c:barChart>
      <c:catAx>
        <c:axId val="56215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7608"/>
        <c:crosses val="autoZero"/>
        <c:auto val="1"/>
        <c:lblAlgn val="ctr"/>
        <c:lblOffset val="100"/>
        <c:noMultiLvlLbl val="0"/>
      </c:catAx>
      <c:valAx>
        <c:axId val="562157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/>
              <a:t>Доля обучающихся, выполнивших </a:t>
            </a:r>
            <a:r>
              <a:rPr lang="ru-RU" sz="1600" dirty="0" smtClean="0"/>
              <a:t>с максимальным баллом задания </a:t>
            </a:r>
            <a:r>
              <a:rPr lang="ru-RU" sz="1600" dirty="0"/>
              <a:t>ВПР СПО Физика, </a:t>
            </a:r>
            <a:r>
              <a:rPr lang="ru-RU" sz="1600" dirty="0" smtClean="0"/>
              <a:t>завершившие  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98657233063259"/>
          <c:y val="0.13092649314278543"/>
          <c:w val="0.54844221917912439"/>
          <c:h val="0.71392964352230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в среднем по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Задание 15. Объяснение физических явлений и процессов, используемых при работе технических устройств</c:v>
                </c:pt>
                <c:pt idx="1">
                  <c:v>Задание 16. Выделение информации, представленной в явном виде, сопоставление информации из разных частей текста, в таблицах или графиках </c:v>
                </c:pt>
                <c:pt idx="2">
                  <c:v>Задание 17. Формулировка выводов на основе текста, интерпретация текстовой информации </c:v>
                </c:pt>
                <c:pt idx="3">
                  <c:v>Задание 18. Применение информации из текста и имеющихся знаний при решении задач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37.85</c:v>
                </c:pt>
                <c:pt idx="1">
                  <c:v>53.56</c:v>
                </c:pt>
                <c:pt idx="2">
                  <c:v>51.28</c:v>
                </c:pt>
                <c:pt idx="3">
                  <c:v>30.97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2A5-876F-863EECBB86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Задание 15. Объяснение физических явлений и процессов, используемых при работе технических устройств</c:v>
                </c:pt>
                <c:pt idx="1">
                  <c:v>Задание 16. Выделение информации, представленной в явном виде, сопоставление информации из разных частей текста, в таблицах или графиках </c:v>
                </c:pt>
                <c:pt idx="2">
                  <c:v>Задание 17. Формулировка выводов на основе текста, интерпретация текстовой информации </c:v>
                </c:pt>
                <c:pt idx="3">
                  <c:v>Задание 18. Применение информации из текста и имеющихся знаний при решении задач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32.58</c:v>
                </c:pt>
                <c:pt idx="1">
                  <c:v>54.92</c:v>
                </c:pt>
                <c:pt idx="2">
                  <c:v>53.01</c:v>
                </c:pt>
                <c:pt idx="3">
                  <c:v>27.43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D-42A5-876F-863EECBB86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Отклонение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Задание 15. Объяснение физических явлений и процессов, используемых при работе технических устройств</c:v>
                </c:pt>
                <c:pt idx="1">
                  <c:v>Задание 16. Выделение информации, представленной в явном виде, сопоставление информации из разных частей текста, в таблицах или графиках </c:v>
                </c:pt>
                <c:pt idx="2">
                  <c:v>Задание 17. Формулировка выводов на основе текста, интерпретация текстовой информации </c:v>
                </c:pt>
                <c:pt idx="3">
                  <c:v>Задание 18. Применение информации из текста и имеющихся знаний при решении задач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-5.27</c:v>
                </c:pt>
                <c:pt idx="1">
                  <c:v>1.36</c:v>
                </c:pt>
                <c:pt idx="2">
                  <c:v>1.73</c:v>
                </c:pt>
                <c:pt idx="3">
                  <c:v>-3.54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2A5-876F-863EECB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156952"/>
        <c:axId val="562157608"/>
      </c:barChart>
      <c:catAx>
        <c:axId val="56215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7608"/>
        <c:crosses val="autoZero"/>
        <c:auto val="1"/>
        <c:lblAlgn val="ctr"/>
        <c:lblOffset val="100"/>
        <c:noMultiLvlLbl val="0"/>
      </c:catAx>
      <c:valAx>
        <c:axId val="562157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500" dirty="0"/>
              <a:t>Доля обучающихся, выполнивших </a:t>
            </a:r>
            <a:r>
              <a:rPr lang="ru-RU" sz="1500" dirty="0" smtClean="0"/>
              <a:t>с максимальным баллом задания </a:t>
            </a:r>
            <a:r>
              <a:rPr lang="ru-RU" sz="1500" dirty="0"/>
              <a:t>ВПР СПО Физика, </a:t>
            </a:r>
            <a:r>
              <a:rPr lang="ru-RU" sz="1500" dirty="0" smtClean="0"/>
              <a:t>завершившие  </a:t>
            </a:r>
            <a:endParaRPr lang="ru-RU" sz="1500" dirty="0"/>
          </a:p>
        </c:rich>
      </c:tx>
      <c:layout>
        <c:manualLayout>
          <c:xMode val="edge"/>
          <c:yMode val="edge"/>
          <c:x val="0.15324173055710646"/>
          <c:y val="3.8309643137127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98657233063259"/>
          <c:y val="0.13092649314278543"/>
          <c:w val="0.54844221917912439"/>
          <c:h val="0.71392964352230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Самарской области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Задание 1. Группировка понятий (физические явления, физические величины, единицы измерения величин, измерительные приборы)</c:v>
                </c:pt>
                <c:pt idx="1">
                  <c:v>Задание 2. Определение понятий и величин </c:v>
                </c:pt>
                <c:pt idx="2">
                  <c:v>Задание 3. Распознавание физических явлений, описание их свойств, применение законов для объяснения явлений </c:v>
                </c:pt>
                <c:pt idx="3">
                  <c:v>Задание 4. Распознавание физических явлений, описание их свойств, применение законов для объяснения явлений </c:v>
                </c:pt>
                <c:pt idx="4">
                  <c:v>Задание 5. Распознавание физических явлений, описание их свойств, применение законов для объяснения явлений </c:v>
                </c:pt>
                <c:pt idx="5">
                  <c:v>Задание 6. Распознавание физических явлений, описание их свойств, применение законов для объяснения явлений</c:v>
                </c:pt>
                <c:pt idx="6">
                  <c:v>Задание 7. Анализ изменения физических величин в процессах </c:v>
                </c:pt>
                <c:pt idx="7">
                  <c:v>Задание 8. Интерпретация физических процессов, представленных в виде графика</c:v>
                </c:pt>
                <c:pt idx="8">
                  <c:v>Задание 9. Применение формулы для расчета физической величины</c:v>
                </c:pt>
                <c:pt idx="9">
                  <c:v>Задание 10. Определение показания приборов/схема включения электроизмерительных приборов; определение значения величины по экспериментальному графику / таблице</c:v>
                </c:pt>
                <c:pt idx="10">
                  <c:v>Задание 11. Формулировка цели опыта или выводы по результатам опыта</c:v>
                </c:pt>
                <c:pt idx="11">
                  <c:v>Задание 12. Планирование исследования по заданной гипотезе</c:v>
                </c:pt>
                <c:pt idx="12">
                  <c:v>Задание 13. Определение физических явлений и процессов, лежащих в основе принципа действия технического устройства (прибора). Узнавание явлений в окружающем мире</c:v>
                </c:pt>
                <c:pt idx="13">
                  <c:v>Задание 14. Объяснение физических явлений и процессов, используемых при работе технических устройств</c:v>
                </c:pt>
                <c:pt idx="14">
                  <c:v>Задание 15. Объяснение физических явлений и процессов, используемых при работе технических устройств</c:v>
                </c:pt>
                <c:pt idx="15">
                  <c:v>Задание 16. Выделение информации, представленной в явном виде, сопоставление информации из разных частей текста, в таблицах или графиках</c:v>
                </c:pt>
                <c:pt idx="16">
                  <c:v>Задание 17. Формулировка выводов на основе текста, интерпретация текстовой информации</c:v>
                </c:pt>
                <c:pt idx="17">
                  <c:v>Задание 18. Применение информации из текста и имеющихся знаний при решении задач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47.36</c:v>
                </c:pt>
                <c:pt idx="1">
                  <c:v>73.180000000000007</c:v>
                </c:pt>
                <c:pt idx="2">
                  <c:v>66.36</c:v>
                </c:pt>
                <c:pt idx="3">
                  <c:v>57.24</c:v>
                </c:pt>
                <c:pt idx="4">
                  <c:v>57.96</c:v>
                </c:pt>
                <c:pt idx="5">
                  <c:v>53.54</c:v>
                </c:pt>
                <c:pt idx="6">
                  <c:v>60.97</c:v>
                </c:pt>
                <c:pt idx="7">
                  <c:v>57.3</c:v>
                </c:pt>
                <c:pt idx="8">
                  <c:v>37.61</c:v>
                </c:pt>
                <c:pt idx="9">
                  <c:v>50.1</c:v>
                </c:pt>
                <c:pt idx="10">
                  <c:v>46.66</c:v>
                </c:pt>
                <c:pt idx="11">
                  <c:v>17.12</c:v>
                </c:pt>
                <c:pt idx="12">
                  <c:v>71.28</c:v>
                </c:pt>
                <c:pt idx="13">
                  <c:v>46.66</c:v>
                </c:pt>
                <c:pt idx="14">
                  <c:v>32.58</c:v>
                </c:pt>
                <c:pt idx="15">
                  <c:v>54.92</c:v>
                </c:pt>
                <c:pt idx="16">
                  <c:v>53.01</c:v>
                </c:pt>
                <c:pt idx="17">
                  <c:v>27.43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2A5-876F-863EECBB8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156952"/>
        <c:axId val="562157608"/>
      </c:barChart>
      <c:catAx>
        <c:axId val="562156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7608"/>
        <c:crosses val="autoZero"/>
        <c:auto val="1"/>
        <c:lblAlgn val="ctr"/>
        <c:lblOffset val="100"/>
        <c:noMultiLvlLbl val="0"/>
      </c:catAx>
      <c:valAx>
        <c:axId val="562157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6215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hyperlink" Target="https://fioco.ru/demo-vpr-spo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hyperlink" Target="https://fioco.ru/demo-vpr-spo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hyperlink" Target="https://fioco.ru/demo-vpr-spo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hyperlink" Target="https://fioco.ru/demo-vpr-sp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7D44-C350-4D2C-92C8-FD4F3AB34F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10036-139E-4845-93ED-DBE3001EDB4A}">
      <dgm:prSet custT="1"/>
      <dgm:spPr>
        <a:solidFill>
          <a:srgbClr val="69809F"/>
        </a:solidFill>
      </dgm:spPr>
      <dgm:t>
        <a:bodyPr/>
        <a:lstStyle/>
        <a:p>
          <a:pPr rtl="0"/>
          <a:endParaRPr lang="ru-RU" sz="1100" b="1" spc="100" baseline="0" dirty="0">
            <a:latin typeface="Arial Narrow" panose="020B0606020202030204" pitchFamily="34" charset="0"/>
          </a:endParaRPr>
        </a:p>
      </dgm:t>
    </dgm:pt>
    <dgm:pt modelId="{6FD0606F-2EAB-46F5-805E-2434BC4D05A9}" type="parTrans" cxnId="{2FB4A8C4-9DB4-40F1-BE82-B8A885D49451}">
      <dgm:prSet/>
      <dgm:spPr/>
      <dgm:t>
        <a:bodyPr/>
        <a:lstStyle/>
        <a:p>
          <a:endParaRPr lang="ru-RU"/>
        </a:p>
      </dgm:t>
    </dgm:pt>
    <dgm:pt modelId="{4FADC0BC-4858-4965-94A5-C66FD127C6F9}" type="sibTrans" cxnId="{2FB4A8C4-9DB4-40F1-BE82-B8A885D49451}">
      <dgm:prSet/>
      <dgm:spPr/>
      <dgm:t>
        <a:bodyPr/>
        <a:lstStyle/>
        <a:p>
          <a:endParaRPr lang="ru-RU"/>
        </a:p>
      </dgm:t>
    </dgm:pt>
    <dgm:pt modelId="{CDCBC3E2-146C-420E-8653-4E90F54E958E}">
      <dgm:prSet custT="1"/>
      <dgm:spPr/>
      <dgm:t>
        <a:bodyPr/>
        <a:lstStyle/>
        <a:p>
          <a:pPr rtl="0"/>
          <a:r>
            <a:rPr lang="ru-RU" sz="2400" dirty="0" smtClean="0">
              <a:latin typeface="Arial Narrow" panose="020B0606020202030204" pitchFamily="34" charset="0"/>
            </a:rPr>
            <a:t>Обучающиеся </a:t>
          </a:r>
          <a:r>
            <a:rPr lang="ru-RU" sz="3200" b="1" dirty="0" smtClean="0">
              <a:solidFill>
                <a:srgbClr val="485970"/>
              </a:solidFill>
              <a:latin typeface="Arial Narrow" panose="020B0606020202030204" pitchFamily="34" charset="0"/>
            </a:rPr>
            <a:t>2</a:t>
          </a:r>
          <a:r>
            <a:rPr lang="ru-RU" sz="3200" b="1" dirty="0" smtClean="0">
              <a:solidFill>
                <a:srgbClr val="586D8A"/>
              </a:solidFill>
              <a:latin typeface="Arial Narrow" panose="020B0606020202030204" pitchFamily="34" charset="0"/>
            </a:rPr>
            <a:t>7</a:t>
          </a:r>
          <a:r>
            <a:rPr lang="ru-RU" sz="2400" b="1" dirty="0" smtClean="0">
              <a:solidFill>
                <a:srgbClr val="586D8A"/>
              </a:solidFill>
              <a:latin typeface="Arial Narrow" panose="020B0606020202030204" pitchFamily="34" charset="0"/>
            </a:rPr>
            <a:t> </a:t>
          </a:r>
          <a:r>
            <a:rPr lang="ru-RU" sz="2400" dirty="0" smtClean="0">
              <a:latin typeface="Arial Narrow" panose="020B0606020202030204" pitchFamily="34" charset="0"/>
            </a:rPr>
            <a:t>образовательных организаций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8B3CB33-DD78-4A4C-8556-3FF37FEF01D7}" type="parTrans" cxnId="{EB460A72-A588-4BCD-AE54-45AFDE59369A}">
      <dgm:prSet/>
      <dgm:spPr/>
      <dgm:t>
        <a:bodyPr/>
        <a:lstStyle/>
        <a:p>
          <a:endParaRPr lang="ru-RU"/>
        </a:p>
      </dgm:t>
    </dgm:pt>
    <dgm:pt modelId="{1B7BD46D-7CE7-4A57-B01A-F2054F0B1790}" type="sibTrans" cxnId="{EB460A72-A588-4BCD-AE54-45AFDE59369A}">
      <dgm:prSet/>
      <dgm:spPr/>
      <dgm:t>
        <a:bodyPr/>
        <a:lstStyle/>
        <a:p>
          <a:endParaRPr lang="ru-RU"/>
        </a:p>
      </dgm:t>
    </dgm:pt>
    <dgm:pt modelId="{F8F24ED8-7690-4B6B-AED7-F2AB878A2607}">
      <dgm:prSet/>
      <dgm:spPr/>
      <dgm:t>
        <a:bodyPr/>
        <a:lstStyle/>
        <a:p>
          <a:pPr rtl="0"/>
          <a:endParaRPr lang="ru-RU" sz="1400" dirty="0"/>
        </a:p>
      </dgm:t>
    </dgm:pt>
    <dgm:pt modelId="{4E11EC71-7A66-4352-84EC-87A448147793}" type="parTrans" cxnId="{37E82754-8EE0-4758-97D3-D1CB8F7BE5B3}">
      <dgm:prSet/>
      <dgm:spPr/>
      <dgm:t>
        <a:bodyPr/>
        <a:lstStyle/>
        <a:p>
          <a:endParaRPr lang="ru-RU"/>
        </a:p>
      </dgm:t>
    </dgm:pt>
    <dgm:pt modelId="{E83EF19A-A427-480F-BE05-8513F33A1131}" type="sibTrans" cxnId="{37E82754-8EE0-4758-97D3-D1CB8F7BE5B3}">
      <dgm:prSet/>
      <dgm:spPr/>
      <dgm:t>
        <a:bodyPr/>
        <a:lstStyle/>
        <a:p>
          <a:endParaRPr lang="ru-RU"/>
        </a:p>
      </dgm:t>
    </dgm:pt>
    <dgm:pt modelId="{83ACF8E8-53A0-4A3C-8698-CD857A9F8DA8}">
      <dgm:prSet custT="1"/>
      <dgm:spPr>
        <a:solidFill>
          <a:srgbClr val="69809F"/>
        </a:solidFill>
      </dgm:spPr>
      <dgm:t>
        <a:bodyPr/>
        <a:lstStyle/>
        <a:p>
          <a:pPr rtl="0"/>
          <a:endParaRPr lang="ru-RU" sz="1100" b="1" spc="100" baseline="0" dirty="0">
            <a:latin typeface="Arial Narrow" panose="020B0606020202030204" pitchFamily="34" charset="0"/>
          </a:endParaRPr>
        </a:p>
      </dgm:t>
    </dgm:pt>
    <dgm:pt modelId="{9BA222AF-3627-4BBB-ADBF-EF779E43FC89}" type="parTrans" cxnId="{FFB3D647-F6B9-4B06-8772-32446F040E55}">
      <dgm:prSet/>
      <dgm:spPr/>
      <dgm:t>
        <a:bodyPr/>
        <a:lstStyle/>
        <a:p>
          <a:endParaRPr lang="ru-RU"/>
        </a:p>
      </dgm:t>
    </dgm:pt>
    <dgm:pt modelId="{0E3E947A-3907-4652-A18C-18A621E41DCC}" type="sibTrans" cxnId="{FFB3D647-F6B9-4B06-8772-32446F040E55}">
      <dgm:prSet/>
      <dgm:spPr/>
      <dgm:t>
        <a:bodyPr/>
        <a:lstStyle/>
        <a:p>
          <a:endParaRPr lang="ru-RU"/>
        </a:p>
      </dgm:t>
    </dgm:pt>
    <dgm:pt modelId="{F0AB34A5-7711-4E9C-8984-193B9B1EAE9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spc="1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4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Общая численность участников – </a:t>
          </a:r>
          <a:r>
            <a:rPr lang="ru-RU" sz="3200" b="1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1</a:t>
          </a:r>
          <a:r>
            <a:rPr lang="ru-RU" sz="3200" b="1" spc="50" baseline="0" dirty="0" smtClean="0">
              <a:solidFill>
                <a:srgbClr val="586D8A"/>
              </a:solidFill>
              <a:latin typeface="Arial Narrow" panose="020B0606020202030204" pitchFamily="34" charset="0"/>
            </a:rPr>
            <a:t>586</a:t>
          </a:r>
          <a:r>
            <a:rPr lang="ru-RU" sz="3200" b="1" spc="50" baseline="0" dirty="0" smtClean="0">
              <a:solidFill>
                <a:srgbClr val="69809F"/>
              </a:solidFill>
              <a:latin typeface="Arial Narrow" panose="020B0606020202030204" pitchFamily="34" charset="0"/>
            </a:rPr>
            <a:t> </a:t>
          </a:r>
          <a:r>
            <a:rPr lang="ru-RU" sz="24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человек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>
            <a:solidFill>
              <a:schemeClr val="tx1"/>
            </a:solidFill>
          </a:endParaRPr>
        </a:p>
      </dgm:t>
    </dgm:pt>
    <dgm:pt modelId="{93F007E8-177A-4B57-953F-8C5A81F5266D}" type="parTrans" cxnId="{48382CF7-DA87-4FED-B113-8585A2CC0A7C}">
      <dgm:prSet/>
      <dgm:spPr/>
      <dgm:t>
        <a:bodyPr/>
        <a:lstStyle/>
        <a:p>
          <a:endParaRPr lang="ru-RU"/>
        </a:p>
      </dgm:t>
    </dgm:pt>
    <dgm:pt modelId="{413E8DDF-A978-4B22-84BF-C7C933582C96}" type="sibTrans" cxnId="{48382CF7-DA87-4FED-B113-8585A2CC0A7C}">
      <dgm:prSet/>
      <dgm:spPr/>
      <dgm:t>
        <a:bodyPr/>
        <a:lstStyle/>
        <a:p>
          <a:endParaRPr lang="ru-RU"/>
        </a:p>
      </dgm:t>
    </dgm:pt>
    <dgm:pt modelId="{596FDF2F-598F-4A2B-A78E-1CEA81BA9852}">
      <dgm:prSet custT="1"/>
      <dgm:spPr/>
      <dgm:t>
        <a:bodyPr/>
        <a:lstStyle/>
        <a:p>
          <a:pPr rtl="0"/>
          <a:endParaRPr lang="ru-RU" sz="20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4D16F5C-EB84-4FE8-AA34-4FC88D4CC3EC}" type="parTrans" cxnId="{5D1523BA-483C-447D-B770-CDD154605D5E}">
      <dgm:prSet/>
      <dgm:spPr/>
      <dgm:t>
        <a:bodyPr/>
        <a:lstStyle/>
        <a:p>
          <a:endParaRPr lang="ru-RU"/>
        </a:p>
      </dgm:t>
    </dgm:pt>
    <dgm:pt modelId="{FF5E2BE7-D738-4628-BB26-DBCCE05A74F9}" type="sibTrans" cxnId="{5D1523BA-483C-447D-B770-CDD154605D5E}">
      <dgm:prSet/>
      <dgm:spPr/>
      <dgm:t>
        <a:bodyPr/>
        <a:lstStyle/>
        <a:p>
          <a:endParaRPr lang="ru-RU"/>
        </a:p>
      </dgm:t>
    </dgm:pt>
    <dgm:pt modelId="{CE52A3B8-D899-4D9E-BE80-32D9C9B23839}" type="pres">
      <dgm:prSet presAssocID="{0E2C7D44-C350-4D2C-92C8-FD4F3AB34F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EEBCD-9C0E-436D-9F82-930C4A648DF6}" type="pres">
      <dgm:prSet presAssocID="{AFD10036-139E-4845-93ED-DBE3001EDB4A}" presName="composite" presStyleCnt="0"/>
      <dgm:spPr/>
    </dgm:pt>
    <dgm:pt modelId="{B40DA914-38A5-4F76-B406-AE1B3C80070E}" type="pres">
      <dgm:prSet presAssocID="{AFD10036-139E-4845-93ED-DBE3001EDB4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D6FA2-444A-4DB6-A79B-9F298AEE1784}" type="pres">
      <dgm:prSet presAssocID="{AFD10036-139E-4845-93ED-DBE3001EDB4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290DF-FD81-42C7-ACB9-AE29F2FF32AF}" type="pres">
      <dgm:prSet presAssocID="{4FADC0BC-4858-4965-94A5-C66FD127C6F9}" presName="sp" presStyleCnt="0"/>
      <dgm:spPr/>
    </dgm:pt>
    <dgm:pt modelId="{4A119686-2150-4B1F-A002-75975EED67F8}" type="pres">
      <dgm:prSet presAssocID="{83ACF8E8-53A0-4A3C-8698-CD857A9F8DA8}" presName="composite" presStyleCnt="0"/>
      <dgm:spPr/>
    </dgm:pt>
    <dgm:pt modelId="{637CC81F-10D0-4CAC-ABB7-E398628CAA6C}" type="pres">
      <dgm:prSet presAssocID="{83ACF8E8-53A0-4A3C-8698-CD857A9F8DA8}" presName="parentText" presStyleLbl="alignNode1" presStyleIdx="1" presStyleCnt="2" custLinFactNeighborX="-2484" custLinFactNeighborY="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4550C-94A0-4B0E-933B-FD0FC907F01A}" type="pres">
      <dgm:prSet presAssocID="{83ACF8E8-53A0-4A3C-8698-CD857A9F8DA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523BA-483C-447D-B770-CDD154605D5E}" srcId="{AFD10036-139E-4845-93ED-DBE3001EDB4A}" destId="{596FDF2F-598F-4A2B-A78E-1CEA81BA9852}" srcOrd="0" destOrd="0" parTransId="{F4D16F5C-EB84-4FE8-AA34-4FC88D4CC3EC}" sibTransId="{FF5E2BE7-D738-4628-BB26-DBCCE05A74F9}"/>
    <dgm:cxn modelId="{37E82754-8EE0-4758-97D3-D1CB8F7BE5B3}" srcId="{CDCBC3E2-146C-420E-8653-4E90F54E958E}" destId="{F8F24ED8-7690-4B6B-AED7-F2AB878A2607}" srcOrd="0" destOrd="0" parTransId="{4E11EC71-7A66-4352-84EC-87A448147793}" sibTransId="{E83EF19A-A427-480F-BE05-8513F33A1131}"/>
    <dgm:cxn modelId="{3F06F75C-7191-40EB-9EC5-E8FF2333F4F2}" type="presOf" srcId="{596FDF2F-598F-4A2B-A78E-1CEA81BA9852}" destId="{1ADD6FA2-444A-4DB6-A79B-9F298AEE1784}" srcOrd="0" destOrd="0" presId="urn:microsoft.com/office/officeart/2005/8/layout/chevron2"/>
    <dgm:cxn modelId="{96F0425C-0280-43A6-90FF-C6E49A2E7399}" type="presOf" srcId="{F8F24ED8-7690-4B6B-AED7-F2AB878A2607}" destId="{1ADD6FA2-444A-4DB6-A79B-9F298AEE1784}" srcOrd="0" destOrd="2" presId="urn:microsoft.com/office/officeart/2005/8/layout/chevron2"/>
    <dgm:cxn modelId="{48382CF7-DA87-4FED-B113-8585A2CC0A7C}" srcId="{83ACF8E8-53A0-4A3C-8698-CD857A9F8DA8}" destId="{F0AB34A5-7711-4E9C-8984-193B9B1EAE9B}" srcOrd="0" destOrd="0" parTransId="{93F007E8-177A-4B57-953F-8C5A81F5266D}" sibTransId="{413E8DDF-A978-4B22-84BF-C7C933582C96}"/>
    <dgm:cxn modelId="{7BFC9B8B-2275-421D-B4E4-DC4D89DE98C9}" type="presOf" srcId="{F0AB34A5-7711-4E9C-8984-193B9B1EAE9B}" destId="{F964550C-94A0-4B0E-933B-FD0FC907F01A}" srcOrd="0" destOrd="0" presId="urn:microsoft.com/office/officeart/2005/8/layout/chevron2"/>
    <dgm:cxn modelId="{2FB4A8C4-9DB4-40F1-BE82-B8A885D49451}" srcId="{0E2C7D44-C350-4D2C-92C8-FD4F3AB34F5D}" destId="{AFD10036-139E-4845-93ED-DBE3001EDB4A}" srcOrd="0" destOrd="0" parTransId="{6FD0606F-2EAB-46F5-805E-2434BC4D05A9}" sibTransId="{4FADC0BC-4858-4965-94A5-C66FD127C6F9}"/>
    <dgm:cxn modelId="{A084D3DA-9C01-40AE-9586-06B2E481A6E5}" type="presOf" srcId="{83ACF8E8-53A0-4A3C-8698-CD857A9F8DA8}" destId="{637CC81F-10D0-4CAC-ABB7-E398628CAA6C}" srcOrd="0" destOrd="0" presId="urn:microsoft.com/office/officeart/2005/8/layout/chevron2"/>
    <dgm:cxn modelId="{0C713D11-FB05-4A40-B12B-1197EC807131}" type="presOf" srcId="{CDCBC3E2-146C-420E-8653-4E90F54E958E}" destId="{1ADD6FA2-444A-4DB6-A79B-9F298AEE1784}" srcOrd="0" destOrd="1" presId="urn:microsoft.com/office/officeart/2005/8/layout/chevron2"/>
    <dgm:cxn modelId="{6DA28EF5-C382-4817-9171-59D5DE5597A2}" type="presOf" srcId="{AFD10036-139E-4845-93ED-DBE3001EDB4A}" destId="{B40DA914-38A5-4F76-B406-AE1B3C80070E}" srcOrd="0" destOrd="0" presId="urn:microsoft.com/office/officeart/2005/8/layout/chevron2"/>
    <dgm:cxn modelId="{FFB3D647-F6B9-4B06-8772-32446F040E55}" srcId="{0E2C7D44-C350-4D2C-92C8-FD4F3AB34F5D}" destId="{83ACF8E8-53A0-4A3C-8698-CD857A9F8DA8}" srcOrd="1" destOrd="0" parTransId="{9BA222AF-3627-4BBB-ADBF-EF779E43FC89}" sibTransId="{0E3E947A-3907-4652-A18C-18A621E41DCC}"/>
    <dgm:cxn modelId="{07B4757F-B7FC-494E-B95D-E6969A21A035}" type="presOf" srcId="{0E2C7D44-C350-4D2C-92C8-FD4F3AB34F5D}" destId="{CE52A3B8-D899-4D9E-BE80-32D9C9B23839}" srcOrd="0" destOrd="0" presId="urn:microsoft.com/office/officeart/2005/8/layout/chevron2"/>
    <dgm:cxn modelId="{EB460A72-A588-4BCD-AE54-45AFDE59369A}" srcId="{AFD10036-139E-4845-93ED-DBE3001EDB4A}" destId="{CDCBC3E2-146C-420E-8653-4E90F54E958E}" srcOrd="1" destOrd="0" parTransId="{48B3CB33-DD78-4A4C-8556-3FF37FEF01D7}" sibTransId="{1B7BD46D-7CE7-4A57-B01A-F2054F0B1790}"/>
    <dgm:cxn modelId="{988E3919-116B-42E8-8BA8-02C316C66450}" type="presParOf" srcId="{CE52A3B8-D899-4D9E-BE80-32D9C9B23839}" destId="{A84EEBCD-9C0E-436D-9F82-930C4A648DF6}" srcOrd="0" destOrd="0" presId="urn:microsoft.com/office/officeart/2005/8/layout/chevron2"/>
    <dgm:cxn modelId="{7AB1F6F8-E594-427E-B316-BD59898AE159}" type="presParOf" srcId="{A84EEBCD-9C0E-436D-9F82-930C4A648DF6}" destId="{B40DA914-38A5-4F76-B406-AE1B3C80070E}" srcOrd="0" destOrd="0" presId="urn:microsoft.com/office/officeart/2005/8/layout/chevron2"/>
    <dgm:cxn modelId="{290AE5D1-A319-4CD5-8793-540EA346B214}" type="presParOf" srcId="{A84EEBCD-9C0E-436D-9F82-930C4A648DF6}" destId="{1ADD6FA2-444A-4DB6-A79B-9F298AEE1784}" srcOrd="1" destOrd="0" presId="urn:microsoft.com/office/officeart/2005/8/layout/chevron2"/>
    <dgm:cxn modelId="{A43D05A6-0982-4693-AC0D-ED09FBA61647}" type="presParOf" srcId="{CE52A3B8-D899-4D9E-BE80-32D9C9B23839}" destId="{AEC290DF-FD81-42C7-ACB9-AE29F2FF32AF}" srcOrd="1" destOrd="0" presId="urn:microsoft.com/office/officeart/2005/8/layout/chevron2"/>
    <dgm:cxn modelId="{2664AB63-3909-4733-A3B7-A0ED9B4DEE8F}" type="presParOf" srcId="{CE52A3B8-D899-4D9E-BE80-32D9C9B23839}" destId="{4A119686-2150-4B1F-A002-75975EED67F8}" srcOrd="2" destOrd="0" presId="urn:microsoft.com/office/officeart/2005/8/layout/chevron2"/>
    <dgm:cxn modelId="{2511A5B6-452E-4AE5-BAFA-D1778D1E25CB}" type="presParOf" srcId="{4A119686-2150-4B1F-A002-75975EED67F8}" destId="{637CC81F-10D0-4CAC-ABB7-E398628CAA6C}" srcOrd="0" destOrd="0" presId="urn:microsoft.com/office/officeart/2005/8/layout/chevron2"/>
    <dgm:cxn modelId="{083CA977-8988-4E87-8074-329BC955591E}" type="presParOf" srcId="{4A119686-2150-4B1F-A002-75975EED67F8}" destId="{F964550C-94A0-4B0E-933B-FD0FC907F0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1A6A9-BB88-49C4-91CF-398FCD7BAA1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5651A-B3B1-41D6-A8F4-6B00642015C6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90000"/>
            </a:lnSpc>
          </a:pPr>
          <a:r>
            <a:rPr lang="ru-RU" sz="1800" b="1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С отставанием </a:t>
          </a:r>
          <a:r>
            <a:rPr lang="ru-RU" sz="1800" b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от среднего показателя по России выполнено </a:t>
          </a:r>
          <a:r>
            <a:rPr lang="ru-RU" sz="1800" b="1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71,4% </a:t>
          </a:r>
          <a:r>
            <a:rPr lang="ru-RU" sz="1800" b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заданий.</a:t>
          </a:r>
        </a:p>
        <a:p>
          <a:pPr algn="l">
            <a:lnSpc>
              <a:spcPct val="90000"/>
            </a:lnSpc>
          </a:pPr>
          <a:r>
            <a:rPr lang="ru-RU" sz="1800" b="1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Низкие и критически низкие результаты </a:t>
          </a:r>
          <a:r>
            <a:rPr lang="ru-RU" sz="18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получены по </a:t>
          </a:r>
          <a:r>
            <a:rPr lang="ru-RU" sz="18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заданиям, связанным с умениями:</a:t>
          </a:r>
        </a:p>
        <a:p>
          <a:pPr algn="l">
            <a:lnSpc>
              <a:spcPct val="114000"/>
            </a:lnSpc>
          </a:pPr>
          <a:r>
            <a:rPr lang="ru-RU" sz="1500" dirty="0" smtClean="0">
              <a:solidFill>
                <a:srgbClr val="485970"/>
              </a:solidFill>
              <a:latin typeface="Arial Narrow" panose="020B0606020202030204" pitchFamily="34" charset="0"/>
            </a:rPr>
            <a:t>Различать словесную формулировку и математическое выражение закона, формулы, связывающие данную физическую величину с другими величинами (задание 2).</a:t>
          </a:r>
        </a:p>
        <a:p>
          <a:pPr algn="l">
            <a:lnSpc>
              <a:spcPct val="114000"/>
            </a:lnSpc>
          </a:pPr>
          <a:r>
            <a:rPr lang="ru-RU" sz="1500" dirty="0" smtClean="0">
              <a:solidFill>
                <a:srgbClr val="485970"/>
              </a:solidFill>
              <a:latin typeface="Arial Narrow" panose="020B0606020202030204" pitchFamily="34" charset="0"/>
            </a:rPr>
            <a:t>Распознавать явление по его определению, описанию, характерным признакам и на основе опытов, демонстрирующих данное физическое явление. Различать для данного явления основные свойства или условия протекания явления (задание 4).</a:t>
          </a:r>
        </a:p>
        <a:p>
          <a:pPr algn="l">
            <a:lnSpc>
              <a:spcPct val="114000"/>
            </a:lnSpc>
          </a:pPr>
          <a:r>
            <a:rPr lang="ru-RU" sz="1500" dirty="0" smtClean="0">
              <a:solidFill>
                <a:srgbClr val="485970"/>
              </a:solidFill>
              <a:latin typeface="Arial Narrow" panose="020B0606020202030204" pitchFamily="34" charset="0"/>
            </a:rPr>
            <a:t>Вычислять значение величины при анализе явлений с использованием законов и формул (задания 5-10).</a:t>
          </a:r>
        </a:p>
        <a:p>
          <a:pPr algn="l">
            <a:lnSpc>
              <a:spcPct val="114000"/>
            </a:lnSpc>
          </a:pPr>
          <a:r>
            <a:rPr lang="ru-RU" sz="1500" dirty="0" smtClean="0">
              <a:solidFill>
                <a:srgbClr val="485970"/>
              </a:solidFill>
              <a:latin typeface="Arial Narrow" panose="020B0606020202030204" pitchFamily="34" charset="0"/>
            </a:rPr>
            <a:t>Описывать изменения физических величин при протекании физических явлений и процессов (задания 11-12).</a:t>
          </a:r>
        </a:p>
        <a:p>
          <a:pPr algn="l">
            <a:lnSpc>
              <a:spcPct val="114000"/>
            </a:lnSpc>
          </a:pPr>
          <a:r>
            <a:rPr lang="ru-RU" sz="1500" dirty="0" smtClean="0">
              <a:solidFill>
                <a:srgbClr val="485970"/>
              </a:solidFill>
              <a:latin typeface="Arial Narrow" panose="020B0606020202030204" pitchFamily="34" charset="0"/>
            </a:rPr>
            <a:t>Проводить прямые измерения физических величин с использованием измерительных приборов, правильно составлять схемы включения прибора в экспериментальную установку, проводить серию измерений (задание 15).</a:t>
          </a:r>
        </a:p>
        <a:p>
          <a:pPr algn="l">
            <a:lnSpc>
              <a:spcPct val="114000"/>
            </a:lnSpc>
          </a:pPr>
          <a:r>
            <a:rPr lang="ru-RU" sz="1500" dirty="0" smtClean="0">
              <a:solidFill>
                <a:srgbClr val="485970"/>
              </a:solidFill>
              <a:latin typeface="Arial Narrow" panose="020B0606020202030204" pitchFamily="34" charset="0"/>
            </a:rPr>
            <a:t>Интерпретировать информацию физического содержания, отвечать на вопросы с использованием явно и неявно заданной информации. Преобразовывать информацию из одной знаковой системы в другую (задание 18).</a:t>
          </a:r>
        </a:p>
        <a:p>
          <a:pPr algn="l">
            <a:lnSpc>
              <a:spcPct val="114000"/>
            </a:lnSpc>
          </a:pPr>
          <a:r>
            <a:rPr lang="ru-RU" sz="1500" dirty="0" smtClean="0">
              <a:solidFill>
                <a:srgbClr val="485970"/>
              </a:solidFill>
              <a:latin typeface="Arial Narrow" panose="020B0606020202030204" pitchFamily="34" charset="0"/>
            </a:rPr>
            <a:t>Применять информацию из текста при решении учебно-познавательных и учебно-практических задач (задание 19).</a:t>
          </a:r>
        </a:p>
        <a:p>
          <a:pPr algn="l">
            <a:lnSpc>
              <a:spcPct val="114000"/>
            </a:lnSpc>
          </a:pPr>
          <a:r>
            <a:rPr lang="ru-RU" sz="1500" dirty="0" smtClean="0">
              <a:solidFill>
                <a:srgbClr val="485970"/>
              </a:solidFill>
              <a:latin typeface="Arial Narrow" panose="020B0606020202030204" pitchFamily="34" charset="0"/>
            </a:rPr>
            <a:t>Объяснять физические процессы и свойства тел (задания 20-21).</a:t>
          </a:r>
          <a:endParaRPr lang="ru-RU" sz="1500" b="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</dgm:t>
    </dgm:pt>
    <dgm:pt modelId="{B793FE2E-CA11-44A3-9019-12DEDF019E9C}" type="parTrans" cxnId="{B9F9CE5A-D013-4B3F-A327-535EE7897D2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A418EB33-F5F6-40F3-8D89-979A7B00D11B}" type="sibTrans" cxnId="{B9F9CE5A-D013-4B3F-A327-535EE7897D2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DF03E23C-F0A1-4504-BE95-BDFCE818609C}" type="pres">
      <dgm:prSet presAssocID="{A141A6A9-BB88-49C4-91CF-398FCD7BAA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CDFD4-0FE5-43C1-8023-56C3CD05D6E6}" type="pres">
      <dgm:prSet presAssocID="{DDC5651A-B3B1-41D6-A8F4-6B00642015C6}" presName="circle1" presStyleLbl="node1" presStyleIdx="0" presStyleCnt="1" custScaleX="1018" custLinFactNeighborX="420" custLinFactNeighborY="-84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2179B47-E434-41F3-ADF0-99E63E15B5B1}" type="pres">
      <dgm:prSet presAssocID="{DDC5651A-B3B1-41D6-A8F4-6B00642015C6}" presName="space" presStyleCnt="0"/>
      <dgm:spPr/>
    </dgm:pt>
    <dgm:pt modelId="{B602958A-CABD-42C5-B700-003A9FD0CBA1}" type="pres">
      <dgm:prSet presAssocID="{DDC5651A-B3B1-41D6-A8F4-6B00642015C6}" presName="rect1" presStyleLbl="alignAcc1" presStyleIdx="0" presStyleCnt="1" custScaleX="121944" custLinFactNeighborX="-13090" custLinFactNeighborY="-24579"/>
      <dgm:spPr/>
      <dgm:t>
        <a:bodyPr/>
        <a:lstStyle/>
        <a:p>
          <a:endParaRPr lang="ru-RU"/>
        </a:p>
      </dgm:t>
    </dgm:pt>
    <dgm:pt modelId="{2E477F99-38A2-4D23-888C-8824B5081609}" type="pres">
      <dgm:prSet presAssocID="{DDC5651A-B3B1-41D6-A8F4-6B00642015C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02FDF-16C7-4769-AD10-9A4FDA700F35}" type="presOf" srcId="{DDC5651A-B3B1-41D6-A8F4-6B00642015C6}" destId="{2E477F99-38A2-4D23-888C-8824B5081609}" srcOrd="1" destOrd="0" presId="urn:microsoft.com/office/officeart/2005/8/layout/target3"/>
    <dgm:cxn modelId="{B9F9CE5A-D013-4B3F-A327-535EE7897D27}" srcId="{A141A6A9-BB88-49C4-91CF-398FCD7BAA10}" destId="{DDC5651A-B3B1-41D6-A8F4-6B00642015C6}" srcOrd="0" destOrd="0" parTransId="{B793FE2E-CA11-44A3-9019-12DEDF019E9C}" sibTransId="{A418EB33-F5F6-40F3-8D89-979A7B00D11B}"/>
    <dgm:cxn modelId="{D4D0B292-F612-44F3-AFB5-C342CABFC1F0}" type="presOf" srcId="{DDC5651A-B3B1-41D6-A8F4-6B00642015C6}" destId="{B602958A-CABD-42C5-B700-003A9FD0CBA1}" srcOrd="0" destOrd="0" presId="urn:microsoft.com/office/officeart/2005/8/layout/target3"/>
    <dgm:cxn modelId="{D0F14425-C009-41AD-9086-800392A145A6}" type="presOf" srcId="{A141A6A9-BB88-49C4-91CF-398FCD7BAA10}" destId="{DF03E23C-F0A1-4504-BE95-BDFCE818609C}" srcOrd="0" destOrd="0" presId="urn:microsoft.com/office/officeart/2005/8/layout/target3"/>
    <dgm:cxn modelId="{351979B3-9AC8-4C40-AC90-9658F597C5F5}" type="presParOf" srcId="{DF03E23C-F0A1-4504-BE95-BDFCE818609C}" destId="{088CDFD4-0FE5-43C1-8023-56C3CD05D6E6}" srcOrd="0" destOrd="0" presId="urn:microsoft.com/office/officeart/2005/8/layout/target3"/>
    <dgm:cxn modelId="{6E0E9239-DA5D-4BB4-A4AC-6C7C375F953F}" type="presParOf" srcId="{DF03E23C-F0A1-4504-BE95-BDFCE818609C}" destId="{F2179B47-E434-41F3-ADF0-99E63E15B5B1}" srcOrd="1" destOrd="0" presId="urn:microsoft.com/office/officeart/2005/8/layout/target3"/>
    <dgm:cxn modelId="{2EFEE596-B065-412C-A3EB-93F396D55DF2}" type="presParOf" srcId="{DF03E23C-F0A1-4504-BE95-BDFCE818609C}" destId="{B602958A-CABD-42C5-B700-003A9FD0CBA1}" srcOrd="2" destOrd="0" presId="urn:microsoft.com/office/officeart/2005/8/layout/target3"/>
    <dgm:cxn modelId="{460AEF54-6CC7-4B16-83A7-07CB0B9CB727}" type="presParOf" srcId="{DF03E23C-F0A1-4504-BE95-BDFCE818609C}" destId="{2E477F99-38A2-4D23-888C-8824B508160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20860-784A-4EC9-AACE-F069AAB617D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A06612B-0427-41F3-87B0-1C77F8644481}">
      <dgm:prSet phldrT="[Текст]" custT="1"/>
      <dgm:spPr>
        <a:solidFill>
          <a:srgbClr val="EFF1F5">
            <a:alpha val="95686"/>
          </a:srgbClr>
        </a:solidFill>
        <a:ln w="19050">
          <a:noFill/>
        </a:ln>
      </dgm:spPr>
      <dgm:t>
        <a:bodyPr/>
        <a:lstStyle/>
        <a:p>
          <a:pPr algn="just"/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Детально проанализировать причины и способы устранения затруднений обучающихся при выполнении заданий, связанных с умениями (см. предыдущий слайд)</a:t>
          </a:r>
          <a:endParaRPr lang="ru-RU" sz="1800" i="0" spc="50" baseline="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A0894237-2A04-4FF4-A1C0-6A809042DE10}" type="parTrans" cxnId="{6F15D392-F00F-498A-AFD4-944D559D5F72}">
      <dgm:prSet/>
      <dgm:spPr/>
      <dgm:t>
        <a:bodyPr/>
        <a:lstStyle/>
        <a:p>
          <a:endParaRPr lang="ru-RU"/>
        </a:p>
      </dgm:t>
    </dgm:pt>
    <dgm:pt modelId="{61606E7E-EA70-48F8-B4C0-27F1408BE8C6}" type="sibTrans" cxnId="{6F15D392-F00F-498A-AFD4-944D559D5F72}">
      <dgm:prSet/>
      <dgm:spPr/>
      <dgm:t>
        <a:bodyPr/>
        <a:lstStyle/>
        <a:p>
          <a:endParaRPr lang="ru-RU"/>
        </a:p>
      </dgm:t>
    </dgm:pt>
    <dgm:pt modelId="{86405BBD-6B2F-4CD0-940E-AAE2E1E781BB}">
      <dgm:prSet phldrT="[Текст]" custT="1"/>
      <dgm:spPr>
        <a:solidFill>
          <a:srgbClr val="EFF1F5"/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Ввести в практику преподавания физики в 9 классе школы и на 1 курсе образовательной организации, реализующей образовательные программы СПО, использование образцов (демоверсии заданий) ВПР СПО ФИЗИКА для обучающихся 1 курса, размещаемых на 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https://fioco.ru/demo-vpr-spo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5A83956-BBBC-48D4-899A-01666341CA42}" type="parTrans" cxnId="{566E4CCF-5137-4E85-9891-3B5CB4BB65A4}">
      <dgm:prSet/>
      <dgm:spPr/>
      <dgm:t>
        <a:bodyPr/>
        <a:lstStyle/>
        <a:p>
          <a:endParaRPr lang="ru-RU"/>
        </a:p>
      </dgm:t>
    </dgm:pt>
    <dgm:pt modelId="{47AF5E12-56DF-4375-8E95-0E955A90951E}" type="sibTrans" cxnId="{566E4CCF-5137-4E85-9891-3B5CB4BB65A4}">
      <dgm:prSet/>
      <dgm:spPr/>
      <dgm:t>
        <a:bodyPr/>
        <a:lstStyle/>
        <a:p>
          <a:endParaRPr lang="ru-RU"/>
        </a:p>
      </dgm:t>
    </dgm:pt>
    <dgm:pt modelId="{9C5812A6-30CB-40DB-909F-62C3A9EFE61B}">
      <dgm:prSet phldrT="[Текст]" custT="1"/>
      <dgm:spPr>
        <a:solidFill>
          <a:srgbClr val="EFF1F5"/>
        </a:solidFill>
      </dgm:spPr>
      <dgm:t>
        <a:bodyPr/>
        <a:lstStyle/>
        <a:p>
          <a:pPr algn="just"/>
          <a:endParaRPr lang="ru-RU" sz="1800" i="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C513025-D4D1-439C-8A22-6F29BF1AEBBE}" type="parTrans" cxnId="{88FFF8B4-6B88-4587-BD48-F3AFE0D37486}">
      <dgm:prSet/>
      <dgm:spPr/>
      <dgm:t>
        <a:bodyPr/>
        <a:lstStyle/>
        <a:p>
          <a:endParaRPr lang="ru-RU"/>
        </a:p>
      </dgm:t>
    </dgm:pt>
    <dgm:pt modelId="{44A255EA-3A0B-4634-9ED8-D3D30DA7C76E}" type="sibTrans" cxnId="{88FFF8B4-6B88-4587-BD48-F3AFE0D37486}">
      <dgm:prSet/>
      <dgm:spPr/>
      <dgm:t>
        <a:bodyPr/>
        <a:lstStyle/>
        <a:p>
          <a:endParaRPr lang="ru-RU"/>
        </a:p>
      </dgm:t>
    </dgm:pt>
    <dgm:pt modelId="{C2957BBD-E1B3-4A21-A45D-6303A9AAD187}" type="pres">
      <dgm:prSet presAssocID="{82420860-784A-4EC9-AACE-F069AAB617D7}" presName="linearFlow" presStyleCnt="0">
        <dgm:presLayoutVars>
          <dgm:dir/>
          <dgm:resizeHandles val="exact"/>
        </dgm:presLayoutVars>
      </dgm:prSet>
      <dgm:spPr/>
    </dgm:pt>
    <dgm:pt modelId="{C47474F7-2E8C-4EA3-B2BA-2A8E49E74C82}" type="pres">
      <dgm:prSet presAssocID="{6A06612B-0427-41F3-87B0-1C77F8644481}" presName="composite" presStyleCnt="0"/>
      <dgm:spPr/>
    </dgm:pt>
    <dgm:pt modelId="{5E7E65EC-67D1-43DC-BCEE-046584A759C6}" type="pres">
      <dgm:prSet presAssocID="{6A06612B-0427-41F3-87B0-1C77F8644481}" presName="imgShp" presStyleLbl="fgImgPlace1" presStyleIdx="0" presStyleCnt="3" custScaleX="100633" custScaleY="95821" custLinFactNeighborX="-72685" custLinFactNeighborY="-168"/>
      <dgm:spPr/>
      <dgm:t>
        <a:bodyPr/>
        <a:lstStyle/>
        <a:p>
          <a:endParaRPr lang="ru-RU"/>
        </a:p>
      </dgm:t>
    </dgm:pt>
    <dgm:pt modelId="{3265790D-4AFD-4780-9CC2-ED3F31D0894E}" type="pres">
      <dgm:prSet presAssocID="{6A06612B-0427-41F3-87B0-1C77F8644481}" presName="txShp" presStyleLbl="node1" presStyleIdx="0" presStyleCnt="3" custScaleX="131435" custLinFactNeighborX="3547" custLinFactNeighborY="-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8E7E6-00C0-4B12-A62D-B4C419CF01D4}" type="pres">
      <dgm:prSet presAssocID="{61606E7E-EA70-48F8-B4C0-27F1408BE8C6}" presName="spacing" presStyleCnt="0"/>
      <dgm:spPr/>
    </dgm:pt>
    <dgm:pt modelId="{E405D3C2-6E0D-46FB-A71B-B8D8C6649C70}" type="pres">
      <dgm:prSet presAssocID="{86405BBD-6B2F-4CD0-940E-AAE2E1E781BB}" presName="composite" presStyleCnt="0"/>
      <dgm:spPr/>
    </dgm:pt>
    <dgm:pt modelId="{75D5231A-2DF5-4275-B87E-412732AE156D}" type="pres">
      <dgm:prSet presAssocID="{86405BBD-6B2F-4CD0-940E-AAE2E1E781BB}" presName="imgShp" presStyleLbl="fgImgPlace1" presStyleIdx="1" presStyleCnt="3" custLinFactNeighborX="-72388" custLinFactNeighborY="-205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87FD55-9FD2-4D31-B1E5-E7BCAE9FD617}" type="pres">
      <dgm:prSet presAssocID="{86405BBD-6B2F-4CD0-940E-AAE2E1E781BB}" presName="txShp" presStyleLbl="node1" presStyleIdx="1" presStyleCnt="3" custScaleX="130825" custLinFactNeighborX="3852" custLinFactNeighborY="-2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F45CC-48E3-4FA4-87A4-BBA43B3978F1}" type="pres">
      <dgm:prSet presAssocID="{47AF5E12-56DF-4375-8E95-0E955A90951E}" presName="spacing" presStyleCnt="0"/>
      <dgm:spPr/>
    </dgm:pt>
    <dgm:pt modelId="{243E5F77-CCFA-436A-A1BD-3A747F1CF076}" type="pres">
      <dgm:prSet presAssocID="{9C5812A6-30CB-40DB-909F-62C3A9EFE61B}" presName="composite" presStyleCnt="0"/>
      <dgm:spPr/>
    </dgm:pt>
    <dgm:pt modelId="{CB67E4F5-04DD-40CF-A73F-56251BB9482E}" type="pres">
      <dgm:prSet presAssocID="{9C5812A6-30CB-40DB-909F-62C3A9EFE61B}" presName="imgShp" presStyleLbl="fgImgPlace1" presStyleIdx="2" presStyleCnt="3" custLinFactNeighborX="-72368" custLinFactNeighborY="-4130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6B95ED-6395-4DF7-ADEA-20889AF4EDB7}" type="pres">
      <dgm:prSet presAssocID="{9C5812A6-30CB-40DB-909F-62C3A9EFE61B}" presName="txShp" presStyleLbl="node1" presStyleIdx="2" presStyleCnt="3" custScaleX="131719" custLinFactNeighborX="3546" custLinFactNeighborY="-4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FF8B4-6B88-4587-BD48-F3AFE0D37486}" srcId="{82420860-784A-4EC9-AACE-F069AAB617D7}" destId="{9C5812A6-30CB-40DB-909F-62C3A9EFE61B}" srcOrd="2" destOrd="0" parTransId="{0C513025-D4D1-439C-8A22-6F29BF1AEBBE}" sibTransId="{44A255EA-3A0B-4634-9ED8-D3D30DA7C76E}"/>
    <dgm:cxn modelId="{C5639F34-4628-42F4-BF70-231B137D55E2}" type="presOf" srcId="{82420860-784A-4EC9-AACE-F069AAB617D7}" destId="{C2957BBD-E1B3-4A21-A45D-6303A9AAD187}" srcOrd="0" destOrd="0" presId="urn:microsoft.com/office/officeart/2005/8/layout/vList3"/>
    <dgm:cxn modelId="{566E4CCF-5137-4E85-9891-3B5CB4BB65A4}" srcId="{82420860-784A-4EC9-AACE-F069AAB617D7}" destId="{86405BBD-6B2F-4CD0-940E-AAE2E1E781BB}" srcOrd="1" destOrd="0" parTransId="{B5A83956-BBBC-48D4-899A-01666341CA42}" sibTransId="{47AF5E12-56DF-4375-8E95-0E955A90951E}"/>
    <dgm:cxn modelId="{19DC9E06-C975-4B4E-B082-A385AE296B86}" type="presOf" srcId="{9C5812A6-30CB-40DB-909F-62C3A9EFE61B}" destId="{B16B95ED-6395-4DF7-ADEA-20889AF4EDB7}" srcOrd="0" destOrd="0" presId="urn:microsoft.com/office/officeart/2005/8/layout/vList3"/>
    <dgm:cxn modelId="{46980D07-20B8-4915-9EF5-C683F2D597E9}" type="presOf" srcId="{86405BBD-6B2F-4CD0-940E-AAE2E1E781BB}" destId="{4B87FD55-9FD2-4D31-B1E5-E7BCAE9FD617}" srcOrd="0" destOrd="0" presId="urn:microsoft.com/office/officeart/2005/8/layout/vList3"/>
    <dgm:cxn modelId="{3C80D8DB-4CCC-4453-852E-0D248D345878}" type="presOf" srcId="{6A06612B-0427-41F3-87B0-1C77F8644481}" destId="{3265790D-4AFD-4780-9CC2-ED3F31D0894E}" srcOrd="0" destOrd="0" presId="urn:microsoft.com/office/officeart/2005/8/layout/vList3"/>
    <dgm:cxn modelId="{6F15D392-F00F-498A-AFD4-944D559D5F72}" srcId="{82420860-784A-4EC9-AACE-F069AAB617D7}" destId="{6A06612B-0427-41F3-87B0-1C77F8644481}" srcOrd="0" destOrd="0" parTransId="{A0894237-2A04-4FF4-A1C0-6A809042DE10}" sibTransId="{61606E7E-EA70-48F8-B4C0-27F1408BE8C6}"/>
    <dgm:cxn modelId="{BD1DB80C-5D14-4B6F-903D-C1FAAE3B7808}" type="presParOf" srcId="{C2957BBD-E1B3-4A21-A45D-6303A9AAD187}" destId="{C47474F7-2E8C-4EA3-B2BA-2A8E49E74C82}" srcOrd="0" destOrd="0" presId="urn:microsoft.com/office/officeart/2005/8/layout/vList3"/>
    <dgm:cxn modelId="{AE49CF3F-7CDF-4255-B3D9-028F6BB65921}" type="presParOf" srcId="{C47474F7-2E8C-4EA3-B2BA-2A8E49E74C82}" destId="{5E7E65EC-67D1-43DC-BCEE-046584A759C6}" srcOrd="0" destOrd="0" presId="urn:microsoft.com/office/officeart/2005/8/layout/vList3"/>
    <dgm:cxn modelId="{33C91D3C-73CB-44EA-8CE6-8FC3F5FEFCE3}" type="presParOf" srcId="{C47474F7-2E8C-4EA3-B2BA-2A8E49E74C82}" destId="{3265790D-4AFD-4780-9CC2-ED3F31D0894E}" srcOrd="1" destOrd="0" presId="urn:microsoft.com/office/officeart/2005/8/layout/vList3"/>
    <dgm:cxn modelId="{2838D772-05E7-429A-AC89-879F581FADDD}" type="presParOf" srcId="{C2957BBD-E1B3-4A21-A45D-6303A9AAD187}" destId="{F538E7E6-00C0-4B12-A62D-B4C419CF01D4}" srcOrd="1" destOrd="0" presId="urn:microsoft.com/office/officeart/2005/8/layout/vList3"/>
    <dgm:cxn modelId="{DBF85BAF-4E7D-4E25-976E-76B0C0A23628}" type="presParOf" srcId="{C2957BBD-E1B3-4A21-A45D-6303A9AAD187}" destId="{E405D3C2-6E0D-46FB-A71B-B8D8C6649C70}" srcOrd="2" destOrd="0" presId="urn:microsoft.com/office/officeart/2005/8/layout/vList3"/>
    <dgm:cxn modelId="{AA9971C6-81C3-4FB6-8638-E8676B31FF12}" type="presParOf" srcId="{E405D3C2-6E0D-46FB-A71B-B8D8C6649C70}" destId="{75D5231A-2DF5-4275-B87E-412732AE156D}" srcOrd="0" destOrd="0" presId="urn:microsoft.com/office/officeart/2005/8/layout/vList3"/>
    <dgm:cxn modelId="{54A0F96D-FD86-4E2D-882B-75D87234EA70}" type="presParOf" srcId="{E405D3C2-6E0D-46FB-A71B-B8D8C6649C70}" destId="{4B87FD55-9FD2-4D31-B1E5-E7BCAE9FD617}" srcOrd="1" destOrd="0" presId="urn:microsoft.com/office/officeart/2005/8/layout/vList3"/>
    <dgm:cxn modelId="{85A283F1-9403-47B2-AF52-EDA9D1704DE2}" type="presParOf" srcId="{C2957BBD-E1B3-4A21-A45D-6303A9AAD187}" destId="{52BF45CC-48E3-4FA4-87A4-BBA43B3978F1}" srcOrd="3" destOrd="0" presId="urn:microsoft.com/office/officeart/2005/8/layout/vList3"/>
    <dgm:cxn modelId="{CD0AEAA2-25DC-4EEF-9475-B93CC461E985}" type="presParOf" srcId="{C2957BBD-E1B3-4A21-A45D-6303A9AAD187}" destId="{243E5F77-CCFA-436A-A1BD-3A747F1CF076}" srcOrd="4" destOrd="0" presId="urn:microsoft.com/office/officeart/2005/8/layout/vList3"/>
    <dgm:cxn modelId="{CD27E089-0710-489A-B778-32B4C21E64D9}" type="presParOf" srcId="{243E5F77-CCFA-436A-A1BD-3A747F1CF076}" destId="{CB67E4F5-04DD-40CF-A73F-56251BB9482E}" srcOrd="0" destOrd="0" presId="urn:microsoft.com/office/officeart/2005/8/layout/vList3"/>
    <dgm:cxn modelId="{E1696F52-1E89-40A5-A4A8-90CDBAA325AA}" type="presParOf" srcId="{243E5F77-CCFA-436A-A1BD-3A747F1CF076}" destId="{B16B95ED-6395-4DF7-ADEA-20889AF4EDB7}" srcOrd="1" destOrd="0" presId="urn:microsoft.com/office/officeart/2005/8/layout/vList3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C7D44-C350-4D2C-92C8-FD4F3AB34F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10036-139E-4845-93ED-DBE3001EDB4A}">
      <dgm:prSet custT="1"/>
      <dgm:spPr>
        <a:solidFill>
          <a:srgbClr val="69809F"/>
        </a:solidFill>
      </dgm:spPr>
      <dgm:t>
        <a:bodyPr/>
        <a:lstStyle/>
        <a:p>
          <a:pPr rtl="0"/>
          <a:endParaRPr lang="ru-RU" sz="1100" b="1" spc="100" baseline="0" dirty="0">
            <a:latin typeface="Arial Narrow" panose="020B0606020202030204" pitchFamily="34" charset="0"/>
          </a:endParaRPr>
        </a:p>
      </dgm:t>
    </dgm:pt>
    <dgm:pt modelId="{6FD0606F-2EAB-46F5-805E-2434BC4D05A9}" type="parTrans" cxnId="{2FB4A8C4-9DB4-40F1-BE82-B8A885D49451}">
      <dgm:prSet/>
      <dgm:spPr/>
      <dgm:t>
        <a:bodyPr/>
        <a:lstStyle/>
        <a:p>
          <a:endParaRPr lang="ru-RU"/>
        </a:p>
      </dgm:t>
    </dgm:pt>
    <dgm:pt modelId="{4FADC0BC-4858-4965-94A5-C66FD127C6F9}" type="sibTrans" cxnId="{2FB4A8C4-9DB4-40F1-BE82-B8A885D49451}">
      <dgm:prSet/>
      <dgm:spPr/>
      <dgm:t>
        <a:bodyPr/>
        <a:lstStyle/>
        <a:p>
          <a:endParaRPr lang="ru-RU"/>
        </a:p>
      </dgm:t>
    </dgm:pt>
    <dgm:pt modelId="{CDCBC3E2-146C-420E-8653-4E90F54E958E}">
      <dgm:prSet custT="1"/>
      <dgm:spPr/>
      <dgm:t>
        <a:bodyPr/>
        <a:lstStyle/>
        <a:p>
          <a:pPr rtl="0"/>
          <a:r>
            <a:rPr lang="ru-RU" sz="2400" dirty="0" smtClean="0">
              <a:latin typeface="Arial Narrow" panose="020B0606020202030204" pitchFamily="34" charset="0"/>
            </a:rPr>
            <a:t>Обучающиеся </a:t>
          </a:r>
          <a:r>
            <a:rPr lang="ru-RU" sz="3200" b="1" dirty="0" smtClean="0">
              <a:solidFill>
                <a:srgbClr val="485970"/>
              </a:solidFill>
              <a:latin typeface="Arial Narrow" panose="020B0606020202030204" pitchFamily="34" charset="0"/>
            </a:rPr>
            <a:t>27</a:t>
          </a:r>
          <a:r>
            <a:rPr lang="ru-RU" sz="2400" b="1" dirty="0" smtClean="0">
              <a:solidFill>
                <a:srgbClr val="586D8A"/>
              </a:solidFill>
              <a:latin typeface="Arial Narrow" panose="020B0606020202030204" pitchFamily="34" charset="0"/>
            </a:rPr>
            <a:t> </a:t>
          </a:r>
          <a:r>
            <a:rPr lang="ru-RU" sz="2400" dirty="0" smtClean="0">
              <a:latin typeface="Arial Narrow" panose="020B0606020202030204" pitchFamily="34" charset="0"/>
            </a:rPr>
            <a:t>образовательных организаций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48B3CB33-DD78-4A4C-8556-3FF37FEF01D7}" type="parTrans" cxnId="{EB460A72-A588-4BCD-AE54-45AFDE59369A}">
      <dgm:prSet/>
      <dgm:spPr/>
      <dgm:t>
        <a:bodyPr/>
        <a:lstStyle/>
        <a:p>
          <a:endParaRPr lang="ru-RU"/>
        </a:p>
      </dgm:t>
    </dgm:pt>
    <dgm:pt modelId="{1B7BD46D-7CE7-4A57-B01A-F2054F0B1790}" type="sibTrans" cxnId="{EB460A72-A588-4BCD-AE54-45AFDE59369A}">
      <dgm:prSet/>
      <dgm:spPr/>
      <dgm:t>
        <a:bodyPr/>
        <a:lstStyle/>
        <a:p>
          <a:endParaRPr lang="ru-RU"/>
        </a:p>
      </dgm:t>
    </dgm:pt>
    <dgm:pt modelId="{F8F24ED8-7690-4B6B-AED7-F2AB878A2607}">
      <dgm:prSet/>
      <dgm:spPr/>
      <dgm:t>
        <a:bodyPr/>
        <a:lstStyle/>
        <a:p>
          <a:pPr rtl="0"/>
          <a:endParaRPr lang="ru-RU" sz="1400" dirty="0"/>
        </a:p>
      </dgm:t>
    </dgm:pt>
    <dgm:pt modelId="{4E11EC71-7A66-4352-84EC-87A448147793}" type="parTrans" cxnId="{37E82754-8EE0-4758-97D3-D1CB8F7BE5B3}">
      <dgm:prSet/>
      <dgm:spPr/>
      <dgm:t>
        <a:bodyPr/>
        <a:lstStyle/>
        <a:p>
          <a:endParaRPr lang="ru-RU"/>
        </a:p>
      </dgm:t>
    </dgm:pt>
    <dgm:pt modelId="{E83EF19A-A427-480F-BE05-8513F33A1131}" type="sibTrans" cxnId="{37E82754-8EE0-4758-97D3-D1CB8F7BE5B3}">
      <dgm:prSet/>
      <dgm:spPr/>
      <dgm:t>
        <a:bodyPr/>
        <a:lstStyle/>
        <a:p>
          <a:endParaRPr lang="ru-RU"/>
        </a:p>
      </dgm:t>
    </dgm:pt>
    <dgm:pt modelId="{83ACF8E8-53A0-4A3C-8698-CD857A9F8DA8}">
      <dgm:prSet custT="1"/>
      <dgm:spPr>
        <a:solidFill>
          <a:srgbClr val="69809F"/>
        </a:solidFill>
      </dgm:spPr>
      <dgm:t>
        <a:bodyPr/>
        <a:lstStyle/>
        <a:p>
          <a:pPr rtl="0"/>
          <a:endParaRPr lang="ru-RU" sz="1100" b="1" spc="100" baseline="0" dirty="0">
            <a:latin typeface="Arial Narrow" panose="020B0606020202030204" pitchFamily="34" charset="0"/>
          </a:endParaRPr>
        </a:p>
      </dgm:t>
    </dgm:pt>
    <dgm:pt modelId="{9BA222AF-3627-4BBB-ADBF-EF779E43FC89}" type="parTrans" cxnId="{FFB3D647-F6B9-4B06-8772-32446F040E55}">
      <dgm:prSet/>
      <dgm:spPr/>
      <dgm:t>
        <a:bodyPr/>
        <a:lstStyle/>
        <a:p>
          <a:endParaRPr lang="ru-RU"/>
        </a:p>
      </dgm:t>
    </dgm:pt>
    <dgm:pt modelId="{0E3E947A-3907-4652-A18C-18A621E41DCC}" type="sibTrans" cxnId="{FFB3D647-F6B9-4B06-8772-32446F040E55}">
      <dgm:prSet/>
      <dgm:spPr/>
      <dgm:t>
        <a:bodyPr/>
        <a:lstStyle/>
        <a:p>
          <a:endParaRPr lang="ru-RU"/>
        </a:p>
      </dgm:t>
    </dgm:pt>
    <dgm:pt modelId="{F0AB34A5-7711-4E9C-8984-193B9B1EAE9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spc="1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4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Общая численность участников – </a:t>
          </a:r>
          <a:r>
            <a:rPr lang="ru-RU" sz="3200" b="1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1 513 </a:t>
          </a:r>
          <a:r>
            <a:rPr lang="ru-RU" sz="2400" b="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человек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>
            <a:solidFill>
              <a:schemeClr val="tx1"/>
            </a:solidFill>
          </a:endParaRPr>
        </a:p>
      </dgm:t>
    </dgm:pt>
    <dgm:pt modelId="{93F007E8-177A-4B57-953F-8C5A81F5266D}" type="parTrans" cxnId="{48382CF7-DA87-4FED-B113-8585A2CC0A7C}">
      <dgm:prSet/>
      <dgm:spPr/>
      <dgm:t>
        <a:bodyPr/>
        <a:lstStyle/>
        <a:p>
          <a:endParaRPr lang="ru-RU"/>
        </a:p>
      </dgm:t>
    </dgm:pt>
    <dgm:pt modelId="{413E8DDF-A978-4B22-84BF-C7C933582C96}" type="sibTrans" cxnId="{48382CF7-DA87-4FED-B113-8585A2CC0A7C}">
      <dgm:prSet/>
      <dgm:spPr/>
      <dgm:t>
        <a:bodyPr/>
        <a:lstStyle/>
        <a:p>
          <a:endParaRPr lang="ru-RU"/>
        </a:p>
      </dgm:t>
    </dgm:pt>
    <dgm:pt modelId="{596FDF2F-598F-4A2B-A78E-1CEA81BA9852}">
      <dgm:prSet custT="1"/>
      <dgm:spPr/>
      <dgm:t>
        <a:bodyPr/>
        <a:lstStyle/>
        <a:p>
          <a:pPr rtl="0"/>
          <a:endParaRPr lang="ru-RU" sz="20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4D16F5C-EB84-4FE8-AA34-4FC88D4CC3EC}" type="parTrans" cxnId="{5D1523BA-483C-447D-B770-CDD154605D5E}">
      <dgm:prSet/>
      <dgm:spPr/>
      <dgm:t>
        <a:bodyPr/>
        <a:lstStyle/>
        <a:p>
          <a:endParaRPr lang="ru-RU"/>
        </a:p>
      </dgm:t>
    </dgm:pt>
    <dgm:pt modelId="{FF5E2BE7-D738-4628-BB26-DBCCE05A74F9}" type="sibTrans" cxnId="{5D1523BA-483C-447D-B770-CDD154605D5E}">
      <dgm:prSet/>
      <dgm:spPr/>
      <dgm:t>
        <a:bodyPr/>
        <a:lstStyle/>
        <a:p>
          <a:endParaRPr lang="ru-RU"/>
        </a:p>
      </dgm:t>
    </dgm:pt>
    <dgm:pt modelId="{CE52A3B8-D899-4D9E-BE80-32D9C9B23839}" type="pres">
      <dgm:prSet presAssocID="{0E2C7D44-C350-4D2C-92C8-FD4F3AB34F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4EEBCD-9C0E-436D-9F82-930C4A648DF6}" type="pres">
      <dgm:prSet presAssocID="{AFD10036-139E-4845-93ED-DBE3001EDB4A}" presName="composite" presStyleCnt="0"/>
      <dgm:spPr/>
    </dgm:pt>
    <dgm:pt modelId="{B40DA914-38A5-4F76-B406-AE1B3C80070E}" type="pres">
      <dgm:prSet presAssocID="{AFD10036-139E-4845-93ED-DBE3001EDB4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D6FA2-444A-4DB6-A79B-9F298AEE1784}" type="pres">
      <dgm:prSet presAssocID="{AFD10036-139E-4845-93ED-DBE3001EDB4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290DF-FD81-42C7-ACB9-AE29F2FF32AF}" type="pres">
      <dgm:prSet presAssocID="{4FADC0BC-4858-4965-94A5-C66FD127C6F9}" presName="sp" presStyleCnt="0"/>
      <dgm:spPr/>
    </dgm:pt>
    <dgm:pt modelId="{4A119686-2150-4B1F-A002-75975EED67F8}" type="pres">
      <dgm:prSet presAssocID="{83ACF8E8-53A0-4A3C-8698-CD857A9F8DA8}" presName="composite" presStyleCnt="0"/>
      <dgm:spPr/>
    </dgm:pt>
    <dgm:pt modelId="{637CC81F-10D0-4CAC-ABB7-E398628CAA6C}" type="pres">
      <dgm:prSet presAssocID="{83ACF8E8-53A0-4A3C-8698-CD857A9F8DA8}" presName="parentText" presStyleLbl="alignNode1" presStyleIdx="1" presStyleCnt="2" custLinFactNeighborX="-2484" custLinFactNeighborY="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4550C-94A0-4B0E-933B-FD0FC907F01A}" type="pres">
      <dgm:prSet presAssocID="{83ACF8E8-53A0-4A3C-8698-CD857A9F8DA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82754-8EE0-4758-97D3-D1CB8F7BE5B3}" srcId="{CDCBC3E2-146C-420E-8653-4E90F54E958E}" destId="{F8F24ED8-7690-4B6B-AED7-F2AB878A2607}" srcOrd="0" destOrd="0" parTransId="{4E11EC71-7A66-4352-84EC-87A448147793}" sibTransId="{E83EF19A-A427-480F-BE05-8513F33A1131}"/>
    <dgm:cxn modelId="{7BFC9B8B-2275-421D-B4E4-DC4D89DE98C9}" type="presOf" srcId="{F0AB34A5-7711-4E9C-8984-193B9B1EAE9B}" destId="{F964550C-94A0-4B0E-933B-FD0FC907F01A}" srcOrd="0" destOrd="0" presId="urn:microsoft.com/office/officeart/2005/8/layout/chevron2"/>
    <dgm:cxn modelId="{96F0425C-0280-43A6-90FF-C6E49A2E7399}" type="presOf" srcId="{F8F24ED8-7690-4B6B-AED7-F2AB878A2607}" destId="{1ADD6FA2-444A-4DB6-A79B-9F298AEE1784}" srcOrd="0" destOrd="2" presId="urn:microsoft.com/office/officeart/2005/8/layout/chevron2"/>
    <dgm:cxn modelId="{3F06F75C-7191-40EB-9EC5-E8FF2333F4F2}" type="presOf" srcId="{596FDF2F-598F-4A2B-A78E-1CEA81BA9852}" destId="{1ADD6FA2-444A-4DB6-A79B-9F298AEE1784}" srcOrd="0" destOrd="0" presId="urn:microsoft.com/office/officeart/2005/8/layout/chevron2"/>
    <dgm:cxn modelId="{07B4757F-B7FC-494E-B95D-E6969A21A035}" type="presOf" srcId="{0E2C7D44-C350-4D2C-92C8-FD4F3AB34F5D}" destId="{CE52A3B8-D899-4D9E-BE80-32D9C9B23839}" srcOrd="0" destOrd="0" presId="urn:microsoft.com/office/officeart/2005/8/layout/chevron2"/>
    <dgm:cxn modelId="{A084D3DA-9C01-40AE-9586-06B2E481A6E5}" type="presOf" srcId="{83ACF8E8-53A0-4A3C-8698-CD857A9F8DA8}" destId="{637CC81F-10D0-4CAC-ABB7-E398628CAA6C}" srcOrd="0" destOrd="0" presId="urn:microsoft.com/office/officeart/2005/8/layout/chevron2"/>
    <dgm:cxn modelId="{2FB4A8C4-9DB4-40F1-BE82-B8A885D49451}" srcId="{0E2C7D44-C350-4D2C-92C8-FD4F3AB34F5D}" destId="{AFD10036-139E-4845-93ED-DBE3001EDB4A}" srcOrd="0" destOrd="0" parTransId="{6FD0606F-2EAB-46F5-805E-2434BC4D05A9}" sibTransId="{4FADC0BC-4858-4965-94A5-C66FD127C6F9}"/>
    <dgm:cxn modelId="{EB460A72-A588-4BCD-AE54-45AFDE59369A}" srcId="{AFD10036-139E-4845-93ED-DBE3001EDB4A}" destId="{CDCBC3E2-146C-420E-8653-4E90F54E958E}" srcOrd="1" destOrd="0" parTransId="{48B3CB33-DD78-4A4C-8556-3FF37FEF01D7}" sibTransId="{1B7BD46D-7CE7-4A57-B01A-F2054F0B1790}"/>
    <dgm:cxn modelId="{5D1523BA-483C-447D-B770-CDD154605D5E}" srcId="{AFD10036-139E-4845-93ED-DBE3001EDB4A}" destId="{596FDF2F-598F-4A2B-A78E-1CEA81BA9852}" srcOrd="0" destOrd="0" parTransId="{F4D16F5C-EB84-4FE8-AA34-4FC88D4CC3EC}" sibTransId="{FF5E2BE7-D738-4628-BB26-DBCCE05A74F9}"/>
    <dgm:cxn modelId="{FFB3D647-F6B9-4B06-8772-32446F040E55}" srcId="{0E2C7D44-C350-4D2C-92C8-FD4F3AB34F5D}" destId="{83ACF8E8-53A0-4A3C-8698-CD857A9F8DA8}" srcOrd="1" destOrd="0" parTransId="{9BA222AF-3627-4BBB-ADBF-EF779E43FC89}" sibTransId="{0E3E947A-3907-4652-A18C-18A621E41DCC}"/>
    <dgm:cxn modelId="{0C713D11-FB05-4A40-B12B-1197EC807131}" type="presOf" srcId="{CDCBC3E2-146C-420E-8653-4E90F54E958E}" destId="{1ADD6FA2-444A-4DB6-A79B-9F298AEE1784}" srcOrd="0" destOrd="1" presId="urn:microsoft.com/office/officeart/2005/8/layout/chevron2"/>
    <dgm:cxn modelId="{6DA28EF5-C382-4817-9171-59D5DE5597A2}" type="presOf" srcId="{AFD10036-139E-4845-93ED-DBE3001EDB4A}" destId="{B40DA914-38A5-4F76-B406-AE1B3C80070E}" srcOrd="0" destOrd="0" presId="urn:microsoft.com/office/officeart/2005/8/layout/chevron2"/>
    <dgm:cxn modelId="{48382CF7-DA87-4FED-B113-8585A2CC0A7C}" srcId="{83ACF8E8-53A0-4A3C-8698-CD857A9F8DA8}" destId="{F0AB34A5-7711-4E9C-8984-193B9B1EAE9B}" srcOrd="0" destOrd="0" parTransId="{93F007E8-177A-4B57-953F-8C5A81F5266D}" sibTransId="{413E8DDF-A978-4B22-84BF-C7C933582C96}"/>
    <dgm:cxn modelId="{988E3919-116B-42E8-8BA8-02C316C66450}" type="presParOf" srcId="{CE52A3B8-D899-4D9E-BE80-32D9C9B23839}" destId="{A84EEBCD-9C0E-436D-9F82-930C4A648DF6}" srcOrd="0" destOrd="0" presId="urn:microsoft.com/office/officeart/2005/8/layout/chevron2"/>
    <dgm:cxn modelId="{7AB1F6F8-E594-427E-B316-BD59898AE159}" type="presParOf" srcId="{A84EEBCD-9C0E-436D-9F82-930C4A648DF6}" destId="{B40DA914-38A5-4F76-B406-AE1B3C80070E}" srcOrd="0" destOrd="0" presId="urn:microsoft.com/office/officeart/2005/8/layout/chevron2"/>
    <dgm:cxn modelId="{290AE5D1-A319-4CD5-8793-540EA346B214}" type="presParOf" srcId="{A84EEBCD-9C0E-436D-9F82-930C4A648DF6}" destId="{1ADD6FA2-444A-4DB6-A79B-9F298AEE1784}" srcOrd="1" destOrd="0" presId="urn:microsoft.com/office/officeart/2005/8/layout/chevron2"/>
    <dgm:cxn modelId="{A43D05A6-0982-4693-AC0D-ED09FBA61647}" type="presParOf" srcId="{CE52A3B8-D899-4D9E-BE80-32D9C9B23839}" destId="{AEC290DF-FD81-42C7-ACB9-AE29F2FF32AF}" srcOrd="1" destOrd="0" presId="urn:microsoft.com/office/officeart/2005/8/layout/chevron2"/>
    <dgm:cxn modelId="{2664AB63-3909-4733-A3B7-A0ED9B4DEE8F}" type="presParOf" srcId="{CE52A3B8-D899-4D9E-BE80-32D9C9B23839}" destId="{4A119686-2150-4B1F-A002-75975EED67F8}" srcOrd="2" destOrd="0" presId="urn:microsoft.com/office/officeart/2005/8/layout/chevron2"/>
    <dgm:cxn modelId="{2511A5B6-452E-4AE5-BAFA-D1778D1E25CB}" type="presParOf" srcId="{4A119686-2150-4B1F-A002-75975EED67F8}" destId="{637CC81F-10D0-4CAC-ABB7-E398628CAA6C}" srcOrd="0" destOrd="0" presId="urn:microsoft.com/office/officeart/2005/8/layout/chevron2"/>
    <dgm:cxn modelId="{083CA977-8988-4E87-8074-329BC955591E}" type="presParOf" srcId="{4A119686-2150-4B1F-A002-75975EED67F8}" destId="{F964550C-94A0-4B0E-933B-FD0FC907F0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41A6A9-BB88-49C4-91CF-398FCD7BAA1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C5651A-B3B1-41D6-A8F4-6B00642015C6}">
      <dgm:prSet phldrT="[Текст]" custT="1"/>
      <dgm:spPr>
        <a:ln>
          <a:noFill/>
        </a:ln>
      </dgm:spPr>
      <dgm:t>
        <a:bodyPr/>
        <a:lstStyle/>
        <a:p>
          <a:pPr algn="l">
            <a:lnSpc>
              <a:spcPct val="90000"/>
            </a:lnSpc>
          </a:pPr>
          <a:r>
            <a:rPr lang="ru-RU" sz="1500" b="1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НЕ ВЫЗЫВАЮТ ЗАТРУДНЕНИЙ У БОЛЕЕ ЧЕМ 70% ОБУЧАЮЩИХСЯ: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Определение понятий и величин – задание 2.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Определение физических явлений и процессов, лежащих в основе принципа действия технического устройства (прибора). 	Узнавание явлений в окружающем мире – задание 13.</a:t>
          </a:r>
        </a:p>
        <a:p>
          <a:pPr algn="l">
            <a:lnSpc>
              <a:spcPct val="90000"/>
            </a:lnSpc>
          </a:pPr>
          <a:endParaRPr lang="ru-RU" sz="1500" b="1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algn="l">
            <a:lnSpc>
              <a:spcPct val="90000"/>
            </a:lnSpc>
          </a:pPr>
          <a:r>
            <a:rPr lang="ru-RU" sz="1500" b="1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СЕРЬЕЗНЫЕ ЗАТРУДНЕНИЯ У БОЛЕЕ ЧЕМ 50% ОБУЧАЮЩИХСЯ ВЫЗЫВАЮТ </a:t>
          </a: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: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Группировка понятий (физические явления, физические величины, единицы измерения величин, измерительные приборы) – 	задание 1.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Формулировка цели опыта или выводы по результатам опыта - задание 11.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Объяснение физических явлений и процессов, используемых при работе технических устройств - задание 14. </a:t>
          </a:r>
        </a:p>
        <a:p>
          <a:pPr algn="l">
            <a:lnSpc>
              <a:spcPct val="90000"/>
            </a:lnSpc>
          </a:pPr>
          <a:endParaRPr lang="ru-RU" sz="1500" b="1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algn="l">
            <a:lnSpc>
              <a:spcPct val="90000"/>
            </a:lnSpc>
          </a:pPr>
          <a:r>
            <a:rPr lang="ru-RU" sz="1500" b="1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НЕ СПРАВИЛИСЬ С ЗАДАНИЯМИ БОЛЕЕ 60% ОБУЧАЮЩИХСЯ: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Применение формулы для расчета физической величины - задание 9.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Объяснение физических явлений и процессов, используемых при работе технических устройств - задание 15. </a:t>
          </a:r>
        </a:p>
        <a:p>
          <a:pPr algn="l">
            <a:lnSpc>
              <a:spcPct val="90000"/>
            </a:lnSpc>
          </a:pPr>
          <a:endParaRPr lang="ru-RU" sz="1500" b="1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algn="l">
            <a:lnSpc>
              <a:spcPct val="90000"/>
            </a:lnSpc>
          </a:pPr>
          <a:r>
            <a:rPr lang="ru-RU" sz="1500" b="1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БОЛЕЕ 70% ОБУЧАЮЩИХСЯ НЕ ГОТОВЫ: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к применению информации из текста и имеющихся знаний при решении задач - задание 18. </a:t>
          </a:r>
          <a:endParaRPr lang="ru-RU" sz="1500" b="1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algn="l">
            <a:lnSpc>
              <a:spcPct val="90000"/>
            </a:lnSpc>
          </a:pPr>
          <a:endParaRPr lang="ru-RU" sz="1500" b="1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algn="l">
            <a:lnSpc>
              <a:spcPct val="90000"/>
            </a:lnSpc>
          </a:pPr>
          <a:r>
            <a:rPr lang="ru-RU" sz="1500" b="1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КРИТИЧЕСКИ НИЗКИЕ РЕЗУЛЬТАТЫ </a:t>
          </a:r>
        </a:p>
        <a:p>
          <a:pPr algn="l">
            <a:lnSpc>
              <a:spcPct val="90000"/>
            </a:lnSpc>
          </a:pPr>
          <a:r>
            <a:rPr lang="ru-RU" sz="1500" b="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Только 17,12% выполнили задание 12. Планирование исследования по заданной гипотезе</a:t>
          </a:r>
          <a:endParaRPr lang="ru-RU" sz="1500" b="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</dgm:t>
    </dgm:pt>
    <dgm:pt modelId="{B793FE2E-CA11-44A3-9019-12DEDF019E9C}" type="parTrans" cxnId="{B9F9CE5A-D013-4B3F-A327-535EE7897D2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A418EB33-F5F6-40F3-8D89-979A7B00D11B}" type="sibTrans" cxnId="{B9F9CE5A-D013-4B3F-A327-535EE7897D27}">
      <dgm:prSet/>
      <dgm:spPr/>
      <dgm:t>
        <a:bodyPr/>
        <a:lstStyle/>
        <a:p>
          <a:endParaRPr lang="ru-RU" sz="1600">
            <a:solidFill>
              <a:schemeClr val="tx2">
                <a:lumMod val="75000"/>
              </a:schemeClr>
            </a:solidFill>
          </a:endParaRPr>
        </a:p>
      </dgm:t>
    </dgm:pt>
    <dgm:pt modelId="{DF03E23C-F0A1-4504-BE95-BDFCE818609C}" type="pres">
      <dgm:prSet presAssocID="{A141A6A9-BB88-49C4-91CF-398FCD7BAA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CDFD4-0FE5-43C1-8023-56C3CD05D6E6}" type="pres">
      <dgm:prSet presAssocID="{DDC5651A-B3B1-41D6-A8F4-6B00642015C6}" presName="circle1" presStyleLbl="node1" presStyleIdx="0" presStyleCnt="1" custScaleX="1018" custLinFactNeighborX="420" custLinFactNeighborY="-84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2179B47-E434-41F3-ADF0-99E63E15B5B1}" type="pres">
      <dgm:prSet presAssocID="{DDC5651A-B3B1-41D6-A8F4-6B00642015C6}" presName="space" presStyleCnt="0"/>
      <dgm:spPr/>
    </dgm:pt>
    <dgm:pt modelId="{B602958A-CABD-42C5-B700-003A9FD0CBA1}" type="pres">
      <dgm:prSet presAssocID="{DDC5651A-B3B1-41D6-A8F4-6B00642015C6}" presName="rect1" presStyleLbl="alignAcc1" presStyleIdx="0" presStyleCnt="1" custScaleX="131826" custLinFactNeighborX="-13090" custLinFactNeighborY="-24579"/>
      <dgm:spPr/>
      <dgm:t>
        <a:bodyPr/>
        <a:lstStyle/>
        <a:p>
          <a:endParaRPr lang="ru-RU"/>
        </a:p>
      </dgm:t>
    </dgm:pt>
    <dgm:pt modelId="{2E477F99-38A2-4D23-888C-8824B5081609}" type="pres">
      <dgm:prSet presAssocID="{DDC5651A-B3B1-41D6-A8F4-6B00642015C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02FDF-16C7-4769-AD10-9A4FDA700F35}" type="presOf" srcId="{DDC5651A-B3B1-41D6-A8F4-6B00642015C6}" destId="{2E477F99-38A2-4D23-888C-8824B5081609}" srcOrd="1" destOrd="0" presId="urn:microsoft.com/office/officeart/2005/8/layout/target3"/>
    <dgm:cxn modelId="{B9F9CE5A-D013-4B3F-A327-535EE7897D27}" srcId="{A141A6A9-BB88-49C4-91CF-398FCD7BAA10}" destId="{DDC5651A-B3B1-41D6-A8F4-6B00642015C6}" srcOrd="0" destOrd="0" parTransId="{B793FE2E-CA11-44A3-9019-12DEDF019E9C}" sibTransId="{A418EB33-F5F6-40F3-8D89-979A7B00D11B}"/>
    <dgm:cxn modelId="{D4D0B292-F612-44F3-AFB5-C342CABFC1F0}" type="presOf" srcId="{DDC5651A-B3B1-41D6-A8F4-6B00642015C6}" destId="{B602958A-CABD-42C5-B700-003A9FD0CBA1}" srcOrd="0" destOrd="0" presId="urn:microsoft.com/office/officeart/2005/8/layout/target3"/>
    <dgm:cxn modelId="{D0F14425-C009-41AD-9086-800392A145A6}" type="presOf" srcId="{A141A6A9-BB88-49C4-91CF-398FCD7BAA10}" destId="{DF03E23C-F0A1-4504-BE95-BDFCE818609C}" srcOrd="0" destOrd="0" presId="urn:microsoft.com/office/officeart/2005/8/layout/target3"/>
    <dgm:cxn modelId="{351979B3-9AC8-4C40-AC90-9658F597C5F5}" type="presParOf" srcId="{DF03E23C-F0A1-4504-BE95-BDFCE818609C}" destId="{088CDFD4-0FE5-43C1-8023-56C3CD05D6E6}" srcOrd="0" destOrd="0" presId="urn:microsoft.com/office/officeart/2005/8/layout/target3"/>
    <dgm:cxn modelId="{6E0E9239-DA5D-4BB4-A4AC-6C7C375F953F}" type="presParOf" srcId="{DF03E23C-F0A1-4504-BE95-BDFCE818609C}" destId="{F2179B47-E434-41F3-ADF0-99E63E15B5B1}" srcOrd="1" destOrd="0" presId="urn:microsoft.com/office/officeart/2005/8/layout/target3"/>
    <dgm:cxn modelId="{2EFEE596-B065-412C-A3EB-93F396D55DF2}" type="presParOf" srcId="{DF03E23C-F0A1-4504-BE95-BDFCE818609C}" destId="{B602958A-CABD-42C5-B700-003A9FD0CBA1}" srcOrd="2" destOrd="0" presId="urn:microsoft.com/office/officeart/2005/8/layout/target3"/>
    <dgm:cxn modelId="{460AEF54-6CC7-4B16-83A7-07CB0B9CB727}" type="presParOf" srcId="{DF03E23C-F0A1-4504-BE95-BDFCE818609C}" destId="{2E477F99-38A2-4D23-888C-8824B508160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420860-784A-4EC9-AACE-F069AAB617D7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A06612B-0427-41F3-87B0-1C77F8644481}">
      <dgm:prSet phldrT="[Текст]" custT="1"/>
      <dgm:spPr>
        <a:solidFill>
          <a:srgbClr val="EFF1F5">
            <a:alpha val="95686"/>
          </a:srgbClr>
        </a:solidFill>
        <a:ln w="19050">
          <a:noFill/>
        </a:ln>
      </dgm:spPr>
      <dgm:t>
        <a:bodyPr/>
        <a:lstStyle/>
        <a:p>
          <a:pPr algn="just"/>
          <a:r>
            <a:rPr lang="ru-RU" sz="1800" i="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Детально проанализировать причины и способы устранения затруднений обучающихся при выполнении заданий, связанных с умениями (см. предыдущий слайд)</a:t>
          </a:r>
          <a:endParaRPr lang="ru-RU" sz="1800" i="0" spc="50" baseline="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A0894237-2A04-4FF4-A1C0-6A809042DE10}" type="parTrans" cxnId="{6F15D392-F00F-498A-AFD4-944D559D5F72}">
      <dgm:prSet/>
      <dgm:spPr/>
      <dgm:t>
        <a:bodyPr/>
        <a:lstStyle/>
        <a:p>
          <a:endParaRPr lang="ru-RU"/>
        </a:p>
      </dgm:t>
    </dgm:pt>
    <dgm:pt modelId="{61606E7E-EA70-48F8-B4C0-27F1408BE8C6}" type="sibTrans" cxnId="{6F15D392-F00F-498A-AFD4-944D559D5F72}">
      <dgm:prSet/>
      <dgm:spPr/>
      <dgm:t>
        <a:bodyPr/>
        <a:lstStyle/>
        <a:p>
          <a:endParaRPr lang="ru-RU"/>
        </a:p>
      </dgm:t>
    </dgm:pt>
    <dgm:pt modelId="{86405BBD-6B2F-4CD0-940E-AAE2E1E781BB}">
      <dgm:prSet phldrT="[Текст]" custT="1"/>
      <dgm:spPr>
        <a:solidFill>
          <a:srgbClr val="EFF1F5"/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Ввести в практику преподавания физики в 9 классе школы и на 1 курсе образовательной организации, реализующей образовательные программы СПО, использование образцов (демоверсии заданий) ВПР СПО ФИЗИКА для 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обучающихся, завершивших общеобразовательную подготовку, 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размещаемых на 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https://fioco.ru/demo-vpr-spo</a:t>
          </a:r>
          <a:r>
            <a:rPr lang="ru-RU" sz="1800" i="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5A83956-BBBC-48D4-899A-01666341CA42}" type="parTrans" cxnId="{566E4CCF-5137-4E85-9891-3B5CB4BB65A4}">
      <dgm:prSet/>
      <dgm:spPr/>
      <dgm:t>
        <a:bodyPr/>
        <a:lstStyle/>
        <a:p>
          <a:endParaRPr lang="ru-RU"/>
        </a:p>
      </dgm:t>
    </dgm:pt>
    <dgm:pt modelId="{47AF5E12-56DF-4375-8E95-0E955A90951E}" type="sibTrans" cxnId="{566E4CCF-5137-4E85-9891-3B5CB4BB65A4}">
      <dgm:prSet/>
      <dgm:spPr/>
      <dgm:t>
        <a:bodyPr/>
        <a:lstStyle/>
        <a:p>
          <a:endParaRPr lang="ru-RU"/>
        </a:p>
      </dgm:t>
    </dgm:pt>
    <dgm:pt modelId="{9C5812A6-30CB-40DB-909F-62C3A9EFE61B}">
      <dgm:prSet phldrT="[Текст]" custT="1"/>
      <dgm:spPr>
        <a:solidFill>
          <a:srgbClr val="EFF1F5"/>
        </a:solidFill>
      </dgm:spPr>
      <dgm:t>
        <a:bodyPr/>
        <a:lstStyle/>
        <a:p>
          <a:pPr algn="just"/>
          <a:endParaRPr lang="ru-RU" sz="1800" i="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C513025-D4D1-439C-8A22-6F29BF1AEBBE}" type="parTrans" cxnId="{88FFF8B4-6B88-4587-BD48-F3AFE0D37486}">
      <dgm:prSet/>
      <dgm:spPr/>
      <dgm:t>
        <a:bodyPr/>
        <a:lstStyle/>
        <a:p>
          <a:endParaRPr lang="ru-RU"/>
        </a:p>
      </dgm:t>
    </dgm:pt>
    <dgm:pt modelId="{44A255EA-3A0B-4634-9ED8-D3D30DA7C76E}" type="sibTrans" cxnId="{88FFF8B4-6B88-4587-BD48-F3AFE0D37486}">
      <dgm:prSet/>
      <dgm:spPr/>
      <dgm:t>
        <a:bodyPr/>
        <a:lstStyle/>
        <a:p>
          <a:endParaRPr lang="ru-RU"/>
        </a:p>
      </dgm:t>
    </dgm:pt>
    <dgm:pt modelId="{C2957BBD-E1B3-4A21-A45D-6303A9AAD187}" type="pres">
      <dgm:prSet presAssocID="{82420860-784A-4EC9-AACE-F069AAB617D7}" presName="linearFlow" presStyleCnt="0">
        <dgm:presLayoutVars>
          <dgm:dir/>
          <dgm:resizeHandles val="exact"/>
        </dgm:presLayoutVars>
      </dgm:prSet>
      <dgm:spPr/>
    </dgm:pt>
    <dgm:pt modelId="{C47474F7-2E8C-4EA3-B2BA-2A8E49E74C82}" type="pres">
      <dgm:prSet presAssocID="{6A06612B-0427-41F3-87B0-1C77F8644481}" presName="composite" presStyleCnt="0"/>
      <dgm:spPr/>
    </dgm:pt>
    <dgm:pt modelId="{5E7E65EC-67D1-43DC-BCEE-046584A759C6}" type="pres">
      <dgm:prSet presAssocID="{6A06612B-0427-41F3-87B0-1C77F8644481}" presName="imgShp" presStyleLbl="fgImgPlace1" presStyleIdx="0" presStyleCnt="3" custScaleX="100633" custScaleY="95821" custLinFactNeighborX="-72685" custLinFactNeighborY="-168"/>
      <dgm:spPr/>
      <dgm:t>
        <a:bodyPr/>
        <a:lstStyle/>
        <a:p>
          <a:endParaRPr lang="ru-RU"/>
        </a:p>
      </dgm:t>
    </dgm:pt>
    <dgm:pt modelId="{3265790D-4AFD-4780-9CC2-ED3F31D0894E}" type="pres">
      <dgm:prSet presAssocID="{6A06612B-0427-41F3-87B0-1C77F8644481}" presName="txShp" presStyleLbl="node1" presStyleIdx="0" presStyleCnt="3" custScaleX="131435" custLinFactNeighborX="3547" custLinFactNeighborY="-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8E7E6-00C0-4B12-A62D-B4C419CF01D4}" type="pres">
      <dgm:prSet presAssocID="{61606E7E-EA70-48F8-B4C0-27F1408BE8C6}" presName="spacing" presStyleCnt="0"/>
      <dgm:spPr/>
    </dgm:pt>
    <dgm:pt modelId="{E405D3C2-6E0D-46FB-A71B-B8D8C6649C70}" type="pres">
      <dgm:prSet presAssocID="{86405BBD-6B2F-4CD0-940E-AAE2E1E781BB}" presName="composite" presStyleCnt="0"/>
      <dgm:spPr/>
    </dgm:pt>
    <dgm:pt modelId="{75D5231A-2DF5-4275-B87E-412732AE156D}" type="pres">
      <dgm:prSet presAssocID="{86405BBD-6B2F-4CD0-940E-AAE2E1E781BB}" presName="imgShp" presStyleLbl="fgImgPlace1" presStyleIdx="1" presStyleCnt="3" custLinFactNeighborX="-72388" custLinFactNeighborY="-205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87FD55-9FD2-4D31-B1E5-E7BCAE9FD617}" type="pres">
      <dgm:prSet presAssocID="{86405BBD-6B2F-4CD0-940E-AAE2E1E781BB}" presName="txShp" presStyleLbl="node1" presStyleIdx="1" presStyleCnt="3" custScaleX="130825" custLinFactNeighborX="3852" custLinFactNeighborY="-2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F45CC-48E3-4FA4-87A4-BBA43B3978F1}" type="pres">
      <dgm:prSet presAssocID="{47AF5E12-56DF-4375-8E95-0E955A90951E}" presName="spacing" presStyleCnt="0"/>
      <dgm:spPr/>
    </dgm:pt>
    <dgm:pt modelId="{243E5F77-CCFA-436A-A1BD-3A747F1CF076}" type="pres">
      <dgm:prSet presAssocID="{9C5812A6-30CB-40DB-909F-62C3A9EFE61B}" presName="composite" presStyleCnt="0"/>
      <dgm:spPr/>
    </dgm:pt>
    <dgm:pt modelId="{CB67E4F5-04DD-40CF-A73F-56251BB9482E}" type="pres">
      <dgm:prSet presAssocID="{9C5812A6-30CB-40DB-909F-62C3A9EFE61B}" presName="imgShp" presStyleLbl="fgImgPlace1" presStyleIdx="2" presStyleCnt="3" custLinFactNeighborX="-72368" custLinFactNeighborY="-4130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6B95ED-6395-4DF7-ADEA-20889AF4EDB7}" type="pres">
      <dgm:prSet presAssocID="{9C5812A6-30CB-40DB-909F-62C3A9EFE61B}" presName="txShp" presStyleLbl="node1" presStyleIdx="2" presStyleCnt="3" custScaleX="131719" custLinFactNeighborX="3546" custLinFactNeighborY="-40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FF8B4-6B88-4587-BD48-F3AFE0D37486}" srcId="{82420860-784A-4EC9-AACE-F069AAB617D7}" destId="{9C5812A6-30CB-40DB-909F-62C3A9EFE61B}" srcOrd="2" destOrd="0" parTransId="{0C513025-D4D1-439C-8A22-6F29BF1AEBBE}" sibTransId="{44A255EA-3A0B-4634-9ED8-D3D30DA7C76E}"/>
    <dgm:cxn modelId="{C5639F34-4628-42F4-BF70-231B137D55E2}" type="presOf" srcId="{82420860-784A-4EC9-AACE-F069AAB617D7}" destId="{C2957BBD-E1B3-4A21-A45D-6303A9AAD187}" srcOrd="0" destOrd="0" presId="urn:microsoft.com/office/officeart/2005/8/layout/vList3"/>
    <dgm:cxn modelId="{566E4CCF-5137-4E85-9891-3B5CB4BB65A4}" srcId="{82420860-784A-4EC9-AACE-F069AAB617D7}" destId="{86405BBD-6B2F-4CD0-940E-AAE2E1E781BB}" srcOrd="1" destOrd="0" parTransId="{B5A83956-BBBC-48D4-899A-01666341CA42}" sibTransId="{47AF5E12-56DF-4375-8E95-0E955A90951E}"/>
    <dgm:cxn modelId="{19DC9E06-C975-4B4E-B082-A385AE296B86}" type="presOf" srcId="{9C5812A6-30CB-40DB-909F-62C3A9EFE61B}" destId="{B16B95ED-6395-4DF7-ADEA-20889AF4EDB7}" srcOrd="0" destOrd="0" presId="urn:microsoft.com/office/officeart/2005/8/layout/vList3"/>
    <dgm:cxn modelId="{46980D07-20B8-4915-9EF5-C683F2D597E9}" type="presOf" srcId="{86405BBD-6B2F-4CD0-940E-AAE2E1E781BB}" destId="{4B87FD55-9FD2-4D31-B1E5-E7BCAE9FD617}" srcOrd="0" destOrd="0" presId="urn:microsoft.com/office/officeart/2005/8/layout/vList3"/>
    <dgm:cxn modelId="{3C80D8DB-4CCC-4453-852E-0D248D345878}" type="presOf" srcId="{6A06612B-0427-41F3-87B0-1C77F8644481}" destId="{3265790D-4AFD-4780-9CC2-ED3F31D0894E}" srcOrd="0" destOrd="0" presId="urn:microsoft.com/office/officeart/2005/8/layout/vList3"/>
    <dgm:cxn modelId="{6F15D392-F00F-498A-AFD4-944D559D5F72}" srcId="{82420860-784A-4EC9-AACE-F069AAB617D7}" destId="{6A06612B-0427-41F3-87B0-1C77F8644481}" srcOrd="0" destOrd="0" parTransId="{A0894237-2A04-4FF4-A1C0-6A809042DE10}" sibTransId="{61606E7E-EA70-48F8-B4C0-27F1408BE8C6}"/>
    <dgm:cxn modelId="{BD1DB80C-5D14-4B6F-903D-C1FAAE3B7808}" type="presParOf" srcId="{C2957BBD-E1B3-4A21-A45D-6303A9AAD187}" destId="{C47474F7-2E8C-4EA3-B2BA-2A8E49E74C82}" srcOrd="0" destOrd="0" presId="urn:microsoft.com/office/officeart/2005/8/layout/vList3"/>
    <dgm:cxn modelId="{AE49CF3F-7CDF-4255-B3D9-028F6BB65921}" type="presParOf" srcId="{C47474F7-2E8C-4EA3-B2BA-2A8E49E74C82}" destId="{5E7E65EC-67D1-43DC-BCEE-046584A759C6}" srcOrd="0" destOrd="0" presId="urn:microsoft.com/office/officeart/2005/8/layout/vList3"/>
    <dgm:cxn modelId="{33C91D3C-73CB-44EA-8CE6-8FC3F5FEFCE3}" type="presParOf" srcId="{C47474F7-2E8C-4EA3-B2BA-2A8E49E74C82}" destId="{3265790D-4AFD-4780-9CC2-ED3F31D0894E}" srcOrd="1" destOrd="0" presId="urn:microsoft.com/office/officeart/2005/8/layout/vList3"/>
    <dgm:cxn modelId="{2838D772-05E7-429A-AC89-879F581FADDD}" type="presParOf" srcId="{C2957BBD-E1B3-4A21-A45D-6303A9AAD187}" destId="{F538E7E6-00C0-4B12-A62D-B4C419CF01D4}" srcOrd="1" destOrd="0" presId="urn:microsoft.com/office/officeart/2005/8/layout/vList3"/>
    <dgm:cxn modelId="{DBF85BAF-4E7D-4E25-976E-76B0C0A23628}" type="presParOf" srcId="{C2957BBD-E1B3-4A21-A45D-6303A9AAD187}" destId="{E405D3C2-6E0D-46FB-A71B-B8D8C6649C70}" srcOrd="2" destOrd="0" presId="urn:microsoft.com/office/officeart/2005/8/layout/vList3"/>
    <dgm:cxn modelId="{AA9971C6-81C3-4FB6-8638-E8676B31FF12}" type="presParOf" srcId="{E405D3C2-6E0D-46FB-A71B-B8D8C6649C70}" destId="{75D5231A-2DF5-4275-B87E-412732AE156D}" srcOrd="0" destOrd="0" presId="urn:microsoft.com/office/officeart/2005/8/layout/vList3"/>
    <dgm:cxn modelId="{54A0F96D-FD86-4E2D-882B-75D87234EA70}" type="presParOf" srcId="{E405D3C2-6E0D-46FB-A71B-B8D8C6649C70}" destId="{4B87FD55-9FD2-4D31-B1E5-E7BCAE9FD617}" srcOrd="1" destOrd="0" presId="urn:microsoft.com/office/officeart/2005/8/layout/vList3"/>
    <dgm:cxn modelId="{85A283F1-9403-47B2-AF52-EDA9D1704DE2}" type="presParOf" srcId="{C2957BBD-E1B3-4A21-A45D-6303A9AAD187}" destId="{52BF45CC-48E3-4FA4-87A4-BBA43B3978F1}" srcOrd="3" destOrd="0" presId="urn:microsoft.com/office/officeart/2005/8/layout/vList3"/>
    <dgm:cxn modelId="{CD0AEAA2-25DC-4EEF-9475-B93CC461E985}" type="presParOf" srcId="{C2957BBD-E1B3-4A21-A45D-6303A9AAD187}" destId="{243E5F77-CCFA-436A-A1BD-3A747F1CF076}" srcOrd="4" destOrd="0" presId="urn:microsoft.com/office/officeart/2005/8/layout/vList3"/>
    <dgm:cxn modelId="{CD27E089-0710-489A-B778-32B4C21E64D9}" type="presParOf" srcId="{243E5F77-CCFA-436A-A1BD-3A747F1CF076}" destId="{CB67E4F5-04DD-40CF-A73F-56251BB9482E}" srcOrd="0" destOrd="0" presId="urn:microsoft.com/office/officeart/2005/8/layout/vList3"/>
    <dgm:cxn modelId="{E1696F52-1E89-40A5-A4A8-90CDBAA325AA}" type="presParOf" srcId="{243E5F77-CCFA-436A-A1BD-3A747F1CF076}" destId="{B16B95ED-6395-4DF7-ADEA-20889AF4EDB7}" srcOrd="1" destOrd="0" presId="urn:microsoft.com/office/officeart/2005/8/layout/vList3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DA914-38A5-4F76-B406-AE1B3C80070E}">
      <dsp:nvSpPr>
        <dsp:cNvPr id="0" name=""/>
        <dsp:cNvSpPr/>
      </dsp:nvSpPr>
      <dsp:spPr>
        <a:xfrm rot="5400000">
          <a:off x="-293697" y="296197"/>
          <a:ext cx="1957983" cy="1370588"/>
        </a:xfrm>
        <a:prstGeom prst="chevron">
          <a:avLst/>
        </a:prstGeom>
        <a:solidFill>
          <a:srgbClr val="69809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pc="100" baseline="0" dirty="0">
            <a:latin typeface="Arial Narrow" panose="020B0606020202030204" pitchFamily="34" charset="0"/>
          </a:endParaRPr>
        </a:p>
      </dsp:txBody>
      <dsp:txXfrm rot="-5400000">
        <a:off x="1" y="687793"/>
        <a:ext cx="1370588" cy="587395"/>
      </dsp:txXfrm>
    </dsp:sp>
    <dsp:sp modelId="{1ADD6FA2-444A-4DB6-A79B-9F298AEE1784}">
      <dsp:nvSpPr>
        <dsp:cNvPr id="0" name=""/>
        <dsp:cNvSpPr/>
      </dsp:nvSpPr>
      <dsp:spPr>
        <a:xfrm rot="5400000">
          <a:off x="4786049" y="-3412961"/>
          <a:ext cx="1272689" cy="810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Narrow" panose="020B0606020202030204" pitchFamily="34" charset="0"/>
            </a:rPr>
            <a:t>Обучающиеся </a:t>
          </a:r>
          <a:r>
            <a:rPr lang="ru-RU" sz="3200" b="1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2</a:t>
          </a:r>
          <a:r>
            <a:rPr lang="ru-RU" sz="3200" b="1" kern="1200" dirty="0" smtClean="0">
              <a:solidFill>
                <a:srgbClr val="586D8A"/>
              </a:solidFill>
              <a:latin typeface="Arial Narrow" panose="020B0606020202030204" pitchFamily="34" charset="0"/>
            </a:rPr>
            <a:t>7</a:t>
          </a:r>
          <a:r>
            <a:rPr lang="ru-RU" sz="2400" b="1" kern="1200" dirty="0" smtClean="0">
              <a:solidFill>
                <a:srgbClr val="586D8A"/>
              </a:solidFill>
              <a:latin typeface="Arial Narrow" panose="020B0606020202030204" pitchFamily="34" charset="0"/>
            </a:rPr>
            <a:t> </a:t>
          </a:r>
          <a:r>
            <a:rPr lang="ru-RU" sz="2400" kern="1200" dirty="0" smtClean="0">
              <a:latin typeface="Arial Narrow" panose="020B0606020202030204" pitchFamily="34" charset="0"/>
            </a:rPr>
            <a:t>образовательных организаций</a:t>
          </a:r>
          <a:endParaRPr lang="ru-RU" sz="2400" kern="1200" dirty="0">
            <a:latin typeface="Arial Narrow" panose="020B0606020202030204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370589" y="64627"/>
        <a:ext cx="8041482" cy="1148433"/>
      </dsp:txXfrm>
    </dsp:sp>
    <dsp:sp modelId="{637CC81F-10D0-4CAC-ABB7-E398628CAA6C}">
      <dsp:nvSpPr>
        <dsp:cNvPr id="0" name=""/>
        <dsp:cNvSpPr/>
      </dsp:nvSpPr>
      <dsp:spPr>
        <a:xfrm rot="5400000">
          <a:off x="-293697" y="1967915"/>
          <a:ext cx="1957983" cy="1370588"/>
        </a:xfrm>
        <a:prstGeom prst="chevron">
          <a:avLst/>
        </a:prstGeom>
        <a:solidFill>
          <a:srgbClr val="69809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pc="100" baseline="0" dirty="0">
            <a:latin typeface="Arial Narrow" panose="020B0606020202030204" pitchFamily="34" charset="0"/>
          </a:endParaRPr>
        </a:p>
      </dsp:txBody>
      <dsp:txXfrm rot="-5400000">
        <a:off x="1" y="2359511"/>
        <a:ext cx="1370588" cy="587395"/>
      </dsp:txXfrm>
    </dsp:sp>
    <dsp:sp modelId="{F964550C-94A0-4B0E-933B-FD0FC907F01A}">
      <dsp:nvSpPr>
        <dsp:cNvPr id="0" name=""/>
        <dsp:cNvSpPr/>
      </dsp:nvSpPr>
      <dsp:spPr>
        <a:xfrm rot="5400000">
          <a:off x="4786049" y="-1743742"/>
          <a:ext cx="1272689" cy="810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spc="1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4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Общая численность участников – </a:t>
          </a:r>
          <a:r>
            <a:rPr lang="ru-RU" sz="3200" b="1" kern="120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1</a:t>
          </a:r>
          <a:r>
            <a:rPr lang="ru-RU" sz="3200" b="1" kern="1200" spc="50" baseline="0" dirty="0" smtClean="0">
              <a:solidFill>
                <a:srgbClr val="586D8A"/>
              </a:solidFill>
              <a:latin typeface="Arial Narrow" panose="020B0606020202030204" pitchFamily="34" charset="0"/>
            </a:rPr>
            <a:t>586</a:t>
          </a:r>
          <a:r>
            <a:rPr lang="ru-RU" sz="3200" b="1" kern="1200" spc="50" baseline="0" dirty="0" smtClean="0">
              <a:solidFill>
                <a:srgbClr val="69809F"/>
              </a:solidFill>
              <a:latin typeface="Arial Narrow" panose="020B0606020202030204" pitchFamily="34" charset="0"/>
            </a:rPr>
            <a:t> </a:t>
          </a:r>
          <a:r>
            <a:rPr lang="ru-RU" sz="24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человек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>
            <a:solidFill>
              <a:schemeClr val="tx1"/>
            </a:solidFill>
          </a:endParaRPr>
        </a:p>
      </dsp:txBody>
      <dsp:txXfrm rot="-5400000">
        <a:off x="1370589" y="1733846"/>
        <a:ext cx="8041482" cy="1148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CDFD4-0FE5-43C1-8023-56C3CD05D6E6}">
      <dsp:nvSpPr>
        <dsp:cNvPr id="0" name=""/>
        <dsp:cNvSpPr/>
      </dsp:nvSpPr>
      <dsp:spPr>
        <a:xfrm>
          <a:off x="-463130" y="-1148705"/>
          <a:ext cx="45704" cy="4489673"/>
        </a:xfrm>
        <a:prstGeom prst="pie">
          <a:avLst>
            <a:gd name="adj1" fmla="val 5400000"/>
            <a:gd name="adj2" fmla="val 162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2958A-CABD-42C5-B700-003A9FD0CBA1}">
      <dsp:nvSpPr>
        <dsp:cNvPr id="0" name=""/>
        <dsp:cNvSpPr/>
      </dsp:nvSpPr>
      <dsp:spPr>
        <a:xfrm>
          <a:off x="0" y="7475"/>
          <a:ext cx="10713719" cy="4489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С отставанием </a:t>
          </a:r>
          <a:r>
            <a:rPr lang="ru-RU" sz="1800" b="0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от среднего показателя по России выполнено </a:t>
          </a:r>
          <a:r>
            <a:rPr lang="ru-RU" sz="1800" b="1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71,4% </a:t>
          </a:r>
          <a:r>
            <a:rPr lang="ru-RU" sz="1800" b="0" kern="120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заданий.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Низкие и критически низкие результаты </a:t>
          </a:r>
          <a:r>
            <a:rPr lang="ru-RU" sz="18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получены по </a:t>
          </a:r>
          <a:r>
            <a:rPr lang="ru-RU" sz="18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заданиям, связанным с умениями: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Различать словесную формулировку и математическое выражение закона, формулы, связывающие данную физическую величину с другими величинами (задание 2).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Распознавать явление по его определению, описанию, характерным признакам и на основе опытов, демонстрирующих данное физическое явление. Различать для данного явления основные свойства или условия протекания явления (задание 4).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Вычислять значение величины при анализе явлений с использованием законов и формул (задания 5-10).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Описывать изменения физических величин при протекании физических явлений и процессов (задания 11-12).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Проводить прямые измерения физических величин с использованием измерительных приборов, правильно составлять схемы включения прибора в экспериментальную установку, проводить серию измерений (задание 15).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Интерпретировать информацию физического содержания, отвечать на вопросы с использованием явно и неявно заданной информации. Преобразовывать информацию из одной знаковой системы в другую (задание 18).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Применять информацию из текста при решении учебно-познавательных и учебно-практических задач (задание 19).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Объяснять физические процессы и свойства тел (задания 20-21).</a:t>
          </a:r>
          <a:endParaRPr lang="ru-RU" sz="1500" b="0" kern="120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</dsp:txBody>
      <dsp:txXfrm>
        <a:off x="0" y="7475"/>
        <a:ext cx="10713719" cy="4489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790D-4AFD-4780-9CC2-ED3F31D0894E}">
      <dsp:nvSpPr>
        <dsp:cNvPr id="0" name=""/>
        <dsp:cNvSpPr/>
      </dsp:nvSpPr>
      <dsp:spPr>
        <a:xfrm rot="10800000">
          <a:off x="964440" y="0"/>
          <a:ext cx="9737775" cy="1432400"/>
        </a:xfrm>
        <a:prstGeom prst="homePlate">
          <a:avLst/>
        </a:prstGeom>
        <a:solidFill>
          <a:srgbClr val="EFF1F5">
            <a:alpha val="95686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Детально проанализировать причины и способы устранения затруднений обучающихся при выполнении заданий, связанных с умениями (см. предыдущий слайд)</a:t>
          </a:r>
          <a:endParaRPr lang="ru-RU" sz="1800" i="0" kern="1200" spc="50" baseline="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22540" y="0"/>
        <a:ext cx="9379675" cy="1432400"/>
      </dsp:txXfrm>
    </dsp:sp>
    <dsp:sp modelId="{5E7E65EC-67D1-43DC-BCEE-046584A759C6}">
      <dsp:nvSpPr>
        <dsp:cNvPr id="0" name=""/>
        <dsp:cNvSpPr/>
      </dsp:nvSpPr>
      <dsp:spPr>
        <a:xfrm>
          <a:off x="104255" y="30260"/>
          <a:ext cx="1441467" cy="137254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7FD55-9FD2-4D31-B1E5-E7BCAE9FD617}">
      <dsp:nvSpPr>
        <dsp:cNvPr id="0" name=""/>
        <dsp:cNvSpPr/>
      </dsp:nvSpPr>
      <dsp:spPr>
        <a:xfrm rot="10800000">
          <a:off x="1009634" y="1515133"/>
          <a:ext cx="9692582" cy="1432400"/>
        </a:xfrm>
        <a:prstGeom prst="homePlate">
          <a:avLst/>
        </a:prstGeom>
        <a:solidFill>
          <a:srgbClr val="EFF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Ввести в практику преподавания физики в 9 классе школы и на 1 курсе образовательной организации, реализующей образовательные программы СПО, использование образцов (демоверсии заданий) ВПР СПО ФИЗИКА для обучающихся 1 курса, размещаемых на 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https://fioco.ru/demo-vpr-spo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67734" y="1515133"/>
        <a:ext cx="9334482" cy="1432400"/>
      </dsp:txXfrm>
    </dsp:sp>
    <dsp:sp modelId="{75D5231A-2DF5-4275-B87E-412732AE156D}">
      <dsp:nvSpPr>
        <dsp:cNvPr id="0" name=""/>
        <dsp:cNvSpPr/>
      </dsp:nvSpPr>
      <dsp:spPr>
        <a:xfrm>
          <a:off x="113043" y="1568046"/>
          <a:ext cx="1432400" cy="14324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95ED-6395-4DF7-ADEA-20889AF4EDB7}">
      <dsp:nvSpPr>
        <dsp:cNvPr id="0" name=""/>
        <dsp:cNvSpPr/>
      </dsp:nvSpPr>
      <dsp:spPr>
        <a:xfrm rot="10800000">
          <a:off x="953845" y="3141592"/>
          <a:ext cx="9758816" cy="1432400"/>
        </a:xfrm>
        <a:prstGeom prst="homePlate">
          <a:avLst/>
        </a:prstGeom>
        <a:solidFill>
          <a:srgbClr val="EFF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11945" y="3141592"/>
        <a:ext cx="9400716" cy="1432400"/>
      </dsp:txXfrm>
    </dsp:sp>
    <dsp:sp modelId="{CB67E4F5-04DD-40CF-A73F-56251BB9482E}">
      <dsp:nvSpPr>
        <dsp:cNvPr id="0" name=""/>
        <dsp:cNvSpPr/>
      </dsp:nvSpPr>
      <dsp:spPr>
        <a:xfrm>
          <a:off x="113330" y="3131092"/>
          <a:ext cx="1432400" cy="14324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DA914-38A5-4F76-B406-AE1B3C80070E}">
      <dsp:nvSpPr>
        <dsp:cNvPr id="0" name=""/>
        <dsp:cNvSpPr/>
      </dsp:nvSpPr>
      <dsp:spPr>
        <a:xfrm rot="5400000">
          <a:off x="-293697" y="296197"/>
          <a:ext cx="1957983" cy="1370588"/>
        </a:xfrm>
        <a:prstGeom prst="chevron">
          <a:avLst/>
        </a:prstGeom>
        <a:solidFill>
          <a:srgbClr val="69809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pc="100" baseline="0" dirty="0">
            <a:latin typeface="Arial Narrow" panose="020B0606020202030204" pitchFamily="34" charset="0"/>
          </a:endParaRPr>
        </a:p>
      </dsp:txBody>
      <dsp:txXfrm rot="-5400000">
        <a:off x="1" y="687793"/>
        <a:ext cx="1370588" cy="587395"/>
      </dsp:txXfrm>
    </dsp:sp>
    <dsp:sp modelId="{1ADD6FA2-444A-4DB6-A79B-9F298AEE1784}">
      <dsp:nvSpPr>
        <dsp:cNvPr id="0" name=""/>
        <dsp:cNvSpPr/>
      </dsp:nvSpPr>
      <dsp:spPr>
        <a:xfrm rot="5400000">
          <a:off x="4786049" y="-3412961"/>
          <a:ext cx="1272689" cy="810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Narrow" panose="020B0606020202030204" pitchFamily="34" charset="0"/>
            </a:rPr>
            <a:t>Обучающиеся </a:t>
          </a:r>
          <a:r>
            <a:rPr lang="ru-RU" sz="3200" b="1" kern="1200" dirty="0" smtClean="0">
              <a:solidFill>
                <a:srgbClr val="485970"/>
              </a:solidFill>
              <a:latin typeface="Arial Narrow" panose="020B0606020202030204" pitchFamily="34" charset="0"/>
            </a:rPr>
            <a:t>27</a:t>
          </a:r>
          <a:r>
            <a:rPr lang="ru-RU" sz="2400" b="1" kern="1200" dirty="0" smtClean="0">
              <a:solidFill>
                <a:srgbClr val="586D8A"/>
              </a:solidFill>
              <a:latin typeface="Arial Narrow" panose="020B0606020202030204" pitchFamily="34" charset="0"/>
            </a:rPr>
            <a:t> </a:t>
          </a:r>
          <a:r>
            <a:rPr lang="ru-RU" sz="2400" kern="1200" dirty="0" smtClean="0">
              <a:latin typeface="Arial Narrow" panose="020B0606020202030204" pitchFamily="34" charset="0"/>
            </a:rPr>
            <a:t>образовательных организаций</a:t>
          </a:r>
          <a:endParaRPr lang="ru-RU" sz="2400" kern="1200" dirty="0">
            <a:latin typeface="Arial Narrow" panose="020B0606020202030204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1370589" y="64627"/>
        <a:ext cx="8041482" cy="1148433"/>
      </dsp:txXfrm>
    </dsp:sp>
    <dsp:sp modelId="{637CC81F-10D0-4CAC-ABB7-E398628CAA6C}">
      <dsp:nvSpPr>
        <dsp:cNvPr id="0" name=""/>
        <dsp:cNvSpPr/>
      </dsp:nvSpPr>
      <dsp:spPr>
        <a:xfrm rot="5400000">
          <a:off x="-293697" y="1967915"/>
          <a:ext cx="1957983" cy="1370588"/>
        </a:xfrm>
        <a:prstGeom prst="chevron">
          <a:avLst/>
        </a:prstGeom>
        <a:solidFill>
          <a:srgbClr val="69809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spc="100" baseline="0" dirty="0">
            <a:latin typeface="Arial Narrow" panose="020B0606020202030204" pitchFamily="34" charset="0"/>
          </a:endParaRPr>
        </a:p>
      </dsp:txBody>
      <dsp:txXfrm rot="-5400000">
        <a:off x="1" y="2359511"/>
        <a:ext cx="1370588" cy="587395"/>
      </dsp:txXfrm>
    </dsp:sp>
    <dsp:sp modelId="{F964550C-94A0-4B0E-933B-FD0FC907F01A}">
      <dsp:nvSpPr>
        <dsp:cNvPr id="0" name=""/>
        <dsp:cNvSpPr/>
      </dsp:nvSpPr>
      <dsp:spPr>
        <a:xfrm rot="5400000">
          <a:off x="4786049" y="-1743742"/>
          <a:ext cx="1272689" cy="8103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spc="1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sz="24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Общая численность участников – </a:t>
          </a:r>
          <a:r>
            <a:rPr lang="ru-RU" sz="3200" b="1" kern="1200" spc="50" baseline="0" dirty="0" smtClean="0">
              <a:solidFill>
                <a:srgbClr val="485970"/>
              </a:solidFill>
              <a:latin typeface="Arial Narrow" panose="020B0606020202030204" pitchFamily="34" charset="0"/>
            </a:rPr>
            <a:t>1 513 </a:t>
          </a:r>
          <a:r>
            <a:rPr lang="ru-RU" sz="2400" b="0" kern="1200" spc="50" baseline="0" dirty="0" smtClean="0">
              <a:solidFill>
                <a:schemeClr val="tx1"/>
              </a:solidFill>
              <a:latin typeface="Arial Narrow" panose="020B0606020202030204" pitchFamily="34" charset="0"/>
            </a:rPr>
            <a:t>человек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>
            <a:solidFill>
              <a:schemeClr val="tx1"/>
            </a:solidFill>
          </a:endParaRPr>
        </a:p>
      </dsp:txBody>
      <dsp:txXfrm rot="-5400000">
        <a:off x="1370589" y="1733846"/>
        <a:ext cx="8041482" cy="1148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CDFD4-0FE5-43C1-8023-56C3CD05D6E6}">
      <dsp:nvSpPr>
        <dsp:cNvPr id="0" name=""/>
        <dsp:cNvSpPr/>
      </dsp:nvSpPr>
      <dsp:spPr>
        <a:xfrm>
          <a:off x="-647583" y="-1302423"/>
          <a:ext cx="51821" cy="5090474"/>
        </a:xfrm>
        <a:prstGeom prst="pie">
          <a:avLst>
            <a:gd name="adj1" fmla="val 5400000"/>
            <a:gd name="adj2" fmla="val 1620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2958A-CABD-42C5-B700-003A9FD0CBA1}">
      <dsp:nvSpPr>
        <dsp:cNvPr id="0" name=""/>
        <dsp:cNvSpPr/>
      </dsp:nvSpPr>
      <dsp:spPr>
        <a:xfrm>
          <a:off x="0" y="8475"/>
          <a:ext cx="11083615" cy="5090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НЕ ВЫЗЫВАЮТ ЗАТРУДНЕНИЙ У БОЛЕЕ ЧЕМ 70% ОБУЧАЮЩИХСЯ: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Определение понятий и величин – задание 2.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Определение физических явлений и процессов, лежащих в основе принципа действия технического устройства (прибора). 	Узнавание явлений в окружающем мире – задание 13.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СЕРЬЕЗНЫЕ ЗАТРУДНЕНИЯ У БОЛЕЕ ЧЕМ 50% ОБУЧАЮЩИХСЯ ВЫЗЫВАЮТ </a:t>
          </a: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Группировка понятий (физические явления, физические величины, единицы измерения величин, измерительные приборы) – 	задание 1.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Формулировка цели опыта или выводы по результатам опыта - задание 11.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Объяснение физических явлений и процессов, используемых при работе технических устройств - задание 14.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НЕ СПРАВИЛИСЬ С ЗАДАНИЯМИ БОЛЕЕ 60% ОБУЧАЮЩИХСЯ: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Применение формулы для расчета физической величины - задание 9.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Объяснение физических явлений и процессов, используемых при работе технических устройств - задание 15.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БОЛЕЕ 70% ОБУЧАЮЩИХСЯ НЕ ГОТОВЫ: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к применению информации из текста и имеющихся знаний при решении задач - задание 18. </a:t>
          </a:r>
          <a:endParaRPr lang="ru-RU" sz="1500" b="1" kern="120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КРИТИЧЕСКИ НИЗКИЕ РЕЗУЛЬТАТЫ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pc="50" baseline="0" dirty="0" smtClean="0">
              <a:solidFill>
                <a:srgbClr val="485970"/>
              </a:solidFill>
              <a:effectLst/>
              <a:latin typeface="Arial Narrow" panose="020B0606020202030204" pitchFamily="34" charset="0"/>
            </a:rPr>
            <a:t>	Только 17,12% выполнили задание 12. Планирование исследования по заданной гипотезе</a:t>
          </a:r>
          <a:endParaRPr lang="ru-RU" sz="1500" b="0" kern="1200" spc="50" baseline="0" dirty="0" smtClean="0">
            <a:solidFill>
              <a:srgbClr val="485970"/>
            </a:solidFill>
            <a:effectLst/>
            <a:latin typeface="Arial Narrow" panose="020B0606020202030204" pitchFamily="34" charset="0"/>
          </a:endParaRPr>
        </a:p>
      </dsp:txBody>
      <dsp:txXfrm>
        <a:off x="0" y="8475"/>
        <a:ext cx="11083615" cy="5090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790D-4AFD-4780-9CC2-ED3F31D0894E}">
      <dsp:nvSpPr>
        <dsp:cNvPr id="0" name=""/>
        <dsp:cNvSpPr/>
      </dsp:nvSpPr>
      <dsp:spPr>
        <a:xfrm rot="10800000">
          <a:off x="964440" y="0"/>
          <a:ext cx="9737775" cy="1432400"/>
        </a:xfrm>
        <a:prstGeom prst="homePlate">
          <a:avLst/>
        </a:prstGeom>
        <a:solidFill>
          <a:srgbClr val="EFF1F5">
            <a:alpha val="95686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spc="50" baseline="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Детально проанализировать причины и способы устранения затруднений обучающихся при выполнении заданий, связанных с умениями (см. предыдущий слайд)</a:t>
          </a:r>
          <a:endParaRPr lang="ru-RU" sz="1800" i="0" kern="1200" spc="50" baseline="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22540" y="0"/>
        <a:ext cx="9379675" cy="1432400"/>
      </dsp:txXfrm>
    </dsp:sp>
    <dsp:sp modelId="{5E7E65EC-67D1-43DC-BCEE-046584A759C6}">
      <dsp:nvSpPr>
        <dsp:cNvPr id="0" name=""/>
        <dsp:cNvSpPr/>
      </dsp:nvSpPr>
      <dsp:spPr>
        <a:xfrm>
          <a:off x="104255" y="30260"/>
          <a:ext cx="1441467" cy="137254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7FD55-9FD2-4D31-B1E5-E7BCAE9FD617}">
      <dsp:nvSpPr>
        <dsp:cNvPr id="0" name=""/>
        <dsp:cNvSpPr/>
      </dsp:nvSpPr>
      <dsp:spPr>
        <a:xfrm rot="10800000">
          <a:off x="1009634" y="1515133"/>
          <a:ext cx="9692582" cy="1432400"/>
        </a:xfrm>
        <a:prstGeom prst="homePlate">
          <a:avLst/>
        </a:prstGeom>
        <a:solidFill>
          <a:srgbClr val="EFF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Ввести в практику преподавания физики в 9 классе школы и на 1 курсе образовательной организации, реализующей образовательные программы СПО, использование образцов (демоверсии заданий) ВПР СПО ФИЗИКА для 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обучающихся, завершивших общеобразовательную подготовку, 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размещаемых на 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https://fioco.ru/demo-vpr-spo</a:t>
          </a:r>
          <a:r>
            <a:rPr lang="ru-RU" sz="1800" i="0" kern="1200" spc="5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67734" y="1515133"/>
        <a:ext cx="9334482" cy="1432400"/>
      </dsp:txXfrm>
    </dsp:sp>
    <dsp:sp modelId="{75D5231A-2DF5-4275-B87E-412732AE156D}">
      <dsp:nvSpPr>
        <dsp:cNvPr id="0" name=""/>
        <dsp:cNvSpPr/>
      </dsp:nvSpPr>
      <dsp:spPr>
        <a:xfrm>
          <a:off x="113043" y="1568046"/>
          <a:ext cx="1432400" cy="14324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B95ED-6395-4DF7-ADEA-20889AF4EDB7}">
      <dsp:nvSpPr>
        <dsp:cNvPr id="0" name=""/>
        <dsp:cNvSpPr/>
      </dsp:nvSpPr>
      <dsp:spPr>
        <a:xfrm rot="10800000">
          <a:off x="953845" y="3141592"/>
          <a:ext cx="9758816" cy="1432400"/>
        </a:xfrm>
        <a:prstGeom prst="homePlate">
          <a:avLst/>
        </a:prstGeom>
        <a:solidFill>
          <a:srgbClr val="EFF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649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i="0" kern="1200" spc="50" baseline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1311945" y="3141592"/>
        <a:ext cx="9400716" cy="1432400"/>
      </dsp:txXfrm>
    </dsp:sp>
    <dsp:sp modelId="{CB67E4F5-04DD-40CF-A73F-56251BB9482E}">
      <dsp:nvSpPr>
        <dsp:cNvPr id="0" name=""/>
        <dsp:cNvSpPr/>
      </dsp:nvSpPr>
      <dsp:spPr>
        <a:xfrm>
          <a:off x="113330" y="3131092"/>
          <a:ext cx="1432400" cy="14324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5D389-0F5F-4E48-91B9-9AB522E31DE3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37A8-7833-4F11-B83B-F1F1635FF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50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8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1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4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0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9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7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51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2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9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2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0532-B953-4329-B8F4-AD74409EB57F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86C6-62D8-49BD-9A90-51D363D91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8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9809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8579" y="557048"/>
            <a:ext cx="11067393" cy="4298731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	ВПР СПО 2022: </a:t>
            </a:r>
            <a:b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	анализ результатов</a:t>
            </a:r>
            <a:br>
              <a:rPr lang="ru-RU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6925" y="5103799"/>
            <a:ext cx="5129047" cy="917028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b="1" spc="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Елькина Светлана Валентиновна, 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b="1" spc="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к</a:t>
            </a:r>
            <a:r>
              <a:rPr lang="ru-RU" sz="1600" b="1" spc="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.п.н., заместитель директора ЦПО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2575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28" y="294290"/>
            <a:ext cx="10484071" cy="600100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 планируемых результатов 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1042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8" y="787519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5854" y="1036948"/>
            <a:ext cx="10728860" cy="5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ОЦЕНИВАЛОСЬ ДОСТИЖЕНИЕ СЛЕДУЮЩИХ ПЛАНИРУЕМЫХ РЕЗУЛЬТАТОВ:</a:t>
            </a:r>
          </a:p>
          <a:p>
            <a:pPr algn="just">
              <a:lnSpc>
                <a:spcPct val="114000"/>
              </a:lnSpc>
            </a:pPr>
            <a:endParaRPr lang="ru-RU" sz="500" dirty="0" smtClean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Правильно </a:t>
            </a:r>
            <a:r>
              <a:rPr lang="ru-RU" sz="1400" dirty="0">
                <a:latin typeface="Arial Narrow" panose="020B0606020202030204" pitchFamily="34" charset="0"/>
              </a:rPr>
              <a:t>трактовать физический смысл используемых величин, их обозначения и единицы измерения; выделять приборы для их </a:t>
            </a:r>
            <a:r>
              <a:rPr lang="ru-RU" sz="1400" dirty="0" smtClean="0">
                <a:latin typeface="Arial Narrow" panose="020B0606020202030204" pitchFamily="34" charset="0"/>
              </a:rPr>
              <a:t>измерения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Различать </a:t>
            </a:r>
            <a:r>
              <a:rPr lang="ru-RU" sz="1400" dirty="0">
                <a:latin typeface="Arial Narrow" panose="020B0606020202030204" pitchFamily="34" charset="0"/>
              </a:rPr>
              <a:t>словесную формулировку и математическое выражение закона, формулы, связывающие данную физическую величину с </a:t>
            </a:r>
            <a:r>
              <a:rPr lang="ru-RU" sz="1400" dirty="0" smtClean="0">
                <a:latin typeface="Arial Narrow" panose="020B0606020202030204" pitchFamily="34" charset="0"/>
              </a:rPr>
              <a:t>дру</a:t>
            </a:r>
            <a:r>
              <a:rPr lang="ru-RU" sz="1400" dirty="0">
                <a:latin typeface="Arial Narrow" panose="020B0606020202030204" pitchFamily="34" charset="0"/>
              </a:rPr>
              <a:t>г</a:t>
            </a:r>
            <a:r>
              <a:rPr lang="ru-RU" sz="1400" dirty="0" smtClean="0">
                <a:latin typeface="Arial Narrow" panose="020B0606020202030204" pitchFamily="34" charset="0"/>
              </a:rPr>
              <a:t>ими </a:t>
            </a:r>
            <a:r>
              <a:rPr lang="ru-RU" sz="1400" dirty="0">
                <a:latin typeface="Arial Narrow" panose="020B0606020202030204" pitchFamily="34" charset="0"/>
              </a:rPr>
              <a:t>величинами.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Распознавать </a:t>
            </a:r>
            <a:r>
              <a:rPr lang="ru-RU" sz="1400" dirty="0">
                <a:latin typeface="Arial Narrow" panose="020B0606020202030204" pitchFamily="34" charset="0"/>
              </a:rPr>
              <a:t>проявление изученных физических явлений, выделяя их существенные свойства/признаки.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Распознавать </a:t>
            </a:r>
            <a:r>
              <a:rPr lang="ru-RU" sz="1400" dirty="0">
                <a:latin typeface="Arial Narrow" panose="020B0606020202030204" pitchFamily="34" charset="0"/>
              </a:rPr>
              <a:t>явление по его определению, описанию, характерным признакам и на основе опытов, демонстрирующих данное </a:t>
            </a:r>
            <a:r>
              <a:rPr lang="ru-RU" sz="1400" dirty="0" smtClean="0">
                <a:latin typeface="Arial Narrow" panose="020B0606020202030204" pitchFamily="34" charset="0"/>
              </a:rPr>
              <a:t>физическое </a:t>
            </a:r>
            <a:r>
              <a:rPr lang="ru-RU" sz="1400" dirty="0">
                <a:latin typeface="Arial Narrow" panose="020B0606020202030204" pitchFamily="34" charset="0"/>
              </a:rPr>
              <a:t>явление. Различать для данного явления основные свойства или условия протекания явления.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Вычислять </a:t>
            </a:r>
            <a:r>
              <a:rPr lang="ru-RU" sz="1400" dirty="0">
                <a:latin typeface="Arial Narrow" panose="020B0606020202030204" pitchFamily="34" charset="0"/>
              </a:rPr>
              <a:t>значение величины при анализе явлений с </a:t>
            </a:r>
            <a:r>
              <a:rPr lang="ru-RU" sz="1400" dirty="0" smtClean="0">
                <a:latin typeface="Arial Narrow" panose="020B0606020202030204" pitchFamily="34" charset="0"/>
              </a:rPr>
              <a:t>использованием </a:t>
            </a:r>
            <a:r>
              <a:rPr lang="ru-RU" sz="1400" dirty="0">
                <a:latin typeface="Arial Narrow" panose="020B0606020202030204" pitchFamily="34" charset="0"/>
              </a:rPr>
              <a:t>законов и формул.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Описывать </a:t>
            </a:r>
            <a:r>
              <a:rPr lang="ru-RU" sz="1400" dirty="0">
                <a:latin typeface="Arial Narrow" panose="020B0606020202030204" pitchFamily="34" charset="0"/>
              </a:rPr>
              <a:t>изменения физических величин при протекании </a:t>
            </a:r>
            <a:r>
              <a:rPr lang="ru-RU" sz="1400" dirty="0" smtClean="0">
                <a:latin typeface="Arial Narrow" panose="020B0606020202030204" pitchFamily="34" charset="0"/>
              </a:rPr>
              <a:t>физических </a:t>
            </a:r>
            <a:r>
              <a:rPr lang="ru-RU" sz="1400" dirty="0">
                <a:latin typeface="Arial Narrow" panose="020B0606020202030204" pitchFamily="34" charset="0"/>
              </a:rPr>
              <a:t>явлений и процессов.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Описывать </a:t>
            </a:r>
            <a:r>
              <a:rPr lang="ru-RU" sz="1400" dirty="0">
                <a:latin typeface="Arial Narrow" panose="020B0606020202030204" pitchFamily="34" charset="0"/>
              </a:rPr>
              <a:t>свойства тел, физические явления и процессы, используя физические величины, физические законы и принципы: (анализ </a:t>
            </a:r>
            <a:r>
              <a:rPr lang="ru-RU" sz="1400" dirty="0" smtClean="0">
                <a:latin typeface="Arial Narrow" panose="020B0606020202030204" pitchFamily="34" charset="0"/>
              </a:rPr>
              <a:t>графиков</a:t>
            </a:r>
            <a:r>
              <a:rPr lang="ru-RU" sz="1400" dirty="0">
                <a:latin typeface="Arial Narrow" panose="020B0606020202030204" pitchFamily="34" charset="0"/>
              </a:rPr>
              <a:t>, таблиц и схем).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Проводить </a:t>
            </a:r>
            <a:r>
              <a:rPr lang="ru-RU" sz="1400" dirty="0">
                <a:latin typeface="Arial Narrow" panose="020B0606020202030204" pitchFamily="34" charset="0"/>
              </a:rPr>
              <a:t>прямые измерения физических величин с использованием измерительных приборов, правильно составлять схемы включения прибора в экспериментальную установку, проводить серию </a:t>
            </a:r>
            <a:r>
              <a:rPr lang="ru-RU" sz="1400" dirty="0" smtClean="0">
                <a:latin typeface="Arial Narrow" panose="020B0606020202030204" pitchFamily="34" charset="0"/>
              </a:rPr>
              <a:t>измерений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Различать </a:t>
            </a:r>
            <a:r>
              <a:rPr lang="ru-RU" sz="1400" dirty="0">
                <a:latin typeface="Arial Narrow" panose="020B0606020202030204" pitchFamily="34" charset="0"/>
              </a:rPr>
              <a:t>явления и закономерности, лежащие в основе принципа действия машин, приборов и технических устройств. Приводить примеры вклада российских и зарубежных ученых-физиков в </a:t>
            </a:r>
            <a:r>
              <a:rPr lang="ru-RU" sz="1400" dirty="0" smtClean="0">
                <a:latin typeface="Arial Narrow" panose="020B0606020202030204" pitchFamily="34" charset="0"/>
              </a:rPr>
              <a:t>развитие </a:t>
            </a:r>
            <a:r>
              <a:rPr lang="ru-RU" sz="1400" dirty="0">
                <a:latin typeface="Arial Narrow" panose="020B0606020202030204" pitchFamily="34" charset="0"/>
              </a:rPr>
              <a:t>науки, объяснение процессов окружающего мира, в развитие техники и технологий.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Анализировать </a:t>
            </a:r>
            <a:r>
              <a:rPr lang="ru-RU" sz="1400" dirty="0">
                <a:latin typeface="Arial Narrow" panose="020B0606020202030204" pitchFamily="34" charset="0"/>
              </a:rPr>
              <a:t>отдельные этапы проведения исследования на основе его описания: делать выводы на основе описания исследования, </a:t>
            </a:r>
            <a:r>
              <a:rPr lang="ru-RU" sz="1400" dirty="0" smtClean="0">
                <a:latin typeface="Arial Narrow" panose="020B0606020202030204" pitchFamily="34" charset="0"/>
              </a:rPr>
              <a:t>интерпретировать </a:t>
            </a:r>
            <a:r>
              <a:rPr lang="ru-RU" sz="1400" dirty="0">
                <a:latin typeface="Arial Narrow" panose="020B0606020202030204" pitchFamily="34" charset="0"/>
              </a:rPr>
              <a:t>результаты наблюдений и опытов.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Интерпретировать </a:t>
            </a:r>
            <a:r>
              <a:rPr lang="ru-RU" sz="1400" dirty="0">
                <a:latin typeface="Arial Narrow" panose="020B0606020202030204" pitchFamily="34" charset="0"/>
              </a:rPr>
              <a:t>информацию физического содержания, </a:t>
            </a:r>
            <a:r>
              <a:rPr lang="ru-RU" sz="1400" dirty="0" smtClean="0">
                <a:latin typeface="Arial Narrow" panose="020B0606020202030204" pitchFamily="34" charset="0"/>
              </a:rPr>
              <a:t>отвечать </a:t>
            </a:r>
            <a:r>
              <a:rPr lang="ru-RU" sz="1400" dirty="0">
                <a:latin typeface="Arial Narrow" panose="020B0606020202030204" pitchFamily="34" charset="0"/>
              </a:rPr>
              <a:t>на вопросы с использованием явно и неявно заданной </a:t>
            </a:r>
            <a:r>
              <a:rPr lang="ru-RU" sz="1400" dirty="0" smtClean="0">
                <a:latin typeface="Arial Narrow" panose="020B0606020202030204" pitchFamily="34" charset="0"/>
              </a:rPr>
              <a:t>информации</a:t>
            </a:r>
            <a:r>
              <a:rPr lang="ru-RU" sz="1400" dirty="0">
                <a:latin typeface="Arial Narrow" panose="020B0606020202030204" pitchFamily="34" charset="0"/>
              </a:rPr>
              <a:t>. Преобразовывать информацию из одной знаковой системы в другую.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Применять </a:t>
            </a:r>
            <a:r>
              <a:rPr lang="ru-RU" sz="1400" dirty="0">
                <a:latin typeface="Arial Narrow" panose="020B0606020202030204" pitchFamily="34" charset="0"/>
              </a:rPr>
              <a:t>информацию из текста при решении учебно-познавательных и учебно-практических задач.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Объяснять </a:t>
            </a:r>
            <a:r>
              <a:rPr lang="ru-RU" sz="1400" dirty="0">
                <a:latin typeface="Arial Narrow" panose="020B0606020202030204" pitchFamily="34" charset="0"/>
              </a:rPr>
              <a:t>физические процессы и свойства тел.</a:t>
            </a:r>
          </a:p>
        </p:txBody>
      </p:sp>
    </p:spTree>
    <p:extLst>
      <p:ext uri="{BB962C8B-B14F-4D97-AF65-F5344CB8AC3E}">
        <p14:creationId xmlns:p14="http://schemas.microsoft.com/office/powerpoint/2010/main" val="8420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06115"/>
              </p:ext>
            </p:extLst>
          </p:nvPr>
        </p:nvGraphicFramePr>
        <p:xfrm>
          <a:off x="1357461" y="1090681"/>
          <a:ext cx="9996340" cy="547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Достижение планируемых результатов 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91904"/>
              </p:ext>
            </p:extLst>
          </p:nvPr>
        </p:nvGraphicFramePr>
        <p:xfrm>
          <a:off x="1357461" y="1090681"/>
          <a:ext cx="9996340" cy="547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Достижение планируемых результатов 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700322"/>
              </p:ext>
            </p:extLst>
          </p:nvPr>
        </p:nvGraphicFramePr>
        <p:xfrm>
          <a:off x="1357461" y="1090681"/>
          <a:ext cx="9996340" cy="547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Достижение планируемых результатов 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013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 планируемых результатов 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31476" y="1030015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670631"/>
              </p:ext>
            </p:extLst>
          </p:nvPr>
        </p:nvGraphicFramePr>
        <p:xfrm>
          <a:off x="838200" y="1244339"/>
          <a:ext cx="11030607" cy="4489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r"/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</a:t>
            </a:r>
            <a:r>
              <a:rPr lang="ru-RU" sz="20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Предложения / рекомендации</a:t>
            </a:r>
            <a:endParaRPr lang="ru-RU" sz="20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10455" y="809298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28074"/>
              </p:ext>
            </p:extLst>
          </p:nvPr>
        </p:nvGraphicFramePr>
        <p:xfrm>
          <a:off x="641131" y="1358573"/>
          <a:ext cx="11141075" cy="515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131" y="914400"/>
            <a:ext cx="1125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уровне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методических объединений </a:t>
            </a: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учителей и преподавателей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математики:</a:t>
            </a:r>
            <a:endParaRPr lang="ru-RU" spc="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71" y="1388833"/>
            <a:ext cx="1432684" cy="1432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9710" y="1833007"/>
            <a:ext cx="49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1.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3283" y="3429000"/>
            <a:ext cx="34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2.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3283" y="4908331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3.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091" y="4826524"/>
            <a:ext cx="594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…………………………. (мнение преподавателей-предметников)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38162510"/>
              </p:ext>
            </p:extLst>
          </p:nvPr>
        </p:nvGraphicFramePr>
        <p:xfrm>
          <a:off x="1358899" y="1612899"/>
          <a:ext cx="9474199" cy="363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58" y="366022"/>
            <a:ext cx="10137744" cy="506338"/>
          </a:xfrm>
        </p:spPr>
        <p:txBody>
          <a:bodyPr>
            <a:noAutofit/>
          </a:bodyPr>
          <a:lstStyle/>
          <a:p>
            <a:pPr algn="r"/>
            <a:r>
              <a:rPr lang="ru-RU" sz="2000" b="1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 общеобразовательную подготовку. </a:t>
            </a:r>
            <a:r>
              <a:rPr lang="ru-RU" sz="2000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 ВПР СПО</a:t>
            </a:r>
            <a:endParaRPr lang="ru-RU" sz="2000" spc="100" dirty="0">
              <a:solidFill>
                <a:srgbClr val="586D8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366022"/>
            <a:ext cx="10484071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</a:t>
            </a:r>
            <a:r>
              <a:rPr lang="ru-RU" sz="2200" spc="1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Сопоставление статистических данных по </a:t>
            </a:r>
            <a:r>
              <a:rPr lang="ru-RU" sz="2200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отметкам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86449"/>
              </p:ext>
            </p:extLst>
          </p:nvPr>
        </p:nvGraphicFramePr>
        <p:xfrm>
          <a:off x="838199" y="1470810"/>
          <a:ext cx="10515599" cy="4468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3208">
                  <a:extLst>
                    <a:ext uri="{9D8B030D-6E8A-4147-A177-3AD203B41FA5}">
                      <a16:colId xmlns:a16="http://schemas.microsoft.com/office/drawing/2014/main" val="3126479670"/>
                    </a:ext>
                  </a:extLst>
                </a:gridCol>
                <a:gridCol w="5352391">
                  <a:extLst>
                    <a:ext uri="{9D8B030D-6E8A-4147-A177-3AD203B41FA5}">
                      <a16:colId xmlns:a16="http://schemas.microsoft.com/office/drawing/2014/main" val="4071947237"/>
                    </a:ext>
                  </a:extLst>
                </a:gridCol>
              </a:tblGrid>
              <a:tr h="893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Результаты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Самарской области</a:t>
                      </a:r>
                      <a:endParaRPr lang="ru-RU" sz="22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Средние показатели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 России</a:t>
                      </a:r>
                      <a:endParaRPr lang="ru-RU" sz="22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44937"/>
                  </a:ext>
                </a:extLst>
              </a:tr>
              <a:tr h="329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50" baseline="0" dirty="0" smtClean="0">
                          <a:effectLst/>
                          <a:latin typeface="Arial Narrow" panose="020B0606020202030204" pitchFamily="34" charset="0"/>
                        </a:rPr>
                        <a:t>СПРАВИЛИСЬ С ЗАДАНИЯМИ ВПР:</a:t>
                      </a:r>
                      <a:endParaRPr lang="ru-RU" sz="1800" spc="50" baseline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80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69270"/>
                  </a:ext>
                </a:extLst>
              </a:tr>
              <a:tr h="687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79,45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% </a:t>
                      </a: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обучающихся, в том числе: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77,86 % 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обучающихся, в том числе: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2413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«5»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4,36%,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«5»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5,68%, 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51000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«4»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30,34%,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«4»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27,41%,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26546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«3»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44,75%.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«3»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44,77%.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44325"/>
                  </a:ext>
                </a:extLst>
              </a:tr>
              <a:tr h="231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50" baseline="0" dirty="0" smtClean="0">
                          <a:effectLst/>
                          <a:latin typeface="Arial Narrow" panose="020B0606020202030204" pitchFamily="34" charset="0"/>
                        </a:rPr>
                        <a:t>НЕ СПРАВИЛИСЬ С ЗАДАНИЯМИ ВПР:</a:t>
                      </a:r>
                      <a:endParaRPr lang="ru-RU" sz="1800" spc="50" baseline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80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989"/>
                  </a:ext>
                </a:extLst>
              </a:tr>
              <a:tr h="651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spc="50" baseline="0" dirty="0" smtClean="0">
                        <a:solidFill>
                          <a:srgbClr val="48597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</a:t>
                      </a:r>
                      <a:r>
                        <a:rPr lang="ru-RU" sz="20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«2» - 20,56%</a:t>
                      </a:r>
                      <a:endParaRPr lang="ru-RU" sz="2000" b="0" spc="50" baseline="0" dirty="0">
                        <a:solidFill>
                          <a:srgbClr val="48597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22,14%.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874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83091" y="3383280"/>
            <a:ext cx="8645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-1,32%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091" y="3965171"/>
            <a:ext cx="864524" cy="365760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2,93%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3091" y="4530436"/>
            <a:ext cx="8645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-0,02%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3091" y="5336771"/>
            <a:ext cx="806334" cy="369332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-1,58%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3091" y="2828041"/>
            <a:ext cx="864524" cy="367646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A249"/>
                </a:solidFill>
                <a:latin typeface="Arial Narrow" panose="020B0606020202030204" pitchFamily="34" charset="0"/>
              </a:rPr>
              <a:t>1,59%</a:t>
            </a:r>
            <a:endParaRPr lang="ru-RU" b="1" dirty="0">
              <a:solidFill>
                <a:srgbClr val="00A24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366022"/>
            <a:ext cx="10484071" cy="506338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</a:t>
            </a:r>
            <a:r>
              <a:rPr lang="ru-RU" sz="2200" spc="1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Сопоставление статистических данных по </a:t>
            </a:r>
            <a:r>
              <a:rPr lang="ru-RU" sz="2200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отметкам*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817" y="1064821"/>
            <a:ext cx="10877897" cy="4754088"/>
          </a:xfrm>
          <a:ln>
            <a:solidFill>
              <a:srgbClr val="69809F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8525" y="1164942"/>
            <a:ext cx="10682188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По количеству отметок «5» лидирует: </a:t>
            </a:r>
          </a:p>
          <a:p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1) Тольяттинский индустриально-педагогический колледж (24,5%)</a:t>
            </a:r>
          </a:p>
          <a:p>
            <a:r>
              <a:rPr lang="ru-RU" b="1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По количеству отметок «4» и «5» лидируют: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Хворостянский государственный техникум (88,23%);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Самарский техникум авиационного и промышленного машиностроения (82,26%);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Тольяттинский индустриально-педагогический колледж (67,35%);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Самарский колледж строительства и предпринимательства (66,48%);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Жигулевский государственный колледж (65%);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Самарский металлургический колледж (65%).</a:t>
            </a:r>
          </a:p>
          <a:p>
            <a:r>
              <a:rPr lang="ru-RU" b="1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Без отметок «2»: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Самарский техникум авиационного и промышленного машиностроения;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Жигулевский государственный колледж;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Нефтегорский государственный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Хворостянский государственный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Тольяттинский индустриально-педагогический колледж;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dirty="0" smtClean="0">
                <a:solidFill>
                  <a:srgbClr val="485970"/>
                </a:solidFill>
                <a:latin typeface="Arial Narrow" panose="020B0606020202030204" pitchFamily="34" charset="0"/>
              </a:rPr>
              <a:t>Самарский металлургический колледж.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276" y="1273218"/>
            <a:ext cx="3036437" cy="3062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816" y="5990658"/>
            <a:ext cx="10877897" cy="3693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ТРЕВОЖНАЯ СИТУАЦИЯ: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СГКСТД, СЭК, СТЭК  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доля «2» – 96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%, 83%, 83% (соответственно), нет отметок «4» и «5». 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32" y="167336"/>
            <a:ext cx="10712666" cy="72705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</a:t>
            </a:r>
            <a:r>
              <a:rPr lang="ru-RU" sz="20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по результатам выполнения </a:t>
            </a:r>
            <a:r>
              <a:rPr lang="ru-RU" sz="20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заданий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1042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61164" y="740385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07815687"/>
              </p:ext>
            </p:extLst>
          </p:nvPr>
        </p:nvGraphicFramePr>
        <p:xfrm>
          <a:off x="1009815" y="1042495"/>
          <a:ext cx="10343983" cy="460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9815" y="5823284"/>
            <a:ext cx="1034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Р</a:t>
            </a:r>
            <a:r>
              <a:rPr lang="ru-RU" dirty="0" smtClean="0">
                <a:latin typeface="Arial Narrow" panose="020B0606020202030204" pitchFamily="34" charset="0"/>
              </a:rPr>
              <a:t>езультаты </a:t>
            </a:r>
            <a:r>
              <a:rPr lang="ru-RU" dirty="0">
                <a:latin typeface="Arial Narrow" panose="020B0606020202030204" pitchFamily="34" charset="0"/>
              </a:rPr>
              <a:t>Самарской </a:t>
            </a:r>
            <a:r>
              <a:rPr lang="ru-RU" dirty="0" smtClean="0">
                <a:latin typeface="Arial Narrow" panose="020B0606020202030204" pitchFamily="34" charset="0"/>
              </a:rPr>
              <a:t>области </a:t>
            </a:r>
            <a:r>
              <a:rPr lang="ru-RU" dirty="0">
                <a:latin typeface="Arial Narrow" panose="020B0606020202030204" pitchFamily="34" charset="0"/>
              </a:rPr>
              <a:t>ниже общероссийских в нижнем и среднем </a:t>
            </a:r>
            <a:r>
              <a:rPr lang="ru-RU" dirty="0" smtClean="0">
                <a:latin typeface="Arial Narrow" panose="020B0606020202030204" pitchFamily="34" charset="0"/>
              </a:rPr>
              <a:t>диапазонах </a:t>
            </a:r>
            <a:r>
              <a:rPr lang="ru-RU" dirty="0">
                <a:latin typeface="Arial Narrow" panose="020B0606020202030204" pitchFamily="34" charset="0"/>
              </a:rPr>
              <a:t>оценочной </a:t>
            </a:r>
            <a:r>
              <a:rPr lang="ru-RU" dirty="0" smtClean="0">
                <a:latin typeface="Arial Narrow" panose="020B0606020202030204" pitchFamily="34" charset="0"/>
              </a:rPr>
              <a:t>шкалы и </a:t>
            </a:r>
            <a:r>
              <a:rPr lang="ru-RU" dirty="0">
                <a:latin typeface="Arial Narrow" panose="020B0606020202030204" pitchFamily="34" charset="0"/>
              </a:rPr>
              <a:t>превосходят общероссийские результаты в верхнем диапазоне оценочной шкалы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04" y="366022"/>
            <a:ext cx="9724698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Основания для проведения анализа результатов ВПР СПО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838197" y="1496515"/>
            <a:ext cx="10515601" cy="3875957"/>
            <a:chOff x="838197" y="1496515"/>
            <a:chExt cx="10515601" cy="387595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38198" y="1496515"/>
              <a:ext cx="10515600" cy="945931"/>
            </a:xfrm>
            <a:prstGeom prst="rect">
              <a:avLst/>
            </a:prstGeom>
            <a:solidFill>
              <a:srgbClr val="E3E7E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Распоряжение министерства образования и науки Самарской области </a:t>
              </a:r>
              <a:endParaRPr lang="ru-RU" sz="2000" spc="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от </a:t>
              </a:r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08.09.2022 № 841-р</a:t>
              </a: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5716690" y="2427779"/>
              <a:ext cx="579136" cy="546538"/>
            </a:xfrm>
            <a:prstGeom prst="downArrow">
              <a:avLst/>
            </a:prstGeom>
            <a:solidFill>
              <a:srgbClr val="E3E7ED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8197" y="2982310"/>
              <a:ext cx="10515601" cy="893380"/>
            </a:xfrm>
            <a:prstGeom prst="rect">
              <a:avLst/>
            </a:prstGeom>
            <a:solidFill>
              <a:srgbClr val="E3E7E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Статистические данные по результатам </a:t>
              </a:r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ВПР СПО, </a:t>
              </a:r>
              <a:endParaRPr lang="ru-RU" sz="2000" spc="1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предоставленные </a:t>
              </a:r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РЦМО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8197" y="4479092"/>
              <a:ext cx="10515601" cy="893380"/>
            </a:xfrm>
            <a:prstGeom prst="rect">
              <a:avLst/>
            </a:prstGeom>
            <a:solidFill>
              <a:srgbClr val="E3E7E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Аналитический отчет о результатах </a:t>
              </a:r>
              <a:r>
                <a:rPr lang="ru-RU" sz="2000" spc="10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ВПР </a:t>
              </a:r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СПО с адресными рекомендациями, </a:t>
              </a:r>
            </a:p>
            <a:p>
              <a:pPr algn="ctr"/>
              <a:r>
                <a:rPr lang="ru-RU" sz="2000" spc="1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подготовленный ЦПО Самарской области</a:t>
              </a:r>
              <a:endParaRPr lang="ru-RU" sz="2000" spc="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5734995" y="3904122"/>
              <a:ext cx="579136" cy="546538"/>
            </a:xfrm>
            <a:prstGeom prst="downArrow">
              <a:avLst/>
            </a:prstGeom>
            <a:solidFill>
              <a:srgbClr val="E3E7ED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02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0" y="1221042"/>
            <a:ext cx="8887024" cy="5176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32" y="167336"/>
            <a:ext cx="10712666" cy="72705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</a:t>
            </a:r>
            <a:r>
              <a:rPr lang="ru-RU" sz="20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по результатам выполнения </a:t>
            </a:r>
            <a:r>
              <a:rPr lang="ru-RU" sz="20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заданий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1221042"/>
            <a:ext cx="10106890" cy="5337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7" y="730958"/>
            <a:ext cx="771722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00348" y="1196369"/>
            <a:ext cx="5957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Самые высокие результаты –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Хворостянский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государственный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техникум: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0425" y="1558900"/>
            <a:ext cx="5411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64,8% результатов находятся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верхнем диапазоне оценочной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шкалы (ОШ),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35,2%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- в среднем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диапазоне.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0347" y="2209041"/>
            <a:ext cx="782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Вторая позиция </a:t>
            </a:r>
            <a:r>
              <a:rPr lang="ru-RU" sz="1600" dirty="0">
                <a:latin typeface="Arial Narrow" panose="020B0606020202030204" pitchFamily="34" charset="0"/>
              </a:rPr>
              <a:t>- Самарский техникум авиационного и промышленного </a:t>
            </a:r>
            <a:r>
              <a:rPr lang="ru-RU" sz="1600" dirty="0" smtClean="0">
                <a:latin typeface="Arial Narrow" panose="020B0606020202030204" pitchFamily="34" charset="0"/>
              </a:rPr>
              <a:t>машиностроения 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0425" y="2572268"/>
            <a:ext cx="430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53,2% результатов находятся в верхнем диапазоне ОШ,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46,8% - в среднем диапазоне.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4105" y="4151180"/>
            <a:ext cx="5528409" cy="2246769"/>
          </a:xfrm>
          <a:prstGeom prst="rect">
            <a:avLst/>
          </a:prstGeom>
          <a:solidFill>
            <a:srgbClr val="EFF1F5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</a:t>
            </a:r>
            <a:r>
              <a:rPr lang="ru-RU" sz="1600" dirty="0" smtClean="0">
                <a:latin typeface="Arial Narrow" panose="020B0606020202030204" pitchFamily="34" charset="0"/>
              </a:rPr>
              <a:t>амые </a:t>
            </a:r>
            <a:r>
              <a:rPr lang="ru-RU" sz="1600" dirty="0">
                <a:latin typeface="Arial Narrow" panose="020B0606020202030204" pitchFamily="34" charset="0"/>
              </a:rPr>
              <a:t>низкие </a:t>
            </a:r>
            <a:r>
              <a:rPr lang="ru-RU" sz="1600" dirty="0" smtClean="0">
                <a:latin typeface="Arial Narrow" panose="020B0606020202030204" pitchFamily="34" charset="0"/>
              </a:rPr>
              <a:t>результаты – </a:t>
            </a:r>
            <a:r>
              <a:rPr lang="ru-RU" sz="1400" dirty="0" smtClean="0">
                <a:latin typeface="Arial Narrow" panose="020B0606020202030204" pitchFamily="34" charset="0"/>
              </a:rPr>
              <a:t>Самарский </a:t>
            </a:r>
            <a:r>
              <a:rPr lang="ru-RU" sz="1400" dirty="0">
                <a:latin typeface="Arial Narrow" panose="020B0606020202030204" pitchFamily="34" charset="0"/>
              </a:rPr>
              <a:t>торгово-экономический колледж </a:t>
            </a: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	83% </a:t>
            </a:r>
            <a:r>
              <a:rPr lang="ru-RU" sz="1400" dirty="0">
                <a:latin typeface="Arial Narrow" panose="020B0606020202030204" pitchFamily="34" charset="0"/>
              </a:rPr>
              <a:t>результатов </a:t>
            </a:r>
            <a:r>
              <a:rPr lang="ru-RU" sz="1400" dirty="0" smtClean="0">
                <a:latin typeface="Arial Narrow" panose="020B0606020202030204" pitchFamily="34" charset="0"/>
              </a:rPr>
              <a:t>- в нижнем диапазоне </a:t>
            </a:r>
            <a:r>
              <a:rPr lang="ru-RU" sz="1400" dirty="0">
                <a:latin typeface="Arial Narrow" panose="020B0606020202030204" pitchFamily="34" charset="0"/>
              </a:rPr>
              <a:t>оценочной шкалы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	17% </a:t>
            </a:r>
            <a:r>
              <a:rPr lang="ru-RU" sz="1400" dirty="0">
                <a:latin typeface="Arial Narrow" panose="020B0606020202030204" pitchFamily="34" charset="0"/>
              </a:rPr>
              <a:t>- в </a:t>
            </a:r>
            <a:r>
              <a:rPr lang="ru-RU" sz="1400" dirty="0" smtClean="0">
                <a:latin typeface="Arial Narrow" panose="020B0606020202030204" pitchFamily="34" charset="0"/>
              </a:rPr>
              <a:t>среднем;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Самарский энергетический колледж-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latin typeface="Arial Narrow" panose="020B0606020202030204" pitchFamily="34" charset="0"/>
              </a:rPr>
              <a:t>82,6% результатов – в нижнем диапазоне оценочной шкалы,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latin typeface="Arial Narrow" panose="020B0606020202030204" pitchFamily="34" charset="0"/>
              </a:rPr>
              <a:t>17,4% - в среднем; </a:t>
            </a:r>
          </a:p>
          <a:p>
            <a:endParaRPr lang="ru-RU" sz="400" dirty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Самарский </a:t>
            </a:r>
            <a:r>
              <a:rPr lang="ru-RU" sz="1400" dirty="0">
                <a:latin typeface="Arial Narrow" panose="020B0606020202030204" pitchFamily="34" charset="0"/>
              </a:rPr>
              <a:t>государственный колледж </a:t>
            </a:r>
            <a:r>
              <a:rPr lang="ru-RU" sz="1400" dirty="0" smtClean="0">
                <a:latin typeface="Arial Narrow" panose="020B0606020202030204" pitchFamily="34" charset="0"/>
              </a:rPr>
              <a:t>сервисных </a:t>
            </a:r>
            <a:r>
              <a:rPr lang="ru-RU" sz="1400" dirty="0">
                <a:latin typeface="Arial Narrow" panose="020B0606020202030204" pitchFamily="34" charset="0"/>
              </a:rPr>
              <a:t>технологий и </a:t>
            </a:r>
            <a:r>
              <a:rPr lang="ru-RU" sz="1400" dirty="0" smtClean="0">
                <a:latin typeface="Arial Narrow" panose="020B0606020202030204" pitchFamily="34" charset="0"/>
              </a:rPr>
              <a:t>дизайна – </a:t>
            </a: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	96,5% результатов - в нижнем диапазоне оценочной 	шкалы, 	3,5% - в среднем.</a:t>
            </a:r>
          </a:p>
        </p:txBody>
      </p:sp>
    </p:spTree>
    <p:extLst>
      <p:ext uri="{BB962C8B-B14F-4D97-AF65-F5344CB8AC3E}">
        <p14:creationId xmlns:p14="http://schemas.microsoft.com/office/powerpoint/2010/main" val="12371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28" y="294290"/>
            <a:ext cx="10484071" cy="600100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 планируемых результатов 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1042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8" y="787519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5854" y="1036948"/>
            <a:ext cx="10728860" cy="519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ОЦЕНИВАЛОСЬ ДОСТИЖЕНИЕ СЛЕДУЮЩИХ ПЛАНИРУЕМЫХ РЕЗУЛЬТАТОВ:</a:t>
            </a:r>
          </a:p>
          <a:p>
            <a:pPr algn="just">
              <a:lnSpc>
                <a:spcPct val="114000"/>
              </a:lnSpc>
            </a:pPr>
            <a:endParaRPr lang="ru-RU" sz="500" dirty="0" smtClean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Группировка </a:t>
            </a:r>
            <a:r>
              <a:rPr lang="ru-RU" sz="1600" dirty="0">
                <a:latin typeface="Arial Narrow" panose="020B0606020202030204" pitchFamily="34" charset="0"/>
              </a:rPr>
              <a:t>понятий (физические явления, физические величины, единицы измерения величин, измерительные приборы).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Определение </a:t>
            </a:r>
            <a:r>
              <a:rPr lang="ru-RU" sz="1600" dirty="0">
                <a:latin typeface="Arial Narrow" panose="020B0606020202030204" pitchFamily="34" charset="0"/>
              </a:rPr>
              <a:t>понятий и величин.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Распознавание </a:t>
            </a:r>
            <a:r>
              <a:rPr lang="ru-RU" sz="1600" dirty="0">
                <a:latin typeface="Arial Narrow" panose="020B0606020202030204" pitchFamily="34" charset="0"/>
              </a:rPr>
              <a:t>физических явлений, описание их свойств, применение законов для объяснения явлений.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Анализ </a:t>
            </a:r>
            <a:r>
              <a:rPr lang="ru-RU" sz="1600" dirty="0">
                <a:latin typeface="Arial Narrow" panose="020B0606020202030204" pitchFamily="34" charset="0"/>
              </a:rPr>
              <a:t>изменения физических величин в процессах.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Интерпретация </a:t>
            </a:r>
            <a:r>
              <a:rPr lang="ru-RU" sz="1600" dirty="0">
                <a:latin typeface="Arial Narrow" panose="020B0606020202030204" pitchFamily="34" charset="0"/>
              </a:rPr>
              <a:t>физических процессов, представленных в виде </a:t>
            </a:r>
            <a:r>
              <a:rPr lang="ru-RU" sz="1600" dirty="0" smtClean="0">
                <a:latin typeface="Arial Narrow" panose="020B0606020202030204" pitchFamily="34" charset="0"/>
              </a:rPr>
              <a:t>графика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Применение </a:t>
            </a:r>
            <a:r>
              <a:rPr lang="ru-RU" sz="1600" dirty="0">
                <a:latin typeface="Arial Narrow" panose="020B0606020202030204" pitchFamily="34" charset="0"/>
              </a:rPr>
              <a:t>формулы для расчета физической величины.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Определение </a:t>
            </a:r>
            <a:r>
              <a:rPr lang="ru-RU" sz="1600" dirty="0">
                <a:latin typeface="Arial Narrow" panose="020B0606020202030204" pitchFamily="34" charset="0"/>
              </a:rPr>
              <a:t>показания приборов/схема включения </a:t>
            </a:r>
            <a:r>
              <a:rPr lang="ru-RU" sz="1600" dirty="0" smtClean="0">
                <a:latin typeface="Arial Narrow" panose="020B0606020202030204" pitchFamily="34" charset="0"/>
              </a:rPr>
              <a:t>электроизмерительных </a:t>
            </a:r>
            <a:r>
              <a:rPr lang="ru-RU" sz="1600" dirty="0">
                <a:latin typeface="Arial Narrow" panose="020B0606020202030204" pitchFamily="34" charset="0"/>
              </a:rPr>
              <a:t>приборов; определение значения величины по </a:t>
            </a:r>
            <a:r>
              <a:rPr lang="ru-RU" sz="1600" dirty="0" smtClean="0">
                <a:latin typeface="Arial Narrow" panose="020B0606020202030204" pitchFamily="34" charset="0"/>
              </a:rPr>
              <a:t>экспериментальному графику / таблице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Формулировка </a:t>
            </a:r>
            <a:r>
              <a:rPr lang="ru-RU" sz="1600" dirty="0">
                <a:latin typeface="Arial Narrow" panose="020B0606020202030204" pitchFamily="34" charset="0"/>
              </a:rPr>
              <a:t>цели опыта или выводы по результатам опыта.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Планирование </a:t>
            </a:r>
            <a:r>
              <a:rPr lang="ru-RU" sz="1600" dirty="0">
                <a:latin typeface="Arial Narrow" panose="020B0606020202030204" pitchFamily="34" charset="0"/>
              </a:rPr>
              <a:t>исследования по заданной гипотезе.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Определение </a:t>
            </a:r>
            <a:r>
              <a:rPr lang="ru-RU" sz="1600" dirty="0">
                <a:latin typeface="Arial Narrow" panose="020B0606020202030204" pitchFamily="34" charset="0"/>
              </a:rPr>
              <a:t>физических явлений и процессов, лежащих в основе принципа действия технического устройства (прибора). Узнавание явлений в окружающем мире.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Объяснения </a:t>
            </a:r>
            <a:r>
              <a:rPr lang="ru-RU" sz="1600" dirty="0">
                <a:latin typeface="Arial Narrow" panose="020B0606020202030204" pitchFamily="34" charset="0"/>
              </a:rPr>
              <a:t>физических явлений и процессов, используемых при </a:t>
            </a:r>
            <a:r>
              <a:rPr lang="ru-RU" sz="1600" dirty="0" smtClean="0">
                <a:latin typeface="Arial Narrow" panose="020B0606020202030204" pitchFamily="34" charset="0"/>
              </a:rPr>
              <a:t>работе </a:t>
            </a:r>
            <a:r>
              <a:rPr lang="ru-RU" sz="1600" dirty="0">
                <a:latin typeface="Arial Narrow" panose="020B0606020202030204" pitchFamily="34" charset="0"/>
              </a:rPr>
              <a:t>технических устройств.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Выделение </a:t>
            </a:r>
            <a:r>
              <a:rPr lang="ru-RU" sz="1600" dirty="0">
                <a:latin typeface="Arial Narrow" panose="020B0606020202030204" pitchFamily="34" charset="0"/>
              </a:rPr>
              <a:t>информации, представленной в явном виде, </a:t>
            </a:r>
            <a:r>
              <a:rPr lang="ru-RU" sz="1600" dirty="0" smtClean="0">
                <a:latin typeface="Arial Narrow" panose="020B0606020202030204" pitchFamily="34" charset="0"/>
              </a:rPr>
              <a:t>сопоставление </a:t>
            </a:r>
            <a:r>
              <a:rPr lang="ru-RU" sz="1600" dirty="0">
                <a:latin typeface="Arial Narrow" panose="020B0606020202030204" pitchFamily="34" charset="0"/>
              </a:rPr>
              <a:t>информации из разных частей текста, в таблицах или графиках.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Формулировка </a:t>
            </a:r>
            <a:r>
              <a:rPr lang="ru-RU" sz="1600" dirty="0">
                <a:latin typeface="Arial Narrow" panose="020B0606020202030204" pitchFamily="34" charset="0"/>
              </a:rPr>
              <a:t>выводов на основе текста, интерпретация текстовой информации.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Применение </a:t>
            </a:r>
            <a:r>
              <a:rPr lang="ru-RU" sz="1600" dirty="0">
                <a:latin typeface="Arial Narrow" panose="020B0606020202030204" pitchFamily="34" charset="0"/>
              </a:rPr>
              <a:t>информации из текста и имеющихся знаний при </a:t>
            </a:r>
            <a:r>
              <a:rPr lang="ru-RU" sz="1600" dirty="0" smtClean="0">
                <a:latin typeface="Arial Narrow" panose="020B0606020202030204" pitchFamily="34" charset="0"/>
              </a:rPr>
              <a:t>решении </a:t>
            </a:r>
            <a:r>
              <a:rPr lang="ru-RU" sz="1600" dirty="0">
                <a:latin typeface="Arial Narrow" panose="020B0606020202030204" pitchFamily="34" charset="0"/>
              </a:rPr>
              <a:t>задач.</a:t>
            </a:r>
          </a:p>
        </p:txBody>
      </p:sp>
    </p:spTree>
    <p:extLst>
      <p:ext uri="{BB962C8B-B14F-4D97-AF65-F5344CB8AC3E}">
        <p14:creationId xmlns:p14="http://schemas.microsoft.com/office/powerpoint/2010/main" val="38615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439938"/>
              </p:ext>
            </p:extLst>
          </p:nvPr>
        </p:nvGraphicFramePr>
        <p:xfrm>
          <a:off x="1357461" y="1090681"/>
          <a:ext cx="9996340" cy="547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Достижение планируемых результатов 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028701"/>
              </p:ext>
            </p:extLst>
          </p:nvPr>
        </p:nvGraphicFramePr>
        <p:xfrm>
          <a:off x="1357461" y="1090681"/>
          <a:ext cx="9996340" cy="547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Достижение планируемых результатов 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470384"/>
              </p:ext>
            </p:extLst>
          </p:nvPr>
        </p:nvGraphicFramePr>
        <p:xfrm>
          <a:off x="1357461" y="1090681"/>
          <a:ext cx="9996340" cy="547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Достижение планируемых результатов 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825897"/>
              </p:ext>
            </p:extLst>
          </p:nvPr>
        </p:nvGraphicFramePr>
        <p:xfrm>
          <a:off x="386498" y="707010"/>
          <a:ext cx="11528981" cy="58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62406" y="355698"/>
            <a:ext cx="10515600" cy="351312"/>
          </a:xfrm>
        </p:spPr>
        <p:txBody>
          <a:bodyPr>
            <a:noAutofit/>
          </a:bodyPr>
          <a:lstStyle/>
          <a:p>
            <a:pPr algn="r"/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Достижение планируемых результатов </a:t>
            </a:r>
            <a:endParaRPr lang="ru-RU" sz="20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9602" y="317978"/>
            <a:ext cx="10515600" cy="370166"/>
          </a:xfrm>
        </p:spPr>
        <p:txBody>
          <a:bodyPr>
            <a:noAutofit/>
          </a:bodyPr>
          <a:lstStyle/>
          <a:p>
            <a:pPr algn="r"/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завершившие... </a:t>
            </a:r>
            <a:r>
              <a:rPr lang="ru-RU" sz="20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Достижение планируемых результатов </a:t>
            </a:r>
            <a:endParaRPr lang="ru-RU" sz="20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23208" y="688144"/>
            <a:ext cx="7204598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30825"/>
              </p:ext>
            </p:extLst>
          </p:nvPr>
        </p:nvGraphicFramePr>
        <p:xfrm>
          <a:off x="858788" y="1058310"/>
          <a:ext cx="10952998" cy="509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1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r"/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</a:t>
            </a:r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завершившие..</a:t>
            </a:r>
            <a:r>
              <a:rPr lang="ru-RU" sz="20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20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Предложения / рекомендации</a:t>
            </a:r>
            <a:endParaRPr lang="ru-RU" sz="20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10455" y="809298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448589"/>
              </p:ext>
            </p:extLst>
          </p:nvPr>
        </p:nvGraphicFramePr>
        <p:xfrm>
          <a:off x="641131" y="1358573"/>
          <a:ext cx="11141075" cy="515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131" y="914400"/>
            <a:ext cx="1125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pc="5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уровне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методических объединений 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преподавателей физики</a:t>
            </a:r>
            <a:r>
              <a:rPr lang="ru-RU" spc="5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pc="5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71" y="1388833"/>
            <a:ext cx="1432684" cy="1432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9710" y="1833007"/>
            <a:ext cx="49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1.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3283" y="3429000"/>
            <a:ext cx="34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2.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3283" y="4908331"/>
            <a:ext cx="4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3.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091" y="4826524"/>
            <a:ext cx="594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…………………………. (мнение преподавателей-предметников)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76" y="226902"/>
            <a:ext cx="11121044" cy="289007"/>
          </a:xfrm>
        </p:spPr>
        <p:txBody>
          <a:bodyPr>
            <a:noAutofit/>
          </a:bodyPr>
          <a:lstStyle/>
          <a:p>
            <a:pPr algn="r"/>
            <a:r>
              <a:rPr lang="ru-RU" sz="16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ФИЗИКА. ХАРАКТЕРИСТИКА РЕЗУЛЬТАТОВ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90755" y="515909"/>
            <a:ext cx="4605250" cy="0"/>
          </a:xfrm>
          <a:prstGeom prst="line">
            <a:avLst/>
          </a:prstGeom>
          <a:ln w="9525">
            <a:solidFill>
              <a:srgbClr val="6980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205" y="419911"/>
            <a:ext cx="80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658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658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курс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2658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32509" y="784620"/>
          <a:ext cx="11430000" cy="5966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218">
                  <a:extLst>
                    <a:ext uri="{9D8B030D-6E8A-4147-A177-3AD203B41FA5}">
                      <a16:colId xmlns:a16="http://schemas.microsoft.com/office/drawing/2014/main" val="1158517895"/>
                    </a:ext>
                  </a:extLst>
                </a:gridCol>
                <a:gridCol w="1290472">
                  <a:extLst>
                    <a:ext uri="{9D8B030D-6E8A-4147-A177-3AD203B41FA5}">
                      <a16:colId xmlns:a16="http://schemas.microsoft.com/office/drawing/2014/main" val="3442638931"/>
                    </a:ext>
                  </a:extLst>
                </a:gridCol>
                <a:gridCol w="511847">
                  <a:extLst>
                    <a:ext uri="{9D8B030D-6E8A-4147-A177-3AD203B41FA5}">
                      <a16:colId xmlns:a16="http://schemas.microsoft.com/office/drawing/2014/main" val="1689553408"/>
                    </a:ext>
                  </a:extLst>
                </a:gridCol>
                <a:gridCol w="511847">
                  <a:extLst>
                    <a:ext uri="{9D8B030D-6E8A-4147-A177-3AD203B41FA5}">
                      <a16:colId xmlns:a16="http://schemas.microsoft.com/office/drawing/2014/main" val="2931781953"/>
                    </a:ext>
                  </a:extLst>
                </a:gridCol>
                <a:gridCol w="595171">
                  <a:extLst>
                    <a:ext uri="{9D8B030D-6E8A-4147-A177-3AD203B41FA5}">
                      <a16:colId xmlns:a16="http://schemas.microsoft.com/office/drawing/2014/main" val="3234165474"/>
                    </a:ext>
                  </a:extLst>
                </a:gridCol>
                <a:gridCol w="595171">
                  <a:extLst>
                    <a:ext uri="{9D8B030D-6E8A-4147-A177-3AD203B41FA5}">
                      <a16:colId xmlns:a16="http://schemas.microsoft.com/office/drawing/2014/main" val="1304994217"/>
                    </a:ext>
                  </a:extLst>
                </a:gridCol>
                <a:gridCol w="298285">
                  <a:extLst>
                    <a:ext uri="{9D8B030D-6E8A-4147-A177-3AD203B41FA5}">
                      <a16:colId xmlns:a16="http://schemas.microsoft.com/office/drawing/2014/main" val="2071590870"/>
                    </a:ext>
                  </a:extLst>
                </a:gridCol>
                <a:gridCol w="544758">
                  <a:extLst>
                    <a:ext uri="{9D8B030D-6E8A-4147-A177-3AD203B41FA5}">
                      <a16:colId xmlns:a16="http://schemas.microsoft.com/office/drawing/2014/main" val="2856982429"/>
                    </a:ext>
                  </a:extLst>
                </a:gridCol>
                <a:gridCol w="496442">
                  <a:extLst>
                    <a:ext uri="{9D8B030D-6E8A-4147-A177-3AD203B41FA5}">
                      <a16:colId xmlns:a16="http://schemas.microsoft.com/office/drawing/2014/main" val="3263746960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2282539386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1591910539"/>
                    </a:ext>
                  </a:extLst>
                </a:gridCol>
                <a:gridCol w="298285">
                  <a:extLst>
                    <a:ext uri="{9D8B030D-6E8A-4147-A177-3AD203B41FA5}">
                      <a16:colId xmlns:a16="http://schemas.microsoft.com/office/drawing/2014/main" val="81924287"/>
                    </a:ext>
                  </a:extLst>
                </a:gridCol>
                <a:gridCol w="851664">
                  <a:extLst>
                    <a:ext uri="{9D8B030D-6E8A-4147-A177-3AD203B41FA5}">
                      <a16:colId xmlns:a16="http://schemas.microsoft.com/office/drawing/2014/main" val="3663615152"/>
                    </a:ext>
                  </a:extLst>
                </a:gridCol>
                <a:gridCol w="735913">
                  <a:extLst>
                    <a:ext uri="{9D8B030D-6E8A-4147-A177-3AD203B41FA5}">
                      <a16:colId xmlns:a16="http://schemas.microsoft.com/office/drawing/2014/main" val="4003584639"/>
                    </a:ext>
                  </a:extLst>
                </a:gridCol>
                <a:gridCol w="695300">
                  <a:extLst>
                    <a:ext uri="{9D8B030D-6E8A-4147-A177-3AD203B41FA5}">
                      <a16:colId xmlns:a16="http://schemas.microsoft.com/office/drawing/2014/main" val="1549008751"/>
                    </a:ext>
                  </a:extLst>
                </a:gridCol>
                <a:gridCol w="695300">
                  <a:extLst>
                    <a:ext uri="{9D8B030D-6E8A-4147-A177-3AD203B41FA5}">
                      <a16:colId xmlns:a16="http://schemas.microsoft.com/office/drawing/2014/main" val="3660726942"/>
                    </a:ext>
                  </a:extLst>
                </a:gridCol>
                <a:gridCol w="297585">
                  <a:extLst>
                    <a:ext uri="{9D8B030D-6E8A-4147-A177-3AD203B41FA5}">
                      <a16:colId xmlns:a16="http://schemas.microsoft.com/office/drawing/2014/main" val="1688318567"/>
                    </a:ext>
                  </a:extLst>
                </a:gridCol>
                <a:gridCol w="748028">
                  <a:extLst>
                    <a:ext uri="{9D8B030D-6E8A-4147-A177-3AD203B41FA5}">
                      <a16:colId xmlns:a16="http://schemas.microsoft.com/office/drawing/2014/main" val="773261911"/>
                    </a:ext>
                  </a:extLst>
                </a:gridCol>
              </a:tblGrid>
              <a:tr h="39202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Наименование предмета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8396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Территориальная принадлежность участников ВПР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Статистика по отметкам,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Распределение первичных баллов,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Достижение планируемых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(по заданиям)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8396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Общий 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8396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08599"/>
                  </a:ext>
                </a:extLst>
              </a:tr>
              <a:tr h="196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Отметка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DDE4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баллы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DDE4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 vert="vert270" anchor="ctr">
                    <a:solidFill>
                      <a:srgbClr val="DDE4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Выше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среднего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показателя по России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DDE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Ниже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среднего показателя по России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DDE4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655235"/>
                  </a:ext>
                </a:extLst>
              </a:tr>
              <a:tr h="449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Кол-во заданий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DDE4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DDE4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Кол-во заданий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DDE4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DDE4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62281"/>
                  </a:ext>
                </a:extLst>
              </a:tr>
              <a:tr h="12040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Физика, 1 курс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27 организаций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1586 человек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8396A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Самарское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Тольяттинское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Центральное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Отрадненское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Западное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Юго-Восточное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Юго-Западное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Поволжское ТУ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«5»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«4»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«3»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«2»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81,59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17,53</a:t>
                      </a:r>
                      <a:endPara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63,49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18,41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82,71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2,21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21,24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59,26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17,29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-1,12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-1,64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-3,71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+4,23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+1,12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23-33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12-22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0-11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55,6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38,6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55,2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35,5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-3,32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+0,4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+3,1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(28,6%)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 +3,67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(71,4%)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 -7,76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28018"/>
                  </a:ext>
                </a:extLst>
              </a:tr>
              <a:tr h="352866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Наибольшее количество «2»: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СТЭК – 66,67%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количеству «5» лидируют: </a:t>
                      </a:r>
                      <a:endParaRPr lang="ru-RU" sz="12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Самарский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колледж строительства и предпринимательства – 5,26%; </a:t>
                      </a:r>
                      <a:endParaRPr lang="ru-RU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ТМК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– 1,12%.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У остальных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25 организаций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нет «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доле отметок «4» и «5» лидеры: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НГТ – 86,96%, ТХТК – 47,06%.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обучающихся региона, получивших по итогам выполненной работы суммарно высокие баллы, меньше аналогичного показателя по России.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обучающихся региона, получивших по итогам выполненной работы суммарно низкие баллы, больше аналогичного показателя по России.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доле, обучающихся, выполнивших задания с высоким суммарным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баллом,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лидирует НГТ –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43,3%.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доле, обучающихся, выполнивших задания с низким суммарным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баллом,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лидирует СГКСТД – 100%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заданий ВПР СПО Физика, 1 курс, выполненных обучающимися с превышением среднего показателя по России, составляет 28,6%. </a:t>
                      </a: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заданий ВПР СПО Физика, 1 курс, выполненных обучающимися с отставанием от среднего показателя по России, составляет 71,4%.</a:t>
                      </a: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проблемной зоне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(в регионе):</a:t>
                      </a: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Arial Narrow" panose="020B0606020202030204" pitchFamily="34" charset="0"/>
                        </a:rPr>
                        <a:t>Критически низкие результаты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</a:t>
                      </a:r>
                      <a:r>
                        <a:rPr lang="ru-RU" sz="1200" u="sng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marR="1778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объяснять физические процессы и свойства тел (9-10% справились с заданиями № 20,21).</a:t>
                      </a:r>
                    </a:p>
                    <a:p>
                      <a:pPr marL="342900" marR="1778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применять информацию из текста при решении учебно-познавательных и учебно-практических задач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(10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% справились с заданием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№ 19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  <a:p>
                      <a:pPr marR="1778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Arial Narrow" panose="020B0606020202030204" pitchFamily="34" charset="0"/>
                        </a:rPr>
                        <a:t>Низкие результаты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–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вычислять значение величины при анализе явлений с использованием законов и формул (25-35% справились с заданиями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№ 6-8).</a:t>
                      </a:r>
                      <a:endParaRPr lang="ru-RU" sz="1200" dirty="0" smtClean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66" marR="47866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410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3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05" y="383259"/>
            <a:ext cx="11121044" cy="289007"/>
          </a:xfrm>
        </p:spPr>
        <p:txBody>
          <a:bodyPr>
            <a:noAutofit/>
          </a:bodyPr>
          <a:lstStyle/>
          <a:p>
            <a:pPr algn="r"/>
            <a:r>
              <a:rPr lang="ru-RU" sz="16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ФИЗИКА. ХАРАКТЕРИСТИКА РЕЗУЛЬТАТОВ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8945" y="672266"/>
            <a:ext cx="4605250" cy="0"/>
          </a:xfrm>
          <a:prstGeom prst="line">
            <a:avLst/>
          </a:prstGeom>
          <a:ln w="9525">
            <a:solidFill>
              <a:srgbClr val="6980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2258" y="527762"/>
            <a:ext cx="5087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658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Завершившие общеобразовательную подготовку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2658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32258" y="941644"/>
          <a:ext cx="11437962" cy="5641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546">
                  <a:extLst>
                    <a:ext uri="{9D8B030D-6E8A-4147-A177-3AD203B41FA5}">
                      <a16:colId xmlns:a16="http://schemas.microsoft.com/office/drawing/2014/main" val="2377439539"/>
                    </a:ext>
                  </a:extLst>
                </a:gridCol>
                <a:gridCol w="1220977">
                  <a:extLst>
                    <a:ext uri="{9D8B030D-6E8A-4147-A177-3AD203B41FA5}">
                      <a16:colId xmlns:a16="http://schemas.microsoft.com/office/drawing/2014/main" val="1164206092"/>
                    </a:ext>
                  </a:extLst>
                </a:gridCol>
                <a:gridCol w="346248">
                  <a:extLst>
                    <a:ext uri="{9D8B030D-6E8A-4147-A177-3AD203B41FA5}">
                      <a16:colId xmlns:a16="http://schemas.microsoft.com/office/drawing/2014/main" val="2637002642"/>
                    </a:ext>
                  </a:extLst>
                </a:gridCol>
                <a:gridCol w="464701">
                  <a:extLst>
                    <a:ext uri="{9D8B030D-6E8A-4147-A177-3AD203B41FA5}">
                      <a16:colId xmlns:a16="http://schemas.microsoft.com/office/drawing/2014/main" val="1713024074"/>
                    </a:ext>
                  </a:extLst>
                </a:gridCol>
                <a:gridCol w="501147">
                  <a:extLst>
                    <a:ext uri="{9D8B030D-6E8A-4147-A177-3AD203B41FA5}">
                      <a16:colId xmlns:a16="http://schemas.microsoft.com/office/drawing/2014/main" val="2737997091"/>
                    </a:ext>
                  </a:extLst>
                </a:gridCol>
                <a:gridCol w="455588">
                  <a:extLst>
                    <a:ext uri="{9D8B030D-6E8A-4147-A177-3AD203B41FA5}">
                      <a16:colId xmlns:a16="http://schemas.microsoft.com/office/drawing/2014/main" val="3113332039"/>
                    </a:ext>
                  </a:extLst>
                </a:gridCol>
                <a:gridCol w="325880">
                  <a:extLst>
                    <a:ext uri="{9D8B030D-6E8A-4147-A177-3AD203B41FA5}">
                      <a16:colId xmlns:a16="http://schemas.microsoft.com/office/drawing/2014/main" val="3671303568"/>
                    </a:ext>
                  </a:extLst>
                </a:gridCol>
                <a:gridCol w="521515">
                  <a:extLst>
                    <a:ext uri="{9D8B030D-6E8A-4147-A177-3AD203B41FA5}">
                      <a16:colId xmlns:a16="http://schemas.microsoft.com/office/drawing/2014/main" val="3745815123"/>
                    </a:ext>
                  </a:extLst>
                </a:gridCol>
                <a:gridCol w="373584">
                  <a:extLst>
                    <a:ext uri="{9D8B030D-6E8A-4147-A177-3AD203B41FA5}">
                      <a16:colId xmlns:a16="http://schemas.microsoft.com/office/drawing/2014/main" val="912540843"/>
                    </a:ext>
                  </a:extLst>
                </a:gridCol>
                <a:gridCol w="373584">
                  <a:extLst>
                    <a:ext uri="{9D8B030D-6E8A-4147-A177-3AD203B41FA5}">
                      <a16:colId xmlns:a16="http://schemas.microsoft.com/office/drawing/2014/main" val="3036600648"/>
                    </a:ext>
                  </a:extLst>
                </a:gridCol>
                <a:gridCol w="348355">
                  <a:extLst>
                    <a:ext uri="{9D8B030D-6E8A-4147-A177-3AD203B41FA5}">
                      <a16:colId xmlns:a16="http://schemas.microsoft.com/office/drawing/2014/main" val="3011313365"/>
                    </a:ext>
                  </a:extLst>
                </a:gridCol>
                <a:gridCol w="336453">
                  <a:extLst>
                    <a:ext uri="{9D8B030D-6E8A-4147-A177-3AD203B41FA5}">
                      <a16:colId xmlns:a16="http://schemas.microsoft.com/office/drawing/2014/main" val="1596977689"/>
                    </a:ext>
                  </a:extLst>
                </a:gridCol>
                <a:gridCol w="775894">
                  <a:extLst>
                    <a:ext uri="{9D8B030D-6E8A-4147-A177-3AD203B41FA5}">
                      <a16:colId xmlns:a16="http://schemas.microsoft.com/office/drawing/2014/main" val="1717462346"/>
                    </a:ext>
                  </a:extLst>
                </a:gridCol>
                <a:gridCol w="762571">
                  <a:extLst>
                    <a:ext uri="{9D8B030D-6E8A-4147-A177-3AD203B41FA5}">
                      <a16:colId xmlns:a16="http://schemas.microsoft.com/office/drawing/2014/main" val="619359529"/>
                    </a:ext>
                  </a:extLst>
                </a:gridCol>
                <a:gridCol w="610490">
                  <a:extLst>
                    <a:ext uri="{9D8B030D-6E8A-4147-A177-3AD203B41FA5}">
                      <a16:colId xmlns:a16="http://schemas.microsoft.com/office/drawing/2014/main" val="2257943209"/>
                    </a:ext>
                  </a:extLst>
                </a:gridCol>
                <a:gridCol w="838283">
                  <a:extLst>
                    <a:ext uri="{9D8B030D-6E8A-4147-A177-3AD203B41FA5}">
                      <a16:colId xmlns:a16="http://schemas.microsoft.com/office/drawing/2014/main" val="2072183528"/>
                    </a:ext>
                  </a:extLst>
                </a:gridCol>
                <a:gridCol w="387730">
                  <a:extLst>
                    <a:ext uri="{9D8B030D-6E8A-4147-A177-3AD203B41FA5}">
                      <a16:colId xmlns:a16="http://schemas.microsoft.com/office/drawing/2014/main" val="766853688"/>
                    </a:ext>
                  </a:extLst>
                </a:gridCol>
                <a:gridCol w="1446416">
                  <a:extLst>
                    <a:ext uri="{9D8B030D-6E8A-4147-A177-3AD203B41FA5}">
                      <a16:colId xmlns:a16="http://schemas.microsoft.com/office/drawing/2014/main" val="2509173205"/>
                    </a:ext>
                  </a:extLst>
                </a:gridCol>
              </a:tblGrid>
              <a:tr h="38960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Наименование предмета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8396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Территориальная принадлежность участников ВПР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Статистика по отметкам,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Распределение первичных баллов,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>
                    <a:solidFill>
                      <a:srgbClr val="8396A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Достижение планируемых результатов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(по заданиям)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839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>
                    <a:solidFill>
                      <a:srgbClr val="8396A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Общий вывод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8396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28025"/>
                  </a:ext>
                </a:extLst>
              </a:tr>
              <a:tr h="194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Отметка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баллы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Россия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Выше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среднего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показателя по России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Ниже среднего</a:t>
                      </a:r>
                      <a:r>
                        <a:rPr lang="ru-RU" sz="1200" baseline="0" dirty="0" smtClean="0">
                          <a:effectLst/>
                          <a:latin typeface="Arial Narrow" panose="020B0606020202030204" pitchFamily="34" charset="0"/>
                        </a:rPr>
                        <a:t> показателя по России</a:t>
                      </a:r>
                      <a:endParaRPr lang="ru-RU" sz="12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11493"/>
                  </a:ext>
                </a:extLst>
              </a:tr>
              <a:tr h="590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Кол-во заданий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Разница, 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Кол-во заданий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Разница, %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83740"/>
                  </a:ext>
                </a:extLst>
              </a:tr>
              <a:tr h="113722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ФИЗИКА,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завершившие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27 организаций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1 513 человек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8396A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Самарское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Тольяттинское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Центральное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Отрадненское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Западное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Юго-Западное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Юго-Восточное 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Поволжское ТУ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«5»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«4»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«3»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«2»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79,45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4,36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30,34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44,75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20,56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77,86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5,68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27,41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44,77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22,14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+1,59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-1,32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+2,93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-0,02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-1,58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18-26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9-17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0-8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21,3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67,3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11,4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15,6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70,6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13,6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+5,7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-3,3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-2,2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 (61,1%)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 +7,49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(38,9%)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 -5,4%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50867"/>
                  </a:ext>
                </a:extLst>
              </a:tr>
              <a:tr h="3035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Наибольшее количество «2»: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СГКСТД – 96,43%, СТЭК – 82,86, СЭК (Самарский энергетический колледж) – 82,76.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По количеству «5» лидируют: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ТИПК – 24,5%, ЖГК – 15%,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Самарский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колледж строительства и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предпринимательства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-13,1%.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По количеству «4» и «5»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лидируют: </a:t>
                      </a:r>
                      <a:endParaRPr lang="ru-RU" sz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ХГТ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– 88,23%, СТАПМ – 82,26%.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обучающихся региона, получивших по итогам выполненной работы суммарно низкие баллы, меньше аналогичного показателя по России.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обучающихся региона, получивших по итогам выполненной работы суммарно высокие баллы, больше аналогичного показателя по России.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R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заданий ВПР СПО Физика, завершившие, выполненных обучающимися с превышением среднего показателя по России, составляет 61,1%. </a:t>
                      </a:r>
                    </a:p>
                    <a:p>
                      <a:pPr marR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Доля заданий ВПР СПО Физика, завершившие, выполненных обучающимися с отставанием от среднего показателя по России, составляет 38,9%.</a:t>
                      </a:r>
                    </a:p>
                    <a:p>
                      <a:pPr marR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В проблемной зоне (в России и регионе):</a:t>
                      </a:r>
                    </a:p>
                    <a:p>
                      <a:pPr marR="177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Arial Narrow" panose="020B0606020202030204" pitchFamily="34" charset="0"/>
                        </a:rPr>
                        <a:t>Критически низкие результаты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планировать исследования по заданной гипотезе (17,12% обучающихся справились с заданием № 12).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Arial Narrow" panose="020B0606020202030204" pitchFamily="34" charset="0"/>
                        </a:rPr>
                        <a:t>Низкие результаты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применять информацию из текста и имеющиеся знания при решении задач (27,43% обучающихся справились с заданием № 18).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объяснять физические явления и процессы, используемые при работе технических устройств (32,58% обучающихся справились с заданием № 15)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Умение применять формулы для расчета физической величины (37,61% обучающихся справились с заданием № 9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).</a:t>
                      </a:r>
                    </a:p>
                  </a:txBody>
                  <a:tcPr marL="39608" marR="39608" marT="0" marB="0"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29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8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76" y="366022"/>
            <a:ext cx="9041525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ВПР </a:t>
            </a:r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СПО: перечень предметов</a:t>
            </a:r>
            <a:endParaRPr lang="ru-RU" sz="2200" b="1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1259377" y="1219200"/>
            <a:ext cx="10094422" cy="5040853"/>
            <a:chOff x="819808" y="1198178"/>
            <a:chExt cx="10815144" cy="49998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19808" y="1198178"/>
              <a:ext cx="10815144" cy="4999805"/>
              <a:chOff x="819808" y="1198178"/>
              <a:chExt cx="10815144" cy="4999805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819808" y="1198178"/>
                <a:ext cx="5204756" cy="4999805"/>
              </a:xfrm>
              <a:prstGeom prst="rect">
                <a:avLst/>
              </a:prstGeom>
              <a:solidFill>
                <a:srgbClr val="E3E7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b="1" spc="10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	</a:t>
                </a:r>
                <a:r>
                  <a:rPr lang="ru-RU" sz="1600" b="1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Обучающиеся 1 курса</a:t>
                </a:r>
              </a:p>
              <a:p>
                <a:pPr indent="180975" algn="ctr"/>
                <a:r>
                  <a:rPr lang="ru-RU" sz="1600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(оценка уровня </a:t>
                </a:r>
                <a:r>
                  <a:rPr lang="ru-RU" sz="1600" spc="3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достижения </a:t>
                </a:r>
                <a:r>
                  <a:rPr lang="ru-RU" sz="1600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предметных </a:t>
                </a:r>
                <a:r>
                  <a:rPr lang="ru-RU" sz="1600" spc="3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результатов в соответствии с ФГОС </a:t>
                </a:r>
                <a:endParaRPr lang="ru-RU" sz="1600" spc="3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indent="180975" algn="ctr"/>
                <a:r>
                  <a:rPr lang="ru-RU" sz="1600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основного </a:t>
                </a:r>
                <a:r>
                  <a:rPr lang="ru-RU" sz="1600" spc="3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общего </a:t>
                </a:r>
                <a:r>
                  <a:rPr lang="ru-RU" sz="1600" spc="3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образования)</a:t>
                </a:r>
                <a:endParaRPr lang="ru-RU" sz="1600" b="1" spc="3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>
                  <a:tabLst>
                    <a:tab pos="534988" algn="l"/>
                    <a:tab pos="715963" algn="l"/>
                  </a:tabLst>
                </a:pPr>
                <a:endParaRPr lang="ru-RU" sz="1600" b="1" spc="5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endParaRPr lang="ru-RU" sz="1600" b="1" spc="5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Английский язык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Русский язык 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Обществознание 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ФИЗИКА</a:t>
                </a:r>
                <a:endParaRPr lang="ru-RU" sz="1600" b="1" spc="5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География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История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Физика </a:t>
                </a:r>
              </a:p>
              <a:p>
                <a:pPr marL="715963" lvl="2" indent="-266700">
                  <a:buFont typeface="Arial" panose="020B0604020202020204" pitchFamily="34" charset="0"/>
                  <a:buChar char="•"/>
                  <a:tabLst>
                    <a:tab pos="534988" algn="l"/>
                    <a:tab pos="715963" algn="l"/>
                  </a:tabLst>
                </a:pPr>
                <a:r>
                  <a:rPr lang="ru-RU" sz="1600" b="1" spc="50" dirty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Химия </a:t>
                </a:r>
              </a:p>
              <a:p>
                <a:r>
                  <a:rPr lang="ru-RU" sz="1600" spc="50" dirty="0" smtClean="0">
                    <a:solidFill>
                      <a:schemeClr val="tx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	</a:t>
                </a:r>
                <a:endParaRPr lang="ru-RU" sz="1600" b="1" spc="50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6024563" y="1198178"/>
                <a:ext cx="5610389" cy="499980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69809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spc="100" dirty="0" smtClean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 smtClean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  <a:p>
                <a:pPr algn="ctr"/>
                <a:endParaRPr lang="ru-RU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1600" b="1" spc="3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Завершившие </a:t>
                </a:r>
                <a:r>
                  <a:rPr lang="ru-RU" sz="1600" b="1" spc="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освоение основных общеобразовательных программ </a:t>
                </a:r>
                <a:endParaRPr lang="ru-RU" sz="1600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1600" b="1" spc="3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среднего общего </a:t>
                </a:r>
                <a:r>
                  <a:rPr lang="ru-RU" sz="1600" b="1" spc="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образования </a:t>
                </a:r>
                <a:endParaRPr lang="ru-RU" sz="1600" b="1" spc="3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1600" b="1" spc="3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в </a:t>
                </a:r>
                <a:r>
                  <a:rPr lang="ru-RU" sz="1600" b="1" spc="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предыдущем </a:t>
                </a:r>
                <a:r>
                  <a:rPr lang="ru-RU" sz="1600" b="1" spc="3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году</a:t>
                </a:r>
              </a:p>
              <a:p>
                <a:pPr algn="ctr"/>
                <a:endParaRPr lang="ru-RU" sz="1600" b="1" spc="50" dirty="0" smtClean="0">
                  <a:latin typeface="Arial Narrow" panose="020B0606020202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Английский язык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Русский язык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Обществознание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Информатика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ФИЗИКА</a:t>
                </a:r>
                <a:endParaRPr lang="ru-RU" sz="1600" b="1" spc="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Биология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История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Физика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ru-RU" sz="1600" b="1" spc="5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rPr>
                  <a:t>Химия</a:t>
                </a:r>
              </a:p>
              <a:p>
                <a:pPr algn="ctr"/>
                <a:endParaRPr lang="ru-RU" sz="2400" b="1" spc="100" dirty="0" smtClean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 smtClean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  <a:p>
                <a:pPr algn="ctr"/>
                <a:endParaRPr lang="ru-RU" sz="2400" b="1" spc="1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6180083" y="1345324"/>
              <a:ext cx="5318234" cy="4740166"/>
            </a:xfrm>
            <a:prstGeom prst="rect">
              <a:avLst/>
            </a:prstGeom>
            <a:noFill/>
            <a:ln>
              <a:solidFill>
                <a:srgbClr val="E3E7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7462" y="1345324"/>
              <a:ext cx="4897821" cy="4740166"/>
            </a:xfrm>
            <a:prstGeom prst="rect">
              <a:avLst/>
            </a:prstGeom>
            <a:noFill/>
            <a:ln>
              <a:solidFill>
                <a:srgbClr val="6980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715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9809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6925" y="5103799"/>
            <a:ext cx="5129047" cy="917028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600" b="1" spc="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БЛАГОДАРЮ ЗА ВНИМАНИЕ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4521446"/>
            <a:ext cx="9997472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526580"/>
                </a:solidFill>
                <a:latin typeface="Arial Narrow" panose="020B0606020202030204" pitchFamily="34" charset="0"/>
              </a:rPr>
              <a:t>ФИЗИКА</a:t>
            </a:r>
            <a:endParaRPr lang="ru-RU" sz="6000" b="1" dirty="0">
              <a:solidFill>
                <a:srgbClr val="52658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90109" y="5403272"/>
            <a:ext cx="6062461" cy="1244"/>
          </a:xfrm>
          <a:prstGeom prst="line">
            <a:avLst/>
          </a:prstGeom>
          <a:ln w="19050">
            <a:solidFill>
              <a:srgbClr val="5265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935421" y="420415"/>
            <a:ext cx="10510" cy="4204137"/>
          </a:xfrm>
          <a:prstGeom prst="line">
            <a:avLst/>
          </a:prstGeom>
          <a:ln w="19050">
            <a:solidFill>
              <a:srgbClr val="526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3" y="420415"/>
            <a:ext cx="5879581" cy="37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27117541"/>
              </p:ext>
            </p:extLst>
          </p:nvPr>
        </p:nvGraphicFramePr>
        <p:xfrm>
          <a:off x="1358899" y="1612899"/>
          <a:ext cx="9474199" cy="363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04" y="366022"/>
            <a:ext cx="9724698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</a:t>
            </a:r>
            <a:r>
              <a:rPr lang="ru-RU" sz="2200" spc="100" dirty="0" smtClean="0">
                <a:solidFill>
                  <a:srgbClr val="586D8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 ВПР СПО</a:t>
            </a:r>
            <a:endParaRPr lang="ru-RU" sz="2200" spc="100" dirty="0">
              <a:solidFill>
                <a:srgbClr val="586D8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366022"/>
            <a:ext cx="10484071" cy="506338"/>
          </a:xfrm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</a:t>
            </a:r>
            <a:r>
              <a:rPr lang="ru-RU" sz="2200" spc="100" dirty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Сопоставление статистических данных по </a:t>
            </a:r>
            <a:r>
              <a:rPr lang="ru-RU" sz="2200" spc="100" dirty="0" smtClean="0">
                <a:solidFill>
                  <a:srgbClr val="69809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отметкам*</a:t>
            </a:r>
            <a:endParaRPr lang="ru-RU" sz="2200" spc="100" dirty="0">
              <a:solidFill>
                <a:srgbClr val="69809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19200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266062"/>
              </p:ext>
            </p:extLst>
          </p:nvPr>
        </p:nvGraphicFramePr>
        <p:xfrm>
          <a:off x="838199" y="1470810"/>
          <a:ext cx="10515599" cy="4468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3208">
                  <a:extLst>
                    <a:ext uri="{9D8B030D-6E8A-4147-A177-3AD203B41FA5}">
                      <a16:colId xmlns:a16="http://schemas.microsoft.com/office/drawing/2014/main" val="3126479670"/>
                    </a:ext>
                  </a:extLst>
                </a:gridCol>
                <a:gridCol w="5352391">
                  <a:extLst>
                    <a:ext uri="{9D8B030D-6E8A-4147-A177-3AD203B41FA5}">
                      <a16:colId xmlns:a16="http://schemas.microsoft.com/office/drawing/2014/main" val="4071947237"/>
                    </a:ext>
                  </a:extLst>
                </a:gridCol>
              </a:tblGrid>
              <a:tr h="893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Результаты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Самарской области</a:t>
                      </a:r>
                      <a:endParaRPr lang="ru-RU" sz="22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Средние показатели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 России</a:t>
                      </a:r>
                      <a:endParaRPr lang="ru-RU" sz="22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44937"/>
                  </a:ext>
                </a:extLst>
              </a:tr>
              <a:tr h="329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50" baseline="0" dirty="0" smtClean="0">
                          <a:effectLst/>
                          <a:latin typeface="Arial Narrow" panose="020B0606020202030204" pitchFamily="34" charset="0"/>
                        </a:rPr>
                        <a:t>СПРАВИЛИСЬ С ЗАДАНИЯМИ ВПР:</a:t>
                      </a:r>
                      <a:endParaRPr lang="ru-RU" sz="1800" spc="50" baseline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80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69270"/>
                  </a:ext>
                </a:extLst>
              </a:tr>
              <a:tr h="687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81,59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% </a:t>
                      </a: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обучающихся, в том числе: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82,71 % 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обучающихся, в том числе: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2413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«5»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0,57%,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«5»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2,21%, 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51000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«4»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17,53%,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«4»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21,24%,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26546"/>
                  </a:ext>
                </a:extLst>
              </a:tr>
              <a:tr h="537348">
                <a:tc>
                  <a:txBody>
                    <a:bodyPr/>
                    <a:lstStyle/>
                    <a:p>
                      <a:pPr indent="5638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«3» - </a:t>
                      </a:r>
                      <a:r>
                        <a:rPr lang="ru-RU" sz="2000" b="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63,49%.</a:t>
                      </a:r>
                      <a:endParaRPr lang="ru-RU" sz="2000" b="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«3»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59,26%.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44325"/>
                  </a:ext>
                </a:extLst>
              </a:tr>
              <a:tr h="2312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spc="50" baseline="0" dirty="0" smtClean="0">
                          <a:effectLst/>
                          <a:latin typeface="Arial Narrow" panose="020B0606020202030204" pitchFamily="34" charset="0"/>
                        </a:rPr>
                        <a:t>НЕ СПРАВИЛИСЬ С ЗАДАНИЯМИ ВПР:</a:t>
                      </a:r>
                      <a:endParaRPr lang="ru-RU" sz="1800" spc="50" baseline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980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989"/>
                  </a:ext>
                </a:extLst>
              </a:tr>
              <a:tr h="651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spc="50" baseline="0" dirty="0" smtClean="0">
                        <a:solidFill>
                          <a:srgbClr val="48597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</a:t>
                      </a:r>
                      <a:r>
                        <a:rPr lang="ru-RU" sz="2000" b="0" spc="50" baseline="0" dirty="0" smtClean="0">
                          <a:solidFill>
                            <a:srgbClr val="485970"/>
                          </a:solidFill>
                          <a:effectLst/>
                          <a:latin typeface="Arial Narrow" panose="020B0606020202030204" pitchFamily="34" charset="0"/>
                        </a:rPr>
                        <a:t>«2» - 18,41%</a:t>
                      </a:r>
                      <a:endParaRPr lang="ru-RU" sz="2000" b="0" spc="50" baseline="0" dirty="0">
                        <a:solidFill>
                          <a:srgbClr val="48597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spc="5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5626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2000" spc="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2» - </a:t>
                      </a:r>
                      <a:r>
                        <a:rPr lang="ru-RU" sz="2000" spc="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17,29%.</a:t>
                      </a:r>
                      <a:endParaRPr lang="ru-RU" sz="2000" spc="5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874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83091" y="3383280"/>
            <a:ext cx="8645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-1,64%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091" y="3965171"/>
            <a:ext cx="864524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-3,71%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3091" y="4530436"/>
            <a:ext cx="8645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4,23%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3091" y="5336771"/>
            <a:ext cx="8063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1,12%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3091" y="2828041"/>
            <a:ext cx="864524" cy="367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-1,12%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366022"/>
            <a:ext cx="10484071" cy="506338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sz="2200" b="1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1 КУРС. </a:t>
            </a:r>
            <a:r>
              <a:rPr lang="ru-RU" sz="2200" spc="1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Сопоставление статистических данных по </a:t>
            </a:r>
            <a:r>
              <a:rPr lang="ru-RU" sz="2200" spc="1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отметкам*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418" y="1219200"/>
            <a:ext cx="10877897" cy="4978784"/>
          </a:xfrm>
          <a:ln>
            <a:solidFill>
              <a:srgbClr val="69809F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7924" y="1597965"/>
            <a:ext cx="6559093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По количеству отметок «4» и «5» </a:t>
            </a:r>
            <a:r>
              <a:rPr lang="ru-RU" sz="2000" b="1" dirty="0" smtClean="0">
                <a:latin typeface="Arial Narrow" panose="020B0606020202030204" pitchFamily="34" charset="0"/>
              </a:rPr>
              <a:t>лидируют: 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>
                <a:latin typeface="Arial Narrow" panose="020B0606020202030204" pitchFamily="34" charset="0"/>
              </a:rPr>
              <a:t>Нефтегорский государственный </a:t>
            </a:r>
            <a:r>
              <a:rPr lang="ru-RU" sz="2000" dirty="0" smtClean="0">
                <a:latin typeface="Arial Narrow" panose="020B0606020202030204" pitchFamily="34" charset="0"/>
              </a:rPr>
              <a:t>техникум (86,96%);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latin typeface="Arial Narrow" panose="020B0606020202030204" pitchFamily="34" charset="0"/>
              </a:rPr>
              <a:t>Национальный </a:t>
            </a:r>
            <a:r>
              <a:rPr lang="ru-RU" sz="2000" dirty="0">
                <a:latin typeface="Arial Narrow" panose="020B0606020202030204" pitchFamily="34" charset="0"/>
              </a:rPr>
              <a:t>исследовательский Московский государственный строительный университет (Самарский колледж строительства и предпринимательства) </a:t>
            </a:r>
            <a:r>
              <a:rPr lang="ru-RU" sz="2000" dirty="0" smtClean="0">
                <a:latin typeface="Arial Narrow" panose="020B0606020202030204" pitchFamily="34" charset="0"/>
              </a:rPr>
              <a:t>(68,5%);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>
                <a:latin typeface="Arial Narrow" panose="020B0606020202030204" pitchFamily="34" charset="0"/>
              </a:rPr>
              <a:t>Тольяттинский химико-технологический </a:t>
            </a:r>
            <a:r>
              <a:rPr lang="ru-RU" sz="2000" dirty="0" smtClean="0">
                <a:latin typeface="Arial Narrow" panose="020B0606020202030204" pitchFamily="34" charset="0"/>
              </a:rPr>
              <a:t>колледж (47,06%)</a:t>
            </a:r>
          </a:p>
          <a:p>
            <a:pPr marL="342900" lvl="0" indent="-342900">
              <a:buFont typeface="+mj-lt"/>
              <a:buAutoNum type="arabicParenR"/>
            </a:pP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latin typeface="Arial Narrow" panose="020B0606020202030204" pitchFamily="34" charset="0"/>
              </a:rPr>
              <a:t>Без отметок «2»: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>
                <a:latin typeface="Arial Narrow" panose="020B0606020202030204" pitchFamily="34" charset="0"/>
              </a:rPr>
              <a:t>Усольский сельскохозяйственный техникум;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>
                <a:latin typeface="Arial Narrow" panose="020B0606020202030204" pitchFamily="34" charset="0"/>
              </a:rPr>
              <a:t>Тольяттинский химико-технологический колледж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659" y="1378698"/>
            <a:ext cx="3853014" cy="38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32" y="167336"/>
            <a:ext cx="10712666" cy="72705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</a:t>
            </a:r>
            <a:r>
              <a:rPr lang="ru-RU" sz="2000" b="1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КУРС. </a:t>
            </a:r>
            <a:r>
              <a:rPr lang="ru-RU" sz="20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по результатам выполнения </a:t>
            </a:r>
            <a:r>
              <a:rPr lang="ru-RU" sz="20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заданий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1042"/>
            <a:ext cx="10515600" cy="4978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9" y="872360"/>
            <a:ext cx="771722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39019289"/>
              </p:ext>
            </p:extLst>
          </p:nvPr>
        </p:nvGraphicFramePr>
        <p:xfrm>
          <a:off x="1009815" y="1186874"/>
          <a:ext cx="10343983" cy="460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9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0" y="1221042"/>
            <a:ext cx="8887024" cy="5176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32" y="167336"/>
            <a:ext cx="10712666" cy="72705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ФИЗИКА, </a:t>
            </a:r>
            <a:r>
              <a:rPr lang="ru-RU" sz="2000" b="1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КУРС. </a:t>
            </a:r>
            <a:r>
              <a:rPr lang="ru-RU" sz="2000" dirty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первичных баллов по результатам выполнения </a:t>
            </a:r>
            <a:r>
              <a:rPr lang="ru-RU" sz="2000" dirty="0" smtClean="0">
                <a:solidFill>
                  <a:srgbClr val="48597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заданий</a:t>
            </a:r>
            <a:endParaRPr lang="ru-RU" sz="2200" spc="100" dirty="0">
              <a:solidFill>
                <a:srgbClr val="48597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1221042"/>
            <a:ext cx="10106890" cy="5337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36577" y="730958"/>
            <a:ext cx="7717221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00348" y="1196369"/>
            <a:ext cx="5899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Самые высокие результаты –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Нефтегорский государственный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техникум: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70425" y="1558900"/>
            <a:ext cx="5411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43,4%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результатов находятся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верхнем диапазоне оценочной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шкалы (ОШ),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47,7% - в среднем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диапазоне.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0348" y="2209041"/>
            <a:ext cx="6396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Вторая позиция - </a:t>
            </a:r>
            <a:r>
              <a:rPr lang="ru-RU" sz="1600" dirty="0">
                <a:latin typeface="Arial Narrow" panose="020B0606020202030204" pitchFamily="34" charset="0"/>
              </a:rPr>
              <a:t>Самарский колледж строительства и </a:t>
            </a:r>
            <a:r>
              <a:rPr lang="ru-RU" sz="1600" dirty="0" smtClean="0">
                <a:latin typeface="Arial Narrow" panose="020B0606020202030204" pitchFamily="34" charset="0"/>
              </a:rPr>
              <a:t>предпринимательства: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0425" y="2572268"/>
            <a:ext cx="430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35,3% результатов находятся в верхнем диапазоне ОШ,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53,8% - в среднем диапазоне.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8458" y="4878291"/>
            <a:ext cx="5461461" cy="1384995"/>
          </a:xfrm>
          <a:prstGeom prst="rect">
            <a:avLst/>
          </a:prstGeom>
          <a:solidFill>
            <a:srgbClr val="EFF1F5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</a:t>
            </a:r>
            <a:r>
              <a:rPr lang="ru-RU" sz="1600" dirty="0" smtClean="0">
                <a:latin typeface="Arial Narrow" panose="020B0606020202030204" pitchFamily="34" charset="0"/>
              </a:rPr>
              <a:t>амые </a:t>
            </a:r>
            <a:r>
              <a:rPr lang="ru-RU" sz="1600" dirty="0">
                <a:latin typeface="Arial Narrow" panose="020B0606020202030204" pitchFamily="34" charset="0"/>
              </a:rPr>
              <a:t>низкие </a:t>
            </a:r>
            <a:r>
              <a:rPr lang="ru-RU" sz="1600" dirty="0" smtClean="0">
                <a:latin typeface="Arial Narrow" panose="020B0606020202030204" pitchFamily="34" charset="0"/>
              </a:rPr>
              <a:t>результаты – </a:t>
            </a:r>
            <a:r>
              <a:rPr lang="ru-RU" sz="1400" dirty="0" smtClean="0">
                <a:latin typeface="Arial Narrow" panose="020B0606020202030204" pitchFamily="34" charset="0"/>
              </a:rPr>
              <a:t>Самарский </a:t>
            </a:r>
            <a:r>
              <a:rPr lang="ru-RU" sz="1400" dirty="0">
                <a:latin typeface="Arial Narrow" panose="020B0606020202030204" pitchFamily="34" charset="0"/>
              </a:rPr>
              <a:t>торгово-экономический колледж </a:t>
            </a: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	93,4</a:t>
            </a:r>
            <a:r>
              <a:rPr lang="ru-RU" sz="1400" dirty="0">
                <a:latin typeface="Arial Narrow" panose="020B0606020202030204" pitchFamily="34" charset="0"/>
              </a:rPr>
              <a:t>% результатов </a:t>
            </a:r>
            <a:r>
              <a:rPr lang="ru-RU" sz="1400" dirty="0" smtClean="0">
                <a:latin typeface="Arial Narrow" panose="020B0606020202030204" pitchFamily="34" charset="0"/>
              </a:rPr>
              <a:t>- в нижнем,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	6,6</a:t>
            </a:r>
            <a:r>
              <a:rPr lang="ru-RU" sz="1400" dirty="0">
                <a:latin typeface="Arial Narrow" panose="020B0606020202030204" pitchFamily="34" charset="0"/>
              </a:rPr>
              <a:t>% - в </a:t>
            </a:r>
            <a:r>
              <a:rPr lang="ru-RU" sz="1400" dirty="0" smtClean="0">
                <a:latin typeface="Arial Narrow" panose="020B0606020202030204" pitchFamily="34" charset="0"/>
              </a:rPr>
              <a:t>среднем диапазоне оценочной шкалы.</a:t>
            </a:r>
          </a:p>
          <a:p>
            <a:endParaRPr lang="ru-RU" sz="400" dirty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Самарский </a:t>
            </a:r>
            <a:r>
              <a:rPr lang="ru-RU" sz="1400" dirty="0">
                <a:latin typeface="Arial Narrow" panose="020B0606020202030204" pitchFamily="34" charset="0"/>
              </a:rPr>
              <a:t>государственный колледж </a:t>
            </a:r>
            <a:r>
              <a:rPr lang="ru-RU" sz="1400" dirty="0" smtClean="0">
                <a:latin typeface="Arial Narrow" panose="020B0606020202030204" pitchFamily="34" charset="0"/>
              </a:rPr>
              <a:t>сервисных </a:t>
            </a:r>
            <a:r>
              <a:rPr lang="ru-RU" sz="1400" dirty="0">
                <a:latin typeface="Arial Narrow" panose="020B0606020202030204" pitchFamily="34" charset="0"/>
              </a:rPr>
              <a:t>технологий и </a:t>
            </a:r>
            <a:r>
              <a:rPr lang="ru-RU" sz="1400" dirty="0" smtClean="0">
                <a:latin typeface="Arial Narrow" panose="020B0606020202030204" pitchFamily="34" charset="0"/>
              </a:rPr>
              <a:t>дизайна – </a:t>
            </a: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	100% результатов - в нижнем диапазоне оценочной 	шкалы.</a:t>
            </a:r>
          </a:p>
        </p:txBody>
      </p:sp>
    </p:spTree>
    <p:extLst>
      <p:ext uri="{BB962C8B-B14F-4D97-AF65-F5344CB8AC3E}">
        <p14:creationId xmlns:p14="http://schemas.microsoft.com/office/powerpoint/2010/main" val="30489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2843</Words>
  <Application>Microsoft Office PowerPoint</Application>
  <PresentationFormat>Широкоэкранный</PresentationFormat>
  <Paragraphs>553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Times New Roman</vt:lpstr>
      <vt:lpstr>Тема Office</vt:lpstr>
      <vt:lpstr> ВПР СПО 2022:   анализ результатов   </vt:lpstr>
      <vt:lpstr>Основания для проведения анализа результатов ВПР СПО</vt:lpstr>
      <vt:lpstr>ВПР СПО: перечень предметов</vt:lpstr>
      <vt:lpstr>ФИЗИКА</vt:lpstr>
      <vt:lpstr>ФИЗИКА, 1 КУРС. Участники ВПР СПО</vt:lpstr>
      <vt:lpstr>ФИЗИКА, 1 КУРС. Сопоставление статистических данных по отметкам*</vt:lpstr>
      <vt:lpstr>ФИЗИКА, 1 КУРС. Сопоставление статистических данных по отметкам*</vt:lpstr>
      <vt:lpstr>ФИЗИКА, 1 КУРС. Распределение первичных баллов по результатам выполнения заданий</vt:lpstr>
      <vt:lpstr>ФИЗИКА, 1 КУРС. Распределение первичных баллов по результатам выполнения заданий</vt:lpstr>
      <vt:lpstr>ФИЗИКА, 1 КУРС. Достижение планируемых результатов </vt:lpstr>
      <vt:lpstr>ФИЗИКА, 1 КУРС. Достижение планируемых результатов </vt:lpstr>
      <vt:lpstr>ФИЗИКА, 1 КУРС. Достижение планируемых результатов </vt:lpstr>
      <vt:lpstr>ФИЗИКА, 1 КУРС. Достижение планируемых результатов </vt:lpstr>
      <vt:lpstr>ФИЗИКА, 1 КУРС. Достижение планируемых результатов </vt:lpstr>
      <vt:lpstr>ФИЗИКА, 1 КУРС. Предложения / рекомендации</vt:lpstr>
      <vt:lpstr>ФИЗИКА, завершившие общеобразовательную подготовку. Участники ВПР СПО</vt:lpstr>
      <vt:lpstr>ФИЗИКА, завершившие... Сопоставление статистических данных по отметкам</vt:lpstr>
      <vt:lpstr>ФИЗИКА, завершившие... Сопоставление статистических данных по отметкам*</vt:lpstr>
      <vt:lpstr>ФИЗИКА, завершившие... Распределение первичных баллов по результатам выполнения заданий</vt:lpstr>
      <vt:lpstr>ФИЗИКА, завершившие... Распределение первичных баллов по результатам выполнения заданий</vt:lpstr>
      <vt:lpstr>ФИЗИКА, завершившие. Достижение планируемых результатов </vt:lpstr>
      <vt:lpstr>ФИЗИКА, завершившие... Достижение планируемых результатов </vt:lpstr>
      <vt:lpstr>ФИЗИКА, завершившие... Достижение планируемых результатов </vt:lpstr>
      <vt:lpstr>ФИЗИКА, завершившие... Достижение планируемых результатов </vt:lpstr>
      <vt:lpstr>ФИЗИКА, завершившие... Достижение планируемых результатов </vt:lpstr>
      <vt:lpstr>ФИЗИКА, завершившие... Достижение планируемых результатов </vt:lpstr>
      <vt:lpstr>ФИЗИКА, завершившие... Предложения / рекомендации</vt:lpstr>
      <vt:lpstr>ФИЗИКА. ХАРАКТЕРИСТИКА РЕЗУЛЬТАТОВ</vt:lpstr>
      <vt:lpstr>ФИЗИКА. ХАРАКТЕРИСТИКА РЕЗУЛЬТАТОВ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СПО 2022: к анализу результатов</dc:title>
  <dc:creator>Пользователь Windows</dc:creator>
  <cp:lastModifiedBy>Светлана Валентиновна Елькина</cp:lastModifiedBy>
  <cp:revision>157</cp:revision>
  <cp:lastPrinted>2023-02-16T07:38:27Z</cp:lastPrinted>
  <dcterms:created xsi:type="dcterms:W3CDTF">2023-01-31T15:33:58Z</dcterms:created>
  <dcterms:modified xsi:type="dcterms:W3CDTF">2023-02-17T06:30:49Z</dcterms:modified>
</cp:coreProperties>
</file>