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82" r:id="rId24"/>
    <p:sldId id="283" r:id="rId25"/>
    <p:sldId id="284" r:id="rId2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9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 Windows" initials="ПW" lastIdx="0" clrIdx="0">
    <p:extLst>
      <p:ext uri="{19B8F6BF-5375-455C-9EA6-DF929625EA0E}">
        <p15:presenceInfo xmlns:p15="http://schemas.microsoft.com/office/powerpoint/2012/main" userId="Пользователь Window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809F"/>
    <a:srgbClr val="00A249"/>
    <a:srgbClr val="007E39"/>
    <a:srgbClr val="CAD1DC"/>
    <a:srgbClr val="EFF1F5"/>
    <a:srgbClr val="B5C0CF"/>
    <a:srgbClr val="99A8BD"/>
    <a:srgbClr val="CCD3DE"/>
    <a:srgbClr val="E3E7ED"/>
    <a:srgbClr val="E6EC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76" y="72"/>
      </p:cViewPr>
      <p:guideLst>
        <p:guide orient="horz" pos="2160"/>
        <p:guide pos="379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0" spc="100" baseline="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Распределение первичных баллов </a:t>
            </a:r>
          </a:p>
          <a:p>
            <a:pPr>
              <a:defRPr sz="1800" spc="100">
                <a:solidFill>
                  <a:schemeClr val="tx2">
                    <a:lumMod val="75000"/>
                  </a:schemeClr>
                </a:solidFill>
              </a:defRPr>
            </a:pPr>
            <a:r>
              <a:rPr lang="ru-RU" sz="1800" b="0" spc="100" baseline="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</a:t>
            </a:r>
            <a:r>
              <a:rPr lang="ru-RU" sz="1800" b="0" spc="100" baseline="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результатам ВПР СПО Английский язык, 1 курс</a:t>
            </a:r>
          </a:p>
        </c:rich>
      </c:tx>
      <c:layout>
        <c:manualLayout>
          <c:xMode val="edge"/>
          <c:yMode val="edge"/>
          <c:x val="0.24120067859847374"/>
          <c:y val="1.931899772431333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100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5103000145815104"/>
          <c:y val="1.0079365079365079E-2"/>
          <c:w val="0.82452555409740447"/>
          <c:h val="0.797346269216347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Результаты по России</c:v>
                </c:pt>
              </c:strCache>
            </c:strRef>
          </c:tx>
          <c:spPr>
            <a:solidFill>
              <a:srgbClr val="69809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1-10 баллов</c:v>
                </c:pt>
                <c:pt idx="1">
                  <c:v>11-20 баллов</c:v>
                </c:pt>
                <c:pt idx="2">
                  <c:v>21-30 баллов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47.5</c:v>
                </c:pt>
                <c:pt idx="1">
                  <c:v>36.799999999999997</c:v>
                </c:pt>
                <c:pt idx="2">
                  <c:v>15.7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80D-4B7D-A47F-71FC8E59E46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Результаты по Самарской области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1-10 баллов</c:v>
                </c:pt>
                <c:pt idx="1">
                  <c:v>11-20 баллов</c:v>
                </c:pt>
                <c:pt idx="2">
                  <c:v>21-30 баллов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42.6</c:v>
                </c:pt>
                <c:pt idx="1">
                  <c:v>33.4</c:v>
                </c:pt>
                <c:pt idx="2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80D-4B7D-A47F-71FC8E59E46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299804272"/>
        <c:axId val="299805448"/>
      </c:barChart>
      <c:catAx>
        <c:axId val="2998042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spc="100" baseline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299805448"/>
        <c:crosses val="autoZero"/>
        <c:auto val="1"/>
        <c:lblAlgn val="ctr"/>
        <c:lblOffset val="100"/>
        <c:noMultiLvlLbl val="0"/>
      </c:catAx>
      <c:valAx>
        <c:axId val="299805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2998042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100" baseline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100" baseline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100" baseline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12700">
      <a:solidFill>
        <a:srgbClr val="69809F"/>
      </a:solidFill>
      <a:prstDash val="sysDash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ДОЛЯ ОБУЧАЮЩИХСЯ, ВЫПОЛНИВШИХ ЗАДАНИЯ С МАКСИМАЛЬНЫМ БАЛЛОМ. </a:t>
            </a:r>
          </a:p>
          <a:p>
            <a:pPr>
              <a:defRPr sz="1600">
                <a:solidFill>
                  <a:schemeClr val="tx1"/>
                </a:solidFill>
                <a:latin typeface="Arial Narrow" panose="020B0606020202030204" pitchFamily="34" charset="0"/>
              </a:defRPr>
            </a:pPr>
            <a:r>
              <a:rPr lang="ru-RU" sz="1600" dirty="0">
                <a:solidFill>
                  <a:schemeClr val="tx1"/>
                </a:solidFill>
                <a:latin typeface="Arial Narrow" panose="020B0606020202030204" pitchFamily="34" charset="0"/>
              </a:rPr>
              <a:t>ВПР СПО Английский язык, 1 курс</a:t>
            </a:r>
          </a:p>
        </c:rich>
      </c:tx>
      <c:layout>
        <c:manualLayout>
          <c:xMode val="edge"/>
          <c:yMode val="edge"/>
          <c:x val="0.13427617002420153"/>
          <c:y val="1.92156478365515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49431747032811385"/>
          <c:y val="0.1385940461958137"/>
          <c:w val="0.50568252967188609"/>
          <c:h val="0.8397905691646072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Средний показатель по России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Задание 1. Аудирование с пониманием запрашиваемой информации в прослушанном тексте</c:v>
                </c:pt>
                <c:pt idx="1">
                  <c:v>Задание 2. Осмысленное чтение текста вслух </c:v>
                </c:pt>
                <c:pt idx="2">
                  <c:v>Задание 3 К1. Говорение: монологическое высказывание на основе плана и визуальной информации</c:v>
                </c:pt>
                <c:pt idx="3">
                  <c:v>Задание 3 К2. Говорение: монологическое высказывание на основе плана и визуальной информации</c:v>
                </c:pt>
                <c:pt idx="4">
                  <c:v>Задание 3 К3. Говорение: монологическое высказывание на основе плана и визуальной информации</c:v>
                </c:pt>
                <c:pt idx="5">
                  <c:v>Задание 3 К4. Говорение: монологическое высказывание на основе плана и визуальной информации</c:v>
                </c:pt>
                <c:pt idx="6">
                  <c:v>Задание 4. Чтение с пониманием основного содержания прочитанного текста </c:v>
                </c:pt>
                <c:pt idx="7">
                  <c:v>Задание 5. Оперирование языковыми средствами в коммуникативно значимом контексте: грамматические формы </c:v>
                </c:pt>
                <c:pt idx="8">
                  <c:v>Задание 6. Оперирование языковыми средствами в коммуникативно значимом контексте: лексические единицы 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51.08</c:v>
                </c:pt>
                <c:pt idx="1">
                  <c:v>38.65</c:v>
                </c:pt>
                <c:pt idx="2">
                  <c:v>23.35</c:v>
                </c:pt>
                <c:pt idx="3">
                  <c:v>20.12</c:v>
                </c:pt>
                <c:pt idx="4">
                  <c:v>14.42</c:v>
                </c:pt>
                <c:pt idx="5">
                  <c:v>21.22</c:v>
                </c:pt>
                <c:pt idx="6">
                  <c:v>58.64</c:v>
                </c:pt>
                <c:pt idx="7">
                  <c:v>46.17</c:v>
                </c:pt>
                <c:pt idx="8">
                  <c:v>42.5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7F6-4E65-825D-131853CB0CA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Показатель Самарской области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Задание 1. Аудирование с пониманием запрашиваемой информации в прослушанном тексте</c:v>
                </c:pt>
                <c:pt idx="1">
                  <c:v>Задание 2. Осмысленное чтение текста вслух </c:v>
                </c:pt>
                <c:pt idx="2">
                  <c:v>Задание 3 К1. Говорение: монологическое высказывание на основе плана и визуальной информации</c:v>
                </c:pt>
                <c:pt idx="3">
                  <c:v>Задание 3 К2. Говорение: монологическое высказывание на основе плана и визуальной информации</c:v>
                </c:pt>
                <c:pt idx="4">
                  <c:v>Задание 3 К3. Говорение: монологическое высказывание на основе плана и визуальной информации</c:v>
                </c:pt>
                <c:pt idx="5">
                  <c:v>Задание 3 К4. Говорение: монологическое высказывание на основе плана и визуальной информации</c:v>
                </c:pt>
                <c:pt idx="6">
                  <c:v>Задание 4. Чтение с пониманием основного содержания прочитанного текста </c:v>
                </c:pt>
                <c:pt idx="7">
                  <c:v>Задание 5. Оперирование языковыми средствами в коммуникативно значимом контексте: грамматические формы </c:v>
                </c:pt>
                <c:pt idx="8">
                  <c:v>Задание 6. Оперирование языковыми средствами в коммуникативно значимом контексте: лексические единицы 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61.25</c:v>
                </c:pt>
                <c:pt idx="1">
                  <c:v>59.38</c:v>
                </c:pt>
                <c:pt idx="2">
                  <c:v>26.56</c:v>
                </c:pt>
                <c:pt idx="3">
                  <c:v>22.4</c:v>
                </c:pt>
                <c:pt idx="4">
                  <c:v>24.48</c:v>
                </c:pt>
                <c:pt idx="5">
                  <c:v>25</c:v>
                </c:pt>
                <c:pt idx="6">
                  <c:v>53.96</c:v>
                </c:pt>
                <c:pt idx="7">
                  <c:v>44.79</c:v>
                </c:pt>
                <c:pt idx="8">
                  <c:v>45.42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7F6-4E65-825D-131853CB0CA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76637128"/>
        <c:axId val="376641048"/>
      </c:barChart>
      <c:catAx>
        <c:axId val="3766371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r">
              <a:defRPr sz="1400" b="0" i="0" u="none" strike="noStrike" kern="1200" spc="50" baseline="0">
                <a:solidFill>
                  <a:schemeClr val="tx1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76641048"/>
        <c:crosses val="autoZero"/>
        <c:auto val="1"/>
        <c:lblAlgn val="ctr"/>
        <c:lblOffset val="350"/>
        <c:noMultiLvlLbl val="0"/>
      </c:catAx>
      <c:valAx>
        <c:axId val="3766410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6637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2938125311977474E-4"/>
          <c:y val="0.95794684310874145"/>
          <c:w val="0.47518696689059015"/>
          <c:h val="4.20531568912585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b="1" i="0" u="none" strike="noStrike" baseline="0">
                <a:solidFill>
                  <a:schemeClr val="tx2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СОПОСТАВЛЕНИЕ СТАТИСТИЧЕСКИХ ДАННЫХ ПО ОТМЕТКАМ</a:t>
            </a:r>
          </a:p>
          <a:p>
            <a:pPr>
              <a:defRPr sz="1600">
                <a:solidFill>
                  <a:schemeClr val="tx2">
                    <a:lumMod val="75000"/>
                  </a:schemeClr>
                </a:solidFill>
              </a:defRPr>
            </a:pPr>
            <a:r>
              <a:rPr lang="ru-RU" sz="1600" b="1" i="0" u="none" strike="noStrike" baseline="0">
                <a:solidFill>
                  <a:schemeClr val="tx2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ВПР СПО Английский язык, завершившие общеобразовательную подготовку</a:t>
            </a:r>
            <a:endParaRPr lang="ru-RU" sz="1600" b="1" i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Показатели Самарской области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Доля "5"</c:v>
                </c:pt>
                <c:pt idx="1">
                  <c:v>Доля "4"</c:v>
                </c:pt>
                <c:pt idx="2">
                  <c:v>Доля "3"</c:v>
                </c:pt>
                <c:pt idx="3">
                  <c:v>Доля "2"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5.62</c:v>
                </c:pt>
                <c:pt idx="1">
                  <c:v>11.24</c:v>
                </c:pt>
                <c:pt idx="2">
                  <c:v>23.6</c:v>
                </c:pt>
                <c:pt idx="3">
                  <c:v>59.54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C4-4078-BB70-6AD3F19DDFE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 показатель по России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Доля "5"</c:v>
                </c:pt>
                <c:pt idx="1">
                  <c:v>Доля "4"</c:v>
                </c:pt>
                <c:pt idx="2">
                  <c:v>Доля "3"</c:v>
                </c:pt>
                <c:pt idx="3">
                  <c:v>Доля "2"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12.48</c:v>
                </c:pt>
                <c:pt idx="1">
                  <c:v>25.7</c:v>
                </c:pt>
                <c:pt idx="2">
                  <c:v>24.53</c:v>
                </c:pt>
                <c:pt idx="3">
                  <c:v>37.299999999999997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DC4-4078-BB70-6AD3F19DDFE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Разница в значениях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Доля "5"</c:v>
                </c:pt>
                <c:pt idx="1">
                  <c:v>Доля "4"</c:v>
                </c:pt>
                <c:pt idx="2">
                  <c:v>Доля "3"</c:v>
                </c:pt>
                <c:pt idx="3">
                  <c:v>Доля "2"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-6.86</c:v>
                </c:pt>
                <c:pt idx="1">
                  <c:v>-14.46</c:v>
                </c:pt>
                <c:pt idx="2">
                  <c:v>-0.93</c:v>
                </c:pt>
                <c:pt idx="3">
                  <c:v>22.24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DC4-4078-BB70-6AD3F19DD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8163248"/>
        <c:axId val="378163640"/>
      </c:barChart>
      <c:catAx>
        <c:axId val="378163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78163640"/>
        <c:crosses val="autoZero"/>
        <c:auto val="1"/>
        <c:lblAlgn val="ctr"/>
        <c:lblOffset val="100"/>
        <c:noMultiLvlLbl val="0"/>
      </c:catAx>
      <c:valAx>
        <c:axId val="378163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78163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200" b="1" i="0" u="none" strike="noStrike" baseline="0">
                <a:solidFill>
                  <a:schemeClr val="tx2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СОПОСТАВЛЕНИЕ СТАТИСТИЧЕСКИХ ДАННЫХ ПО ОТМЕТКАМ</a:t>
            </a:r>
          </a:p>
          <a:p>
            <a:pPr>
              <a:defRPr sz="1200">
                <a:solidFill>
                  <a:schemeClr val="tx2">
                    <a:lumMod val="75000"/>
                  </a:schemeClr>
                </a:solidFill>
              </a:defRPr>
            </a:pPr>
            <a:r>
              <a:rPr lang="ru-RU" sz="1200" b="1" i="0" u="none" strike="noStrike" baseline="0">
                <a:solidFill>
                  <a:schemeClr val="tx2">
                    <a:lumMod val="75000"/>
                  </a:schemeClr>
                </a:solidFill>
                <a:effectLst/>
                <a:latin typeface="Arial Narrow" panose="020B0606020202030204" pitchFamily="34" charset="0"/>
              </a:rPr>
              <a:t>ВПР СПО Английский язык, завершившие общеобразовательную подготовку</a:t>
            </a:r>
            <a:endParaRPr lang="ru-RU" sz="1200" b="1" i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Показатели Самарской области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Доля "5"</c:v>
                </c:pt>
                <c:pt idx="1">
                  <c:v>Доля "4"</c:v>
                </c:pt>
                <c:pt idx="2">
                  <c:v>Доля "3"</c:v>
                </c:pt>
                <c:pt idx="3">
                  <c:v>Доля "2"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5.62</c:v>
                </c:pt>
                <c:pt idx="1">
                  <c:v>11.24</c:v>
                </c:pt>
                <c:pt idx="2">
                  <c:v>23.6</c:v>
                </c:pt>
                <c:pt idx="3">
                  <c:v>59.54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DC4-4078-BB70-6AD3F19DDFE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Средний показатель по России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Доля "5"</c:v>
                </c:pt>
                <c:pt idx="1">
                  <c:v>Доля "4"</c:v>
                </c:pt>
                <c:pt idx="2">
                  <c:v>Доля "3"</c:v>
                </c:pt>
                <c:pt idx="3">
                  <c:v>Доля "2"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12.48</c:v>
                </c:pt>
                <c:pt idx="1">
                  <c:v>25.7</c:v>
                </c:pt>
                <c:pt idx="2">
                  <c:v>24.53</c:v>
                </c:pt>
                <c:pt idx="3">
                  <c:v>37.299999999999997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DC4-4078-BB70-6AD3F19DDFE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Разница в значениях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Доля "5"</c:v>
                </c:pt>
                <c:pt idx="1">
                  <c:v>Доля "4"</c:v>
                </c:pt>
                <c:pt idx="2">
                  <c:v>Доля "3"</c:v>
                </c:pt>
                <c:pt idx="3">
                  <c:v>Доля "2"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-6.86</c:v>
                </c:pt>
                <c:pt idx="1">
                  <c:v>-14.46</c:v>
                </c:pt>
                <c:pt idx="2">
                  <c:v>-0.93</c:v>
                </c:pt>
                <c:pt idx="3">
                  <c:v>22.24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DC4-4078-BB70-6AD3F19DDFE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78164032"/>
        <c:axId val="376635560"/>
      </c:barChart>
      <c:catAx>
        <c:axId val="37816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69809F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1" i="0" u="none" strike="noStrike" kern="1200" baseline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76635560"/>
        <c:crosses val="autoZero"/>
        <c:auto val="1"/>
        <c:lblAlgn val="ctr"/>
        <c:lblOffset val="100"/>
        <c:noMultiLvlLbl val="0"/>
      </c:catAx>
      <c:valAx>
        <c:axId val="376635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1">
                  <a:lumMod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78164032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solidFill>
        <a:srgbClr val="69809F"/>
      </a:solidFill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100" baseline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700" b="0" spc="100" baseline="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Распределение первичных баллов </a:t>
            </a:r>
          </a:p>
          <a:p>
            <a:pPr>
              <a:defRPr sz="1800" spc="100">
                <a:solidFill>
                  <a:schemeClr val="tx2">
                    <a:lumMod val="75000"/>
                  </a:schemeClr>
                </a:solidFill>
              </a:defRPr>
            </a:pPr>
            <a:r>
              <a:rPr lang="ru-RU" sz="1700" b="0" spc="100" baseline="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</a:t>
            </a:r>
            <a:r>
              <a:rPr lang="ru-RU" sz="1700" b="0" spc="100" baseline="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результатам ВПР СПО Английский язык, </a:t>
            </a:r>
            <a:endParaRPr lang="ru-RU" sz="1700" b="0" spc="10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>
              <a:defRPr sz="1800" spc="100">
                <a:solidFill>
                  <a:schemeClr val="tx2">
                    <a:lumMod val="75000"/>
                  </a:schemeClr>
                </a:solidFill>
              </a:defRPr>
            </a:pPr>
            <a:r>
              <a:rPr lang="ru-RU" sz="1700" b="0" spc="100" baseline="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завершившие общеобразовательную подготовку</a:t>
            </a:r>
            <a:endParaRPr lang="ru-RU" sz="1700" b="0" spc="100" baseline="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27620685378156556"/>
          <c:y val="3.5878138630867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100" baseline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15103000145815104"/>
          <c:y val="1.0079365079365079E-2"/>
          <c:w val="0.82452555409740447"/>
          <c:h val="0.7973462692163479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Результаты по России</c:v>
                </c:pt>
              </c:strCache>
            </c:strRef>
          </c:tx>
          <c:spPr>
            <a:solidFill>
              <a:srgbClr val="69809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1-10 баллов</c:v>
                </c:pt>
                <c:pt idx="1">
                  <c:v>11-20 баллов</c:v>
                </c:pt>
                <c:pt idx="2">
                  <c:v>21-32 балла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41.4</c:v>
                </c:pt>
                <c:pt idx="1">
                  <c:v>36.799999999999997</c:v>
                </c:pt>
                <c:pt idx="2">
                  <c:v>26.2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80D-4B7D-A47F-71FC8E59E46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Результаты по Самарской области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ysClr val="windowText" lastClr="000000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3"/>
                <c:pt idx="0">
                  <c:v>1-10 баллов</c:v>
                </c:pt>
                <c:pt idx="1">
                  <c:v>11-20 баллов</c:v>
                </c:pt>
                <c:pt idx="2">
                  <c:v>21-32 балла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59.5</c:v>
                </c:pt>
                <c:pt idx="1">
                  <c:v>31.3</c:v>
                </c:pt>
                <c:pt idx="2">
                  <c:v>8.8000000000000007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80D-4B7D-A47F-71FC8E59E46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80217928"/>
        <c:axId val="380216752"/>
      </c:barChart>
      <c:catAx>
        <c:axId val="38021792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spc="100" baseline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80216752"/>
        <c:crosses val="autoZero"/>
        <c:auto val="1"/>
        <c:lblAlgn val="ctr"/>
        <c:lblOffset val="100"/>
        <c:noMultiLvlLbl val="0"/>
      </c:catAx>
      <c:valAx>
        <c:axId val="38021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spc="1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80217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spc="100" baseline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12700">
      <a:solidFill>
        <a:srgbClr val="69809F"/>
      </a:solidFill>
      <a:prstDash val="sysDash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ru-RU" sz="1800" b="0" dirty="0" smtClean="0">
                <a:latin typeface="Arial Narrow" panose="020B0606020202030204" pitchFamily="34" charset="0"/>
              </a:rPr>
              <a:t>ДОЛЯ ОБУЧАЮЩИХСЯ, ВЫПОЛНИВШИХ ЗАДАНИЯ С МАКСИМАЛЬНЫМ БАЛЛОМ</a:t>
            </a:r>
            <a:r>
              <a:rPr lang="ru-RU" sz="1800" dirty="0" smtClean="0">
                <a:latin typeface="Arial Narrow" panose="020B0606020202030204" pitchFamily="34" charset="0"/>
              </a:rPr>
              <a:t>. </a:t>
            </a:r>
            <a:endParaRPr lang="ru-RU" sz="1800" dirty="0">
              <a:latin typeface="Arial Narrow" panose="020B0606020202030204" pitchFamily="34" charset="0"/>
            </a:endParaRPr>
          </a:p>
          <a:p>
            <a:pPr>
              <a:defRPr sz="1800">
                <a:latin typeface="Arial Narrow" panose="020B0606020202030204" pitchFamily="34" charset="0"/>
              </a:defRPr>
            </a:pPr>
            <a:r>
              <a:rPr lang="ru-RU" sz="1800" b="0" dirty="0">
                <a:latin typeface="Arial Narrow" panose="020B0606020202030204" pitchFamily="34" charset="0"/>
              </a:rPr>
              <a:t>ВПР СПО Английский язык, завершившие общеобразовательную подготовку</a:t>
            </a:r>
          </a:p>
        </c:rich>
      </c:tx>
      <c:layout>
        <c:manualLayout>
          <c:xMode val="edge"/>
          <c:yMode val="edge"/>
          <c:x val="0.15050116018106433"/>
          <c:y val="7.950358462569697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53071084981293437"/>
          <c:y val="0.12539515081344843"/>
          <c:w val="0.78751469802244789"/>
          <c:h val="0.7761535884052471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Лист1!$C$1</c:f>
              <c:strCache>
                <c:ptCount val="1"/>
                <c:pt idx="0">
                  <c:v>Показатель Самарской области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Лист1!$B$2:$B$10</c:f>
              <c:strCache>
                <c:ptCount val="9"/>
                <c:pt idx="0">
                  <c:v>Задание 1. Аудирование: понимание в прослушанном тексте запрашиваемой информации</c:v>
                </c:pt>
                <c:pt idx="1">
                  <c:v>Задание 2. Чтение: понимание основного содержания текста </c:v>
                </c:pt>
                <c:pt idx="2">
                  <c:v>Задание 3. Грамматические навыки</c:v>
                </c:pt>
                <c:pt idx="3">
                  <c:v>Задание 4. Лексико-грамматические навыки</c:v>
                </c:pt>
                <c:pt idx="4">
                  <c:v>Задание 5 К1. Осмысленное чтение текста вслух</c:v>
                </c:pt>
                <c:pt idx="5">
                  <c:v>Задание 5 К2. Осмысленное чтение текста вслух</c:v>
                </c:pt>
                <c:pt idx="6">
                  <c:v>Задание 6 К1. Тематическое монологическое высказывание (описание выбранной фотографии)</c:v>
                </c:pt>
                <c:pt idx="7">
                  <c:v>Задание 6 К2. Тематическое монологическое высказывание (описание выбранной фотографии)</c:v>
                </c:pt>
                <c:pt idx="8">
                  <c:v>Задание 6 К3. Тематическое монологическое высказывание (описание выбранной фотографии)</c:v>
                </c:pt>
              </c:strCache>
            </c:str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45.17</c:v>
                </c:pt>
                <c:pt idx="1">
                  <c:v>57.75</c:v>
                </c:pt>
                <c:pt idx="2">
                  <c:v>23.22</c:v>
                </c:pt>
                <c:pt idx="3">
                  <c:v>33.9</c:v>
                </c:pt>
                <c:pt idx="4">
                  <c:v>50.56</c:v>
                </c:pt>
                <c:pt idx="5">
                  <c:v>35.96</c:v>
                </c:pt>
                <c:pt idx="6">
                  <c:v>11.61</c:v>
                </c:pt>
                <c:pt idx="7">
                  <c:v>10.11</c:v>
                </c:pt>
                <c:pt idx="8">
                  <c:v>7.87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FF6-4F35-8640-70E328D9F687}"/>
            </c:ext>
          </c:extLst>
        </c:ser>
        <c:ser>
          <c:idx val="1"/>
          <c:order val="1"/>
          <c:tx>
            <c:strRef>
              <c:f>Лист1!$D$1</c:f>
              <c:strCache>
                <c:ptCount val="1"/>
                <c:pt idx="0">
                  <c:v>Средний показатель по России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Лист1!$B$2:$B$10</c:f>
              <c:strCache>
                <c:ptCount val="9"/>
                <c:pt idx="0">
                  <c:v>Задание 1. Аудирование: понимание в прослушанном тексте запрашиваемой информации</c:v>
                </c:pt>
                <c:pt idx="1">
                  <c:v>Задание 2. Чтение: понимание основного содержания текста </c:v>
                </c:pt>
                <c:pt idx="2">
                  <c:v>Задание 3. Грамматические навыки</c:v>
                </c:pt>
                <c:pt idx="3">
                  <c:v>Задание 4. Лексико-грамматические навыки</c:v>
                </c:pt>
                <c:pt idx="4">
                  <c:v>Задание 5 К1. Осмысленное чтение текста вслух</c:v>
                </c:pt>
                <c:pt idx="5">
                  <c:v>Задание 5 К2. Осмысленное чтение текста вслух</c:v>
                </c:pt>
                <c:pt idx="6">
                  <c:v>Задание 6 К1. Тематическое монологическое высказывание (описание выбранной фотографии)</c:v>
                </c:pt>
                <c:pt idx="7">
                  <c:v>Задание 6 К2. Тематическое монологическое высказывание (описание выбранной фотографии)</c:v>
                </c:pt>
                <c:pt idx="8">
                  <c:v>Задание 6 К3. Тематическое монологическое высказывание (описание выбранной фотографии)</c:v>
                </c:pt>
              </c:strCache>
            </c:strRef>
          </c:cat>
          <c:val>
            <c:numRef>
              <c:f>Лист1!$D$2:$D$10</c:f>
              <c:numCache>
                <c:formatCode>General</c:formatCode>
                <c:ptCount val="9"/>
                <c:pt idx="0">
                  <c:v>50.18</c:v>
                </c:pt>
                <c:pt idx="1">
                  <c:v>65.94</c:v>
                </c:pt>
                <c:pt idx="2">
                  <c:v>44.43</c:v>
                </c:pt>
                <c:pt idx="3">
                  <c:v>52.17</c:v>
                </c:pt>
                <c:pt idx="4">
                  <c:v>54.89</c:v>
                </c:pt>
                <c:pt idx="5">
                  <c:v>34.71</c:v>
                </c:pt>
                <c:pt idx="6">
                  <c:v>20.45</c:v>
                </c:pt>
                <c:pt idx="7">
                  <c:v>20.93</c:v>
                </c:pt>
                <c:pt idx="8">
                  <c:v>14.68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FF6-4F35-8640-70E328D9F687}"/>
            </c:ext>
          </c:extLst>
        </c:ser>
        <c:ser>
          <c:idx val="2"/>
          <c:order val="2"/>
          <c:tx>
            <c:strRef>
              <c:f>Лист1!$E$1</c:f>
              <c:strCache>
                <c:ptCount val="1"/>
                <c:pt idx="0">
                  <c:v>Разница значений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Лист1!$B$2:$B$10</c:f>
              <c:strCache>
                <c:ptCount val="9"/>
                <c:pt idx="0">
                  <c:v>Задание 1. Аудирование: понимание в прослушанном тексте запрашиваемой информации</c:v>
                </c:pt>
                <c:pt idx="1">
                  <c:v>Задание 2. Чтение: понимание основного содержания текста </c:v>
                </c:pt>
                <c:pt idx="2">
                  <c:v>Задание 3. Грамматические навыки</c:v>
                </c:pt>
                <c:pt idx="3">
                  <c:v>Задание 4. Лексико-грамматические навыки</c:v>
                </c:pt>
                <c:pt idx="4">
                  <c:v>Задание 5 К1. Осмысленное чтение текста вслух</c:v>
                </c:pt>
                <c:pt idx="5">
                  <c:v>Задание 5 К2. Осмысленное чтение текста вслух</c:v>
                </c:pt>
                <c:pt idx="6">
                  <c:v>Задание 6 К1. Тематическое монологическое высказывание (описание выбранной фотографии)</c:v>
                </c:pt>
                <c:pt idx="7">
                  <c:v>Задание 6 К2. Тематическое монологическое высказывание (описание выбранной фотографии)</c:v>
                </c:pt>
                <c:pt idx="8">
                  <c:v>Задание 6 К3. Тематическое монологическое высказывание (описание выбранной фотографии)</c:v>
                </c:pt>
              </c:strCache>
            </c:strRef>
          </c:cat>
          <c:val>
            <c:numRef>
              <c:f>Лист1!$E$2:$E$10</c:f>
              <c:numCache>
                <c:formatCode>General</c:formatCode>
                <c:ptCount val="9"/>
                <c:pt idx="0">
                  <c:v>-3.01</c:v>
                </c:pt>
                <c:pt idx="1">
                  <c:v>-8.77</c:v>
                </c:pt>
                <c:pt idx="2">
                  <c:v>-21.21</c:v>
                </c:pt>
                <c:pt idx="3">
                  <c:v>-18.27</c:v>
                </c:pt>
                <c:pt idx="4">
                  <c:v>-4.33</c:v>
                </c:pt>
                <c:pt idx="5">
                  <c:v>1.25</c:v>
                </c:pt>
                <c:pt idx="6">
                  <c:v>-8.84</c:v>
                </c:pt>
                <c:pt idx="7">
                  <c:v>-10.82</c:v>
                </c:pt>
                <c:pt idx="8">
                  <c:v>-6.81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FF6-4F35-8640-70E328D9F68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380654400"/>
        <c:axId val="380659496"/>
      </c:barChart>
      <c:catAx>
        <c:axId val="380654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80659496"/>
        <c:crosses val="autoZero"/>
        <c:auto val="1"/>
        <c:lblAlgn val="ctr"/>
        <c:lblOffset val="350"/>
        <c:noMultiLvlLbl val="0"/>
      </c:catAx>
      <c:valAx>
        <c:axId val="3806594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endParaRPr lang="ru-RU"/>
          </a:p>
        </c:txPr>
        <c:crossAx val="3806544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4317585301837276E-2"/>
          <c:y val="0.94496066998359363"/>
          <c:w val="0.64415078549963856"/>
          <c:h val="4.08903525060609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300" b="0" i="0" u="none" strike="noStrike" kern="1200" baseline="0">
              <a:solidFill>
                <a:schemeClr val="tx1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_rels/data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hyperlink" Target="https://fioco.ru/demo-vpr-spo" TargetMode="External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2C7D44-C350-4D2C-92C8-FD4F3AB34F5D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D10036-139E-4845-93ED-DBE3001EDB4A}">
      <dgm:prSet custT="1"/>
      <dgm:spPr>
        <a:solidFill>
          <a:srgbClr val="69809F"/>
        </a:solidFill>
      </dgm:spPr>
      <dgm:t>
        <a:bodyPr/>
        <a:lstStyle/>
        <a:p>
          <a:pPr rtl="0"/>
          <a:r>
            <a:rPr lang="ru-RU" sz="1100" b="1" spc="100" baseline="0" dirty="0" smtClean="0">
              <a:latin typeface="Arial Narrow" panose="020B0606020202030204" pitchFamily="34" charset="0"/>
            </a:rPr>
            <a:t>ТОЛЬЯТТИНСКОЕ УПРАВЛЕНИЕ</a:t>
          </a:r>
          <a:endParaRPr lang="ru-RU" sz="1100" b="1" spc="100" baseline="0" dirty="0">
            <a:latin typeface="Arial Narrow" panose="020B0606020202030204" pitchFamily="34" charset="0"/>
          </a:endParaRPr>
        </a:p>
      </dgm:t>
    </dgm:pt>
    <dgm:pt modelId="{6FD0606F-2EAB-46F5-805E-2434BC4D05A9}" type="parTrans" cxnId="{2FB4A8C4-9DB4-40F1-BE82-B8A885D49451}">
      <dgm:prSet/>
      <dgm:spPr/>
      <dgm:t>
        <a:bodyPr/>
        <a:lstStyle/>
        <a:p>
          <a:endParaRPr lang="ru-RU"/>
        </a:p>
      </dgm:t>
    </dgm:pt>
    <dgm:pt modelId="{4FADC0BC-4858-4965-94A5-C66FD127C6F9}" type="sibTrans" cxnId="{2FB4A8C4-9DB4-40F1-BE82-B8A885D49451}">
      <dgm:prSet/>
      <dgm:spPr/>
      <dgm:t>
        <a:bodyPr/>
        <a:lstStyle/>
        <a:p>
          <a:endParaRPr lang="ru-RU"/>
        </a:p>
      </dgm:t>
    </dgm:pt>
    <dgm:pt modelId="{CDCBC3E2-146C-420E-8653-4E90F54E958E}">
      <dgm:prSet/>
      <dgm:spPr/>
      <dgm:t>
        <a:bodyPr/>
        <a:lstStyle/>
        <a:p>
          <a:pPr rtl="0"/>
          <a:endParaRPr lang="ru-RU" sz="1400" dirty="0"/>
        </a:p>
      </dgm:t>
    </dgm:pt>
    <dgm:pt modelId="{48B3CB33-DD78-4A4C-8556-3FF37FEF01D7}" type="parTrans" cxnId="{EB460A72-A588-4BCD-AE54-45AFDE59369A}">
      <dgm:prSet/>
      <dgm:spPr/>
      <dgm:t>
        <a:bodyPr/>
        <a:lstStyle/>
        <a:p>
          <a:endParaRPr lang="ru-RU"/>
        </a:p>
      </dgm:t>
    </dgm:pt>
    <dgm:pt modelId="{1B7BD46D-7CE7-4A57-B01A-F2054F0B1790}" type="sibTrans" cxnId="{EB460A72-A588-4BCD-AE54-45AFDE59369A}">
      <dgm:prSet/>
      <dgm:spPr/>
      <dgm:t>
        <a:bodyPr/>
        <a:lstStyle/>
        <a:p>
          <a:endParaRPr lang="ru-RU"/>
        </a:p>
      </dgm:t>
    </dgm:pt>
    <dgm:pt modelId="{F8F24ED8-7690-4B6B-AED7-F2AB878A2607}">
      <dgm:prSet/>
      <dgm:spPr/>
      <dgm:t>
        <a:bodyPr/>
        <a:lstStyle/>
        <a:p>
          <a:pPr rtl="0"/>
          <a:endParaRPr lang="ru-RU" sz="1400" dirty="0"/>
        </a:p>
      </dgm:t>
    </dgm:pt>
    <dgm:pt modelId="{4E11EC71-7A66-4352-84EC-87A448147793}" type="parTrans" cxnId="{37E82754-8EE0-4758-97D3-D1CB8F7BE5B3}">
      <dgm:prSet/>
      <dgm:spPr/>
      <dgm:t>
        <a:bodyPr/>
        <a:lstStyle/>
        <a:p>
          <a:endParaRPr lang="ru-RU"/>
        </a:p>
      </dgm:t>
    </dgm:pt>
    <dgm:pt modelId="{E83EF19A-A427-480F-BE05-8513F33A1131}" type="sibTrans" cxnId="{37E82754-8EE0-4758-97D3-D1CB8F7BE5B3}">
      <dgm:prSet/>
      <dgm:spPr/>
      <dgm:t>
        <a:bodyPr/>
        <a:lstStyle/>
        <a:p>
          <a:endParaRPr lang="ru-RU"/>
        </a:p>
      </dgm:t>
    </dgm:pt>
    <dgm:pt modelId="{83ACF8E8-53A0-4A3C-8698-CD857A9F8DA8}">
      <dgm:prSet custT="1"/>
      <dgm:spPr>
        <a:solidFill>
          <a:srgbClr val="69809F"/>
        </a:solidFill>
      </dgm:spPr>
      <dgm:t>
        <a:bodyPr/>
        <a:lstStyle/>
        <a:p>
          <a:pPr rtl="0"/>
          <a:r>
            <a:rPr lang="ru-RU" sz="1100" b="1" spc="100" baseline="0" dirty="0" smtClean="0">
              <a:latin typeface="Arial Narrow" panose="020B0606020202030204" pitchFamily="34" charset="0"/>
            </a:rPr>
            <a:t>САМАРСКОЕ УПРАВЛЕНИЕ</a:t>
          </a:r>
          <a:endParaRPr lang="ru-RU" sz="1100" b="1" spc="100" baseline="0" dirty="0">
            <a:latin typeface="Arial Narrow" panose="020B0606020202030204" pitchFamily="34" charset="0"/>
          </a:endParaRPr>
        </a:p>
      </dgm:t>
    </dgm:pt>
    <dgm:pt modelId="{9BA222AF-3627-4BBB-ADBF-EF779E43FC89}" type="parTrans" cxnId="{FFB3D647-F6B9-4B06-8772-32446F040E55}">
      <dgm:prSet/>
      <dgm:spPr/>
      <dgm:t>
        <a:bodyPr/>
        <a:lstStyle/>
        <a:p>
          <a:endParaRPr lang="ru-RU"/>
        </a:p>
      </dgm:t>
    </dgm:pt>
    <dgm:pt modelId="{0E3E947A-3907-4652-A18C-18A621E41DCC}" type="sibTrans" cxnId="{FFB3D647-F6B9-4B06-8772-32446F040E55}">
      <dgm:prSet/>
      <dgm:spPr/>
      <dgm:t>
        <a:bodyPr/>
        <a:lstStyle/>
        <a:p>
          <a:endParaRPr lang="ru-RU"/>
        </a:p>
      </dgm:t>
    </dgm:pt>
    <dgm:pt modelId="{FE9B36D4-43F1-47DD-A346-64CB538D97E0}">
      <dgm:prSet/>
      <dgm:spPr>
        <a:solidFill>
          <a:srgbClr val="69809F"/>
        </a:solidFill>
      </dgm:spPr>
      <dgm:t>
        <a:bodyPr/>
        <a:lstStyle/>
        <a:p>
          <a:pPr rtl="0"/>
          <a:endParaRPr lang="ru-RU" dirty="0"/>
        </a:p>
      </dgm:t>
    </dgm:pt>
    <dgm:pt modelId="{1B66DE78-4C9C-4803-9B4E-D72559B6E259}" type="parTrans" cxnId="{A48F26B6-4BE6-4C79-AA88-215EF1CB3CE0}">
      <dgm:prSet/>
      <dgm:spPr/>
      <dgm:t>
        <a:bodyPr/>
        <a:lstStyle/>
        <a:p>
          <a:endParaRPr lang="ru-RU"/>
        </a:p>
      </dgm:t>
    </dgm:pt>
    <dgm:pt modelId="{D9F8B283-0746-4A4E-BF80-527C032DB55E}" type="sibTrans" cxnId="{A48F26B6-4BE6-4C79-AA88-215EF1CB3CE0}">
      <dgm:prSet/>
      <dgm:spPr/>
      <dgm:t>
        <a:bodyPr/>
        <a:lstStyle/>
        <a:p>
          <a:endParaRPr lang="ru-RU"/>
        </a:p>
      </dgm:t>
    </dgm:pt>
    <dgm:pt modelId="{F0AB34A5-7711-4E9C-8984-193B9B1EAE9B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spc="10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 </a:t>
          </a:r>
          <a:r>
            <a:rPr lang="ru-RU" sz="180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обучающиеся государственного бюджетного профессионального образовательного учреждения Самарской области </a:t>
          </a:r>
          <a:r>
            <a:rPr lang="ru-RU" sz="1800" b="1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«Поволжский государственный колледж»</a:t>
          </a:r>
          <a:r>
            <a:rPr lang="ru-RU" sz="180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 - 88 человек</a:t>
          </a:r>
        </a:p>
        <a:p>
          <a:pPr marL="57150" indent="0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dirty="0">
            <a:solidFill>
              <a:schemeClr val="tx2">
                <a:lumMod val="75000"/>
              </a:schemeClr>
            </a:solidFill>
          </a:endParaRPr>
        </a:p>
      </dgm:t>
    </dgm:pt>
    <dgm:pt modelId="{93F007E8-177A-4B57-953F-8C5A81F5266D}" type="parTrans" cxnId="{48382CF7-DA87-4FED-B113-8585A2CC0A7C}">
      <dgm:prSet/>
      <dgm:spPr/>
      <dgm:t>
        <a:bodyPr/>
        <a:lstStyle/>
        <a:p>
          <a:endParaRPr lang="ru-RU"/>
        </a:p>
      </dgm:t>
    </dgm:pt>
    <dgm:pt modelId="{413E8DDF-A978-4B22-84BF-C7C933582C96}" type="sibTrans" cxnId="{48382CF7-DA87-4FED-B113-8585A2CC0A7C}">
      <dgm:prSet/>
      <dgm:spPr/>
      <dgm:t>
        <a:bodyPr/>
        <a:lstStyle/>
        <a:p>
          <a:endParaRPr lang="ru-RU"/>
        </a:p>
      </dgm:t>
    </dgm:pt>
    <dgm:pt modelId="{0418C2E4-F2B2-47B5-BB40-4FCC5247EEF9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Общая численность участников - 96 человек</a:t>
          </a:r>
        </a:p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700" b="0" spc="50" baseline="0" dirty="0">
            <a:solidFill>
              <a:schemeClr val="tx2">
                <a:lumMod val="75000"/>
              </a:schemeClr>
            </a:solidFill>
          </a:endParaRPr>
        </a:p>
      </dgm:t>
    </dgm:pt>
    <dgm:pt modelId="{9EA71835-D24E-40E8-9F0D-392EEE216D84}" type="parTrans" cxnId="{E826A26F-07E3-4485-93B0-7F71504CE560}">
      <dgm:prSet/>
      <dgm:spPr/>
      <dgm:t>
        <a:bodyPr/>
        <a:lstStyle/>
        <a:p>
          <a:endParaRPr lang="ru-RU"/>
        </a:p>
      </dgm:t>
    </dgm:pt>
    <dgm:pt modelId="{89C34657-37C5-4927-9714-E85643C95E33}" type="sibTrans" cxnId="{E826A26F-07E3-4485-93B0-7F71504CE560}">
      <dgm:prSet/>
      <dgm:spPr/>
      <dgm:t>
        <a:bodyPr/>
        <a:lstStyle/>
        <a:p>
          <a:endParaRPr lang="ru-RU"/>
        </a:p>
      </dgm:t>
    </dgm:pt>
    <dgm:pt modelId="{596FDF2F-598F-4A2B-A78E-1CEA81BA9852}">
      <dgm:prSet custT="1"/>
      <dgm:spPr/>
      <dgm:t>
        <a:bodyPr/>
        <a:lstStyle/>
        <a:p>
          <a:pPr rtl="0"/>
          <a:endParaRPr lang="ru-RU" sz="20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F4D16F5C-EB84-4FE8-AA34-4FC88D4CC3EC}" type="parTrans" cxnId="{5D1523BA-483C-447D-B770-CDD154605D5E}">
      <dgm:prSet/>
      <dgm:spPr/>
      <dgm:t>
        <a:bodyPr/>
        <a:lstStyle/>
        <a:p>
          <a:endParaRPr lang="ru-RU"/>
        </a:p>
      </dgm:t>
    </dgm:pt>
    <dgm:pt modelId="{FF5E2BE7-D738-4628-BB26-DBCCE05A74F9}" type="sibTrans" cxnId="{5D1523BA-483C-447D-B770-CDD154605D5E}">
      <dgm:prSet/>
      <dgm:spPr/>
      <dgm:t>
        <a:bodyPr/>
        <a:lstStyle/>
        <a:p>
          <a:endParaRPr lang="ru-RU"/>
        </a:p>
      </dgm:t>
    </dgm:pt>
    <dgm:pt modelId="{F8E06C41-83B1-430F-91EC-A872253C2F17}">
      <dgm:prSet custT="1"/>
      <dgm:spPr/>
      <dgm:t>
        <a:bodyPr/>
        <a:lstStyle/>
        <a:p>
          <a:pPr rtl="0"/>
          <a:r>
            <a:rPr lang="ru-RU" sz="180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обучающиеся негосударственного образовательного учреждения профессиональной образовательной организации </a:t>
          </a:r>
          <a:r>
            <a:rPr lang="ru-RU" sz="1800" b="1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«Современная Гуманитарная Бизнес Академия                                              (с углубленным изучением иностранных языков)»</a:t>
          </a:r>
          <a:r>
            <a:rPr lang="ru-RU" sz="180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 - 8 человек</a:t>
          </a:r>
          <a:endParaRPr lang="ru-RU" sz="180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978216F7-706B-49F7-A76B-85E03E345D21}" type="sibTrans" cxnId="{64D2291D-2A3B-4E2B-AABF-C96560B069A7}">
      <dgm:prSet/>
      <dgm:spPr/>
      <dgm:t>
        <a:bodyPr/>
        <a:lstStyle/>
        <a:p>
          <a:endParaRPr lang="ru-RU"/>
        </a:p>
      </dgm:t>
    </dgm:pt>
    <dgm:pt modelId="{EAB128E1-A490-434B-904E-F0A2F7B05984}" type="parTrans" cxnId="{64D2291D-2A3B-4E2B-AABF-C96560B069A7}">
      <dgm:prSet/>
      <dgm:spPr/>
      <dgm:t>
        <a:bodyPr/>
        <a:lstStyle/>
        <a:p>
          <a:endParaRPr lang="ru-RU"/>
        </a:p>
      </dgm:t>
    </dgm:pt>
    <dgm:pt modelId="{CE52A3B8-D899-4D9E-BE80-32D9C9B23839}" type="pres">
      <dgm:prSet presAssocID="{0E2C7D44-C350-4D2C-92C8-FD4F3AB34F5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4EEBCD-9C0E-436D-9F82-930C4A648DF6}" type="pres">
      <dgm:prSet presAssocID="{AFD10036-139E-4845-93ED-DBE3001EDB4A}" presName="composite" presStyleCnt="0"/>
      <dgm:spPr/>
    </dgm:pt>
    <dgm:pt modelId="{B40DA914-38A5-4F76-B406-AE1B3C80070E}" type="pres">
      <dgm:prSet presAssocID="{AFD10036-139E-4845-93ED-DBE3001EDB4A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DD6FA2-444A-4DB6-A79B-9F298AEE1784}" type="pres">
      <dgm:prSet presAssocID="{AFD10036-139E-4845-93ED-DBE3001EDB4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C290DF-FD81-42C7-ACB9-AE29F2FF32AF}" type="pres">
      <dgm:prSet presAssocID="{4FADC0BC-4858-4965-94A5-C66FD127C6F9}" presName="sp" presStyleCnt="0"/>
      <dgm:spPr/>
    </dgm:pt>
    <dgm:pt modelId="{4A119686-2150-4B1F-A002-75975EED67F8}" type="pres">
      <dgm:prSet presAssocID="{83ACF8E8-53A0-4A3C-8698-CD857A9F8DA8}" presName="composite" presStyleCnt="0"/>
      <dgm:spPr/>
    </dgm:pt>
    <dgm:pt modelId="{637CC81F-10D0-4CAC-ABB7-E398628CAA6C}" type="pres">
      <dgm:prSet presAssocID="{83ACF8E8-53A0-4A3C-8698-CD857A9F8DA8}" presName="parentText" presStyleLbl="alignNode1" presStyleIdx="1" presStyleCnt="3" custLinFactNeighborX="-2484" custLinFactNeighborY="11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64550C-94A0-4B0E-933B-FD0FC907F01A}" type="pres">
      <dgm:prSet presAssocID="{83ACF8E8-53A0-4A3C-8698-CD857A9F8DA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A5716A-3EB2-4CE3-A508-521EFB8A91AA}" type="pres">
      <dgm:prSet presAssocID="{0E3E947A-3907-4652-A18C-18A621E41DCC}" presName="sp" presStyleCnt="0"/>
      <dgm:spPr/>
    </dgm:pt>
    <dgm:pt modelId="{122CD0CC-5435-4C6A-8400-D57B326816D8}" type="pres">
      <dgm:prSet presAssocID="{FE9B36D4-43F1-47DD-A346-64CB538D97E0}" presName="composite" presStyleCnt="0"/>
      <dgm:spPr/>
    </dgm:pt>
    <dgm:pt modelId="{BB5A0583-10FF-4533-8657-BF0F5437568E}" type="pres">
      <dgm:prSet presAssocID="{FE9B36D4-43F1-47DD-A346-64CB538D97E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86800-62B7-4EC3-966A-74CD7D5C94E1}" type="pres">
      <dgm:prSet presAssocID="{FE9B36D4-43F1-47DD-A346-64CB538D97E0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8F26B6-4BE6-4C79-AA88-215EF1CB3CE0}" srcId="{0E2C7D44-C350-4D2C-92C8-FD4F3AB34F5D}" destId="{FE9B36D4-43F1-47DD-A346-64CB538D97E0}" srcOrd="2" destOrd="0" parTransId="{1B66DE78-4C9C-4803-9B4E-D72559B6E259}" sibTransId="{D9F8B283-0746-4A4E-BF80-527C032DB55E}"/>
    <dgm:cxn modelId="{5D1523BA-483C-447D-B770-CDD154605D5E}" srcId="{AFD10036-139E-4845-93ED-DBE3001EDB4A}" destId="{596FDF2F-598F-4A2B-A78E-1CEA81BA9852}" srcOrd="0" destOrd="0" parTransId="{F4D16F5C-EB84-4FE8-AA34-4FC88D4CC3EC}" sibTransId="{FF5E2BE7-D738-4628-BB26-DBCCE05A74F9}"/>
    <dgm:cxn modelId="{8E66C744-A469-45F3-A6B8-48FF8C2431E9}" type="presOf" srcId="{FE9B36D4-43F1-47DD-A346-64CB538D97E0}" destId="{BB5A0583-10FF-4533-8657-BF0F5437568E}" srcOrd="0" destOrd="0" presId="urn:microsoft.com/office/officeart/2005/8/layout/chevron2"/>
    <dgm:cxn modelId="{E826A26F-07E3-4485-93B0-7F71504CE560}" srcId="{FE9B36D4-43F1-47DD-A346-64CB538D97E0}" destId="{0418C2E4-F2B2-47B5-BB40-4FCC5247EEF9}" srcOrd="0" destOrd="0" parTransId="{9EA71835-D24E-40E8-9F0D-392EEE216D84}" sibTransId="{89C34657-37C5-4927-9714-E85643C95E33}"/>
    <dgm:cxn modelId="{37E82754-8EE0-4758-97D3-D1CB8F7BE5B3}" srcId="{CDCBC3E2-146C-420E-8653-4E90F54E958E}" destId="{F8F24ED8-7690-4B6B-AED7-F2AB878A2607}" srcOrd="0" destOrd="0" parTransId="{4E11EC71-7A66-4352-84EC-87A448147793}" sibTransId="{E83EF19A-A427-480F-BE05-8513F33A1131}"/>
    <dgm:cxn modelId="{3F06F75C-7191-40EB-9EC5-E8FF2333F4F2}" type="presOf" srcId="{596FDF2F-598F-4A2B-A78E-1CEA81BA9852}" destId="{1ADD6FA2-444A-4DB6-A79B-9F298AEE1784}" srcOrd="0" destOrd="0" presId="urn:microsoft.com/office/officeart/2005/8/layout/chevron2"/>
    <dgm:cxn modelId="{96F0425C-0280-43A6-90FF-C6E49A2E7399}" type="presOf" srcId="{F8F24ED8-7690-4B6B-AED7-F2AB878A2607}" destId="{1ADD6FA2-444A-4DB6-A79B-9F298AEE1784}" srcOrd="0" destOrd="3" presId="urn:microsoft.com/office/officeart/2005/8/layout/chevron2"/>
    <dgm:cxn modelId="{48382CF7-DA87-4FED-B113-8585A2CC0A7C}" srcId="{83ACF8E8-53A0-4A3C-8698-CD857A9F8DA8}" destId="{F0AB34A5-7711-4E9C-8984-193B9B1EAE9B}" srcOrd="0" destOrd="0" parTransId="{93F007E8-177A-4B57-953F-8C5A81F5266D}" sibTransId="{413E8DDF-A978-4B22-84BF-C7C933582C96}"/>
    <dgm:cxn modelId="{7BFC9B8B-2275-421D-B4E4-DC4D89DE98C9}" type="presOf" srcId="{F0AB34A5-7711-4E9C-8984-193B9B1EAE9B}" destId="{F964550C-94A0-4B0E-933B-FD0FC907F01A}" srcOrd="0" destOrd="0" presId="urn:microsoft.com/office/officeart/2005/8/layout/chevron2"/>
    <dgm:cxn modelId="{BE58804C-ECF1-44BB-917F-B7FD230DC8B4}" type="presOf" srcId="{F8E06C41-83B1-430F-91EC-A872253C2F17}" destId="{1ADD6FA2-444A-4DB6-A79B-9F298AEE1784}" srcOrd="0" destOrd="1" presId="urn:microsoft.com/office/officeart/2005/8/layout/chevron2"/>
    <dgm:cxn modelId="{64D2291D-2A3B-4E2B-AABF-C96560B069A7}" srcId="{AFD10036-139E-4845-93ED-DBE3001EDB4A}" destId="{F8E06C41-83B1-430F-91EC-A872253C2F17}" srcOrd="1" destOrd="0" parTransId="{EAB128E1-A490-434B-904E-F0A2F7B05984}" sibTransId="{978216F7-706B-49F7-A76B-85E03E345D21}"/>
    <dgm:cxn modelId="{2FB4A8C4-9DB4-40F1-BE82-B8A885D49451}" srcId="{0E2C7D44-C350-4D2C-92C8-FD4F3AB34F5D}" destId="{AFD10036-139E-4845-93ED-DBE3001EDB4A}" srcOrd="0" destOrd="0" parTransId="{6FD0606F-2EAB-46F5-805E-2434BC4D05A9}" sibTransId="{4FADC0BC-4858-4965-94A5-C66FD127C6F9}"/>
    <dgm:cxn modelId="{A084D3DA-9C01-40AE-9586-06B2E481A6E5}" type="presOf" srcId="{83ACF8E8-53A0-4A3C-8698-CD857A9F8DA8}" destId="{637CC81F-10D0-4CAC-ABB7-E398628CAA6C}" srcOrd="0" destOrd="0" presId="urn:microsoft.com/office/officeart/2005/8/layout/chevron2"/>
    <dgm:cxn modelId="{87F58FF8-FB71-4BD9-97AB-608B2C9FD5CA}" type="presOf" srcId="{0418C2E4-F2B2-47B5-BB40-4FCC5247EEF9}" destId="{C2986800-62B7-4EC3-966A-74CD7D5C94E1}" srcOrd="0" destOrd="0" presId="urn:microsoft.com/office/officeart/2005/8/layout/chevron2"/>
    <dgm:cxn modelId="{0C713D11-FB05-4A40-B12B-1197EC807131}" type="presOf" srcId="{CDCBC3E2-146C-420E-8653-4E90F54E958E}" destId="{1ADD6FA2-444A-4DB6-A79B-9F298AEE1784}" srcOrd="0" destOrd="2" presId="urn:microsoft.com/office/officeart/2005/8/layout/chevron2"/>
    <dgm:cxn modelId="{6DA28EF5-C382-4817-9171-59D5DE5597A2}" type="presOf" srcId="{AFD10036-139E-4845-93ED-DBE3001EDB4A}" destId="{B40DA914-38A5-4F76-B406-AE1B3C80070E}" srcOrd="0" destOrd="0" presId="urn:microsoft.com/office/officeart/2005/8/layout/chevron2"/>
    <dgm:cxn modelId="{FFB3D647-F6B9-4B06-8772-32446F040E55}" srcId="{0E2C7D44-C350-4D2C-92C8-FD4F3AB34F5D}" destId="{83ACF8E8-53A0-4A3C-8698-CD857A9F8DA8}" srcOrd="1" destOrd="0" parTransId="{9BA222AF-3627-4BBB-ADBF-EF779E43FC89}" sibTransId="{0E3E947A-3907-4652-A18C-18A621E41DCC}"/>
    <dgm:cxn modelId="{07B4757F-B7FC-494E-B95D-E6969A21A035}" type="presOf" srcId="{0E2C7D44-C350-4D2C-92C8-FD4F3AB34F5D}" destId="{CE52A3B8-D899-4D9E-BE80-32D9C9B23839}" srcOrd="0" destOrd="0" presId="urn:microsoft.com/office/officeart/2005/8/layout/chevron2"/>
    <dgm:cxn modelId="{EB460A72-A588-4BCD-AE54-45AFDE59369A}" srcId="{AFD10036-139E-4845-93ED-DBE3001EDB4A}" destId="{CDCBC3E2-146C-420E-8653-4E90F54E958E}" srcOrd="2" destOrd="0" parTransId="{48B3CB33-DD78-4A4C-8556-3FF37FEF01D7}" sibTransId="{1B7BD46D-7CE7-4A57-B01A-F2054F0B1790}"/>
    <dgm:cxn modelId="{988E3919-116B-42E8-8BA8-02C316C66450}" type="presParOf" srcId="{CE52A3B8-D899-4D9E-BE80-32D9C9B23839}" destId="{A84EEBCD-9C0E-436D-9F82-930C4A648DF6}" srcOrd="0" destOrd="0" presId="urn:microsoft.com/office/officeart/2005/8/layout/chevron2"/>
    <dgm:cxn modelId="{7AB1F6F8-E594-427E-B316-BD59898AE159}" type="presParOf" srcId="{A84EEBCD-9C0E-436D-9F82-930C4A648DF6}" destId="{B40DA914-38A5-4F76-B406-AE1B3C80070E}" srcOrd="0" destOrd="0" presId="urn:microsoft.com/office/officeart/2005/8/layout/chevron2"/>
    <dgm:cxn modelId="{290AE5D1-A319-4CD5-8793-540EA346B214}" type="presParOf" srcId="{A84EEBCD-9C0E-436D-9F82-930C4A648DF6}" destId="{1ADD6FA2-444A-4DB6-A79B-9F298AEE1784}" srcOrd="1" destOrd="0" presId="urn:microsoft.com/office/officeart/2005/8/layout/chevron2"/>
    <dgm:cxn modelId="{A43D05A6-0982-4693-AC0D-ED09FBA61647}" type="presParOf" srcId="{CE52A3B8-D899-4D9E-BE80-32D9C9B23839}" destId="{AEC290DF-FD81-42C7-ACB9-AE29F2FF32AF}" srcOrd="1" destOrd="0" presId="urn:microsoft.com/office/officeart/2005/8/layout/chevron2"/>
    <dgm:cxn modelId="{2664AB63-3909-4733-A3B7-A0ED9B4DEE8F}" type="presParOf" srcId="{CE52A3B8-D899-4D9E-BE80-32D9C9B23839}" destId="{4A119686-2150-4B1F-A002-75975EED67F8}" srcOrd="2" destOrd="0" presId="urn:microsoft.com/office/officeart/2005/8/layout/chevron2"/>
    <dgm:cxn modelId="{2511A5B6-452E-4AE5-BAFA-D1778D1E25CB}" type="presParOf" srcId="{4A119686-2150-4B1F-A002-75975EED67F8}" destId="{637CC81F-10D0-4CAC-ABB7-E398628CAA6C}" srcOrd="0" destOrd="0" presId="urn:microsoft.com/office/officeart/2005/8/layout/chevron2"/>
    <dgm:cxn modelId="{083CA977-8988-4E87-8074-329BC955591E}" type="presParOf" srcId="{4A119686-2150-4B1F-A002-75975EED67F8}" destId="{F964550C-94A0-4B0E-933B-FD0FC907F01A}" srcOrd="1" destOrd="0" presId="urn:microsoft.com/office/officeart/2005/8/layout/chevron2"/>
    <dgm:cxn modelId="{794107A9-C9E0-490E-9DB6-45CB99194705}" type="presParOf" srcId="{CE52A3B8-D899-4D9E-BE80-32D9C9B23839}" destId="{70A5716A-3EB2-4CE3-A508-521EFB8A91AA}" srcOrd="3" destOrd="0" presId="urn:microsoft.com/office/officeart/2005/8/layout/chevron2"/>
    <dgm:cxn modelId="{98C59585-CC23-409D-907C-A1EACB32A036}" type="presParOf" srcId="{CE52A3B8-D899-4D9E-BE80-32D9C9B23839}" destId="{122CD0CC-5435-4C6A-8400-D57B326816D8}" srcOrd="4" destOrd="0" presId="urn:microsoft.com/office/officeart/2005/8/layout/chevron2"/>
    <dgm:cxn modelId="{03B8AB4B-63E1-4B50-982E-0B5B27EB328C}" type="presParOf" srcId="{122CD0CC-5435-4C6A-8400-D57B326816D8}" destId="{BB5A0583-10FF-4533-8657-BF0F5437568E}" srcOrd="0" destOrd="0" presId="urn:microsoft.com/office/officeart/2005/8/layout/chevron2"/>
    <dgm:cxn modelId="{C3725CE5-4717-42EB-8A80-3DCE4680A596}" type="presParOf" srcId="{122CD0CC-5435-4C6A-8400-D57B326816D8}" destId="{C2986800-62B7-4EC3-966A-74CD7D5C94E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141A6A9-BB88-49C4-91CF-398FCD7BAA10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C5651A-B3B1-41D6-A8F4-6B00642015C6}">
      <dgm:prSet phldrT="[Текст]" custT="1"/>
      <dgm:spPr>
        <a:ln>
          <a:solidFill>
            <a:srgbClr val="69809F"/>
          </a:solidFill>
        </a:ln>
      </dgm:spPr>
      <dgm:t>
        <a:bodyPr/>
        <a:lstStyle/>
        <a:p>
          <a:pPr algn="l"/>
          <a:r>
            <a:rPr lang="ru-RU" sz="160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Наиболее успешно выполнены задания</a:t>
          </a:r>
          <a:endParaRPr lang="ru-RU" sz="160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B793FE2E-CA11-44A3-9019-12DEDF019E9C}" type="parTrans" cxnId="{B9F9CE5A-D013-4B3F-A327-535EE7897D27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A418EB33-F5F6-40F3-8D89-979A7B00D11B}" type="sibTrans" cxnId="{B9F9CE5A-D013-4B3F-A327-535EE7897D27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BA916987-D16E-4F06-B057-588629F2F6AB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 1 Аудирование с пониманием запрашиваемой информации в прослушанном тексте – 61%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C27E9476-C9E8-4D7F-95F3-6E519C655F4F}" type="parTrans" cxnId="{C998FA46-A918-4FAD-9869-7A4A5EBFBC6B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4936231C-9C43-4FDE-B179-4D800D1A3179}" type="sibTrans" cxnId="{C998FA46-A918-4FAD-9869-7A4A5EBFBC6B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C848250A-81A3-46D5-B396-931565B727FF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 2 Осмысленное чтение текста вслух – 59%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E5D35318-09F6-4F24-8824-A7C0C5937652}" type="parTrans" cxnId="{EEA94ADB-D3AB-46F7-B7F8-A59FD2E97C16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BBDA0E43-EEEE-41F9-BCFA-01F54C31D03E}" type="sibTrans" cxnId="{EEA94ADB-D3AB-46F7-B7F8-A59FD2E97C16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5AE1DBA3-6960-4FD6-B5C6-7EF5D4A222C7}">
      <dgm:prSet phldrT="[Текст]" custT="1"/>
      <dgm:spPr>
        <a:ln>
          <a:solidFill>
            <a:srgbClr val="69809F"/>
          </a:solidFill>
        </a:ln>
      </dgm:spPr>
      <dgm:t>
        <a:bodyPr/>
        <a:lstStyle/>
        <a:p>
          <a:pPr algn="l"/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Наибольшие затруднения вызвало</a:t>
          </a:r>
        </a:p>
        <a:p>
          <a:pPr algn="l"/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задание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07D82261-4066-4ED5-AA07-8D1F487FA9FE}" type="parTrans" cxnId="{783F57D5-C3A3-4B9A-9AB6-D697624AAB03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5974141D-8DCE-4F5D-976C-2450329C426F}" type="sibTrans" cxnId="{783F57D5-C3A3-4B9A-9AB6-D697624AAB03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26DAF43A-6B5C-4323-B912-B158FCC8311A}">
      <dgm:prSet phldrT="[Текст]" custT="1"/>
      <dgm:spPr/>
      <dgm:t>
        <a:bodyPr/>
        <a:lstStyle/>
        <a:p>
          <a:r>
            <a:rPr lang="ru-RU" sz="1600" spc="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 3 Говорение: монологическое высказывание на основе плана и визуальной информации                         (доля обучающихся, получивших максимальный балл, в среднем не превышает 25%)</a:t>
          </a:r>
          <a:endParaRPr lang="ru-RU" sz="1600" spc="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A1B56BCE-EA40-4558-841F-D98D3042D0D7}" type="parTrans" cxnId="{F1F1D08C-27EF-40D6-8357-5E67A050EC3F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D467CD21-8612-40B6-9428-0D1E8D54CC9E}" type="sibTrans" cxnId="{F1F1D08C-27EF-40D6-8357-5E67A050EC3F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BE064A68-D0C9-4567-A076-B5584A704E9A}">
      <dgm:prSet phldrT="[Текст]" custT="1"/>
      <dgm:spPr>
        <a:ln>
          <a:solidFill>
            <a:srgbClr val="69809F"/>
          </a:solidFill>
        </a:ln>
      </dgm:spPr>
      <dgm:t>
        <a:bodyPr/>
        <a:lstStyle/>
        <a:p>
          <a:pPr algn="l">
            <a:lnSpc>
              <a:spcPct val="100000"/>
            </a:lnSpc>
          </a:pPr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В пределах 45% находится доля обучающихся, успешно справившихся с заданиями 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B97212D3-46EE-43C6-9AB1-D7E83EB01635}" type="parTrans" cxnId="{07AC961A-81DD-494A-BF1C-E7CC31E62B5E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76593AD0-D664-4FBF-A8E6-5B47AE51B772}" type="sibTrans" cxnId="{07AC961A-81DD-494A-BF1C-E7CC31E62B5E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4F2DCE59-EBD0-46CF-B90A-1191CD4A5E28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 5 Оперирование языковыми средствами в коммуникативно значимом контексте: грамматические формы – 44,79% 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66C1F223-2244-422C-8613-702B7E2635D1}" type="parTrans" cxnId="{89D7EA57-CD9E-479C-A06E-C6E5C870E1C0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F94F7F45-90B6-4281-AFC2-575AB2FB629E}" type="sibTrans" cxnId="{89D7EA57-CD9E-479C-A06E-C6E5C870E1C0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0C33DE0F-702A-4A8C-98D8-C660D9F76159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 4 Чтение с пониманием основного содержания прочитанного текста – 54%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29CC43FE-77C7-48F7-9A95-3809EBC50CDA}" type="parTrans" cxnId="{68CFD43E-3EF7-4E8C-B986-0B31BA59FDE9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42F31ED4-AB23-4A42-9765-AD4AE8520A18}" type="sibTrans" cxnId="{68CFD43E-3EF7-4E8C-B986-0B31BA59FDE9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779E2777-B42E-4128-A608-F07696D5E802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 6 Оперирование языковыми средствами в коммуникативно значимом контексте: лексические единицы – 45,42%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E52A003C-803D-42B7-B04D-78512A8ECD70}" type="parTrans" cxnId="{53190F4E-A5C6-4A74-BA15-CA86D8D238E8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136617CB-6B98-4919-8EDF-083E645D6B65}" type="sibTrans" cxnId="{53190F4E-A5C6-4A74-BA15-CA86D8D238E8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DF03E23C-F0A1-4504-BE95-BDFCE818609C}" type="pres">
      <dgm:prSet presAssocID="{A141A6A9-BB88-49C4-91CF-398FCD7BAA1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8CDFD4-0FE5-43C1-8023-56C3CD05D6E6}" type="pres">
      <dgm:prSet presAssocID="{DDC5651A-B3B1-41D6-A8F4-6B00642015C6}" presName="circle1" presStyleLbl="node1" presStyleIdx="0" presStyleCnt="3"/>
      <dgm:spPr>
        <a:solidFill>
          <a:srgbClr val="69809F"/>
        </a:solidFill>
      </dgm:spPr>
    </dgm:pt>
    <dgm:pt modelId="{F2179B47-E434-41F3-ADF0-99E63E15B5B1}" type="pres">
      <dgm:prSet presAssocID="{DDC5651A-B3B1-41D6-A8F4-6B00642015C6}" presName="space" presStyleCnt="0"/>
      <dgm:spPr/>
    </dgm:pt>
    <dgm:pt modelId="{B602958A-CABD-42C5-B700-003A9FD0CBA1}" type="pres">
      <dgm:prSet presAssocID="{DDC5651A-B3B1-41D6-A8F4-6B00642015C6}" presName="rect1" presStyleLbl="alignAcc1" presStyleIdx="0" presStyleCnt="3"/>
      <dgm:spPr/>
      <dgm:t>
        <a:bodyPr/>
        <a:lstStyle/>
        <a:p>
          <a:endParaRPr lang="ru-RU"/>
        </a:p>
      </dgm:t>
    </dgm:pt>
    <dgm:pt modelId="{510311F7-2745-46F4-9B61-B92C433CA0D9}" type="pres">
      <dgm:prSet presAssocID="{5AE1DBA3-6960-4FD6-B5C6-7EF5D4A222C7}" presName="vertSpace2" presStyleLbl="node1" presStyleIdx="0" presStyleCnt="3"/>
      <dgm:spPr/>
    </dgm:pt>
    <dgm:pt modelId="{AE973114-4FB7-4D7B-BE94-01438A876F3D}" type="pres">
      <dgm:prSet presAssocID="{5AE1DBA3-6960-4FD6-B5C6-7EF5D4A222C7}" presName="circle2" presStyleLbl="node1" presStyleIdx="1" presStyleCnt="3"/>
      <dgm:spPr>
        <a:solidFill>
          <a:srgbClr val="99A8BD"/>
        </a:solidFill>
      </dgm:spPr>
    </dgm:pt>
    <dgm:pt modelId="{0C69C52F-EBBC-49D8-A4BB-BF114F27CC40}" type="pres">
      <dgm:prSet presAssocID="{5AE1DBA3-6960-4FD6-B5C6-7EF5D4A222C7}" presName="rect2" presStyleLbl="alignAcc1" presStyleIdx="1" presStyleCnt="3"/>
      <dgm:spPr/>
      <dgm:t>
        <a:bodyPr/>
        <a:lstStyle/>
        <a:p>
          <a:endParaRPr lang="ru-RU"/>
        </a:p>
      </dgm:t>
    </dgm:pt>
    <dgm:pt modelId="{61E72562-D002-4218-8D6C-93A98BBEA1C4}" type="pres">
      <dgm:prSet presAssocID="{BE064A68-D0C9-4567-A076-B5584A704E9A}" presName="vertSpace3" presStyleLbl="node1" presStyleIdx="1" presStyleCnt="3"/>
      <dgm:spPr/>
    </dgm:pt>
    <dgm:pt modelId="{318EB071-17B4-4CC4-A722-D008582E87F0}" type="pres">
      <dgm:prSet presAssocID="{BE064A68-D0C9-4567-A076-B5584A704E9A}" presName="circle3" presStyleLbl="node1" presStyleIdx="2" presStyleCnt="3"/>
      <dgm:spPr>
        <a:solidFill>
          <a:srgbClr val="B5C0CF"/>
        </a:solidFill>
      </dgm:spPr>
    </dgm:pt>
    <dgm:pt modelId="{7895D340-A2F6-4130-98F8-7C5072E72092}" type="pres">
      <dgm:prSet presAssocID="{BE064A68-D0C9-4567-A076-B5584A704E9A}" presName="rect3" presStyleLbl="alignAcc1" presStyleIdx="2" presStyleCnt="3"/>
      <dgm:spPr/>
      <dgm:t>
        <a:bodyPr/>
        <a:lstStyle/>
        <a:p>
          <a:endParaRPr lang="ru-RU"/>
        </a:p>
      </dgm:t>
    </dgm:pt>
    <dgm:pt modelId="{8DB91164-8627-47F1-8B7C-D55EAE640FC7}" type="pres">
      <dgm:prSet presAssocID="{DDC5651A-B3B1-41D6-A8F4-6B00642015C6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4F5057-1312-46B2-8990-0F63ED36F49A}" type="pres">
      <dgm:prSet presAssocID="{DDC5651A-B3B1-41D6-A8F4-6B00642015C6}" presName="rect1ChTx" presStyleLbl="alignAcc1" presStyleIdx="2" presStyleCnt="3" custScaleX="118844" custLinFactNeighborX="-12051" custLinFactNeighborY="16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E69212-7FB9-4707-926A-001135FCD8C2}" type="pres">
      <dgm:prSet presAssocID="{5AE1DBA3-6960-4FD6-B5C6-7EF5D4A222C7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07CED4-092C-4E62-8B15-FB8ADA276E82}" type="pres">
      <dgm:prSet presAssocID="{5AE1DBA3-6960-4FD6-B5C6-7EF5D4A222C7}" presName="rect2ChTx" presStyleLbl="alignAcc1" presStyleIdx="2" presStyleCnt="3" custScaleX="115832" custLinFactNeighborX="-13557" custLinFactNeighborY="16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2912E5-2179-495A-BF0B-2BBD5AB5E8FE}" type="pres">
      <dgm:prSet presAssocID="{BE064A68-D0C9-4567-A076-B5584A704E9A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CDBC59-A5A0-4118-B6E9-7775F9FFE1AB}" type="pres">
      <dgm:prSet presAssocID="{BE064A68-D0C9-4567-A076-B5584A704E9A}" presName="rect3ChTx" presStyleLbl="alignAcc1" presStyleIdx="2" presStyleCnt="3" custScaleX="126374" custLinFactNeighborX="-6403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190F4E-A5C6-4A74-BA15-CA86D8D238E8}" srcId="{BE064A68-D0C9-4567-A076-B5584A704E9A}" destId="{779E2777-B42E-4128-A608-F07696D5E802}" srcOrd="1" destOrd="0" parTransId="{E52A003C-803D-42B7-B04D-78512A8ECD70}" sibTransId="{136617CB-6B98-4919-8EDF-083E645D6B65}"/>
    <dgm:cxn modelId="{D4D0B292-F612-44F3-AFB5-C342CABFC1F0}" type="presOf" srcId="{DDC5651A-B3B1-41D6-A8F4-6B00642015C6}" destId="{B602958A-CABD-42C5-B700-003A9FD0CBA1}" srcOrd="0" destOrd="0" presId="urn:microsoft.com/office/officeart/2005/8/layout/target3"/>
    <dgm:cxn modelId="{EEA94ADB-D3AB-46F7-B7F8-A59FD2E97C16}" srcId="{DDC5651A-B3B1-41D6-A8F4-6B00642015C6}" destId="{C848250A-81A3-46D5-B396-931565B727FF}" srcOrd="1" destOrd="0" parTransId="{E5D35318-09F6-4F24-8824-A7C0C5937652}" sibTransId="{BBDA0E43-EEEE-41F9-BCFA-01F54C31D03E}"/>
    <dgm:cxn modelId="{02C79FE9-ADA3-4B41-8664-E1218FE4A104}" type="presOf" srcId="{BE064A68-D0C9-4567-A076-B5584A704E9A}" destId="{C12912E5-2179-495A-BF0B-2BBD5AB5E8FE}" srcOrd="1" destOrd="0" presId="urn:microsoft.com/office/officeart/2005/8/layout/target3"/>
    <dgm:cxn modelId="{F1F1D08C-27EF-40D6-8357-5E67A050EC3F}" srcId="{5AE1DBA3-6960-4FD6-B5C6-7EF5D4A222C7}" destId="{26DAF43A-6B5C-4323-B912-B158FCC8311A}" srcOrd="0" destOrd="0" parTransId="{A1B56BCE-EA40-4558-841F-D98D3042D0D7}" sibTransId="{D467CD21-8612-40B6-9428-0D1E8D54CC9E}"/>
    <dgm:cxn modelId="{B9F9CE5A-D013-4B3F-A327-535EE7897D27}" srcId="{A141A6A9-BB88-49C4-91CF-398FCD7BAA10}" destId="{DDC5651A-B3B1-41D6-A8F4-6B00642015C6}" srcOrd="0" destOrd="0" parTransId="{B793FE2E-CA11-44A3-9019-12DEDF019E9C}" sibTransId="{A418EB33-F5F6-40F3-8D89-979A7B00D11B}"/>
    <dgm:cxn modelId="{07AC961A-81DD-494A-BF1C-E7CC31E62B5E}" srcId="{A141A6A9-BB88-49C4-91CF-398FCD7BAA10}" destId="{BE064A68-D0C9-4567-A076-B5584A704E9A}" srcOrd="2" destOrd="0" parTransId="{B97212D3-46EE-43C6-9AB1-D7E83EB01635}" sibTransId="{76593AD0-D664-4FBF-A8E6-5B47AE51B772}"/>
    <dgm:cxn modelId="{B218DB3C-281C-4A3A-98FB-CEDB3BA66202}" type="presOf" srcId="{5AE1DBA3-6960-4FD6-B5C6-7EF5D4A222C7}" destId="{FFE69212-7FB9-4707-926A-001135FCD8C2}" srcOrd="1" destOrd="0" presId="urn:microsoft.com/office/officeart/2005/8/layout/target3"/>
    <dgm:cxn modelId="{CB5647EC-2C60-4FFC-AF88-1035E55C418F}" type="presOf" srcId="{DDC5651A-B3B1-41D6-A8F4-6B00642015C6}" destId="{8DB91164-8627-47F1-8B7C-D55EAE640FC7}" srcOrd="1" destOrd="0" presId="urn:microsoft.com/office/officeart/2005/8/layout/target3"/>
    <dgm:cxn modelId="{D0F14425-C009-41AD-9086-800392A145A6}" type="presOf" srcId="{A141A6A9-BB88-49C4-91CF-398FCD7BAA10}" destId="{DF03E23C-F0A1-4504-BE95-BDFCE818609C}" srcOrd="0" destOrd="0" presId="urn:microsoft.com/office/officeart/2005/8/layout/target3"/>
    <dgm:cxn modelId="{783F57D5-C3A3-4B9A-9AB6-D697624AAB03}" srcId="{A141A6A9-BB88-49C4-91CF-398FCD7BAA10}" destId="{5AE1DBA3-6960-4FD6-B5C6-7EF5D4A222C7}" srcOrd="1" destOrd="0" parTransId="{07D82261-4066-4ED5-AA07-8D1F487FA9FE}" sibTransId="{5974141D-8DCE-4F5D-976C-2450329C426F}"/>
    <dgm:cxn modelId="{9072E308-0AFA-4D65-952A-D59CDD8E562B}" type="presOf" srcId="{4F2DCE59-EBD0-46CF-B90A-1191CD4A5E28}" destId="{98CDBC59-A5A0-4118-B6E9-7775F9FFE1AB}" srcOrd="0" destOrd="0" presId="urn:microsoft.com/office/officeart/2005/8/layout/target3"/>
    <dgm:cxn modelId="{D5696833-E6B4-42A1-8EF4-A0661A67F9B8}" type="presOf" srcId="{BA916987-D16E-4F06-B057-588629F2F6AB}" destId="{AD4F5057-1312-46B2-8990-0F63ED36F49A}" srcOrd="0" destOrd="0" presId="urn:microsoft.com/office/officeart/2005/8/layout/target3"/>
    <dgm:cxn modelId="{E2AECBCE-9FD0-4F6D-836F-EFF249B6523A}" type="presOf" srcId="{BE064A68-D0C9-4567-A076-B5584A704E9A}" destId="{7895D340-A2F6-4130-98F8-7C5072E72092}" srcOrd="0" destOrd="0" presId="urn:microsoft.com/office/officeart/2005/8/layout/target3"/>
    <dgm:cxn modelId="{68CFD43E-3EF7-4E8C-B986-0B31BA59FDE9}" srcId="{DDC5651A-B3B1-41D6-A8F4-6B00642015C6}" destId="{0C33DE0F-702A-4A8C-98D8-C660D9F76159}" srcOrd="2" destOrd="0" parTransId="{29CC43FE-77C7-48F7-9A95-3809EBC50CDA}" sibTransId="{42F31ED4-AB23-4A42-9765-AD4AE8520A18}"/>
    <dgm:cxn modelId="{8FF272AA-3E47-4942-A655-1D3FDB7BA069}" type="presOf" srcId="{779E2777-B42E-4128-A608-F07696D5E802}" destId="{98CDBC59-A5A0-4118-B6E9-7775F9FFE1AB}" srcOrd="0" destOrd="1" presId="urn:microsoft.com/office/officeart/2005/8/layout/target3"/>
    <dgm:cxn modelId="{79D48FDB-984F-4A44-8BBE-59F3BD37ED2C}" type="presOf" srcId="{C848250A-81A3-46D5-B396-931565B727FF}" destId="{AD4F5057-1312-46B2-8990-0F63ED36F49A}" srcOrd="0" destOrd="1" presId="urn:microsoft.com/office/officeart/2005/8/layout/target3"/>
    <dgm:cxn modelId="{89D7EA57-CD9E-479C-A06E-C6E5C870E1C0}" srcId="{BE064A68-D0C9-4567-A076-B5584A704E9A}" destId="{4F2DCE59-EBD0-46CF-B90A-1191CD4A5E28}" srcOrd="0" destOrd="0" parTransId="{66C1F223-2244-422C-8613-702B7E2635D1}" sibTransId="{F94F7F45-90B6-4281-AFC2-575AB2FB629E}"/>
    <dgm:cxn modelId="{C04EA8D5-8FF6-499D-95AD-CB7FC6A68643}" type="presOf" srcId="{0C33DE0F-702A-4A8C-98D8-C660D9F76159}" destId="{AD4F5057-1312-46B2-8990-0F63ED36F49A}" srcOrd="0" destOrd="2" presId="urn:microsoft.com/office/officeart/2005/8/layout/target3"/>
    <dgm:cxn modelId="{75C4112D-78D8-45FC-ABAE-2D3B2CC3E0C5}" type="presOf" srcId="{26DAF43A-6B5C-4323-B912-B158FCC8311A}" destId="{B007CED4-092C-4E62-8B15-FB8ADA276E82}" srcOrd="0" destOrd="0" presId="urn:microsoft.com/office/officeart/2005/8/layout/target3"/>
    <dgm:cxn modelId="{C998FA46-A918-4FAD-9869-7A4A5EBFBC6B}" srcId="{DDC5651A-B3B1-41D6-A8F4-6B00642015C6}" destId="{BA916987-D16E-4F06-B057-588629F2F6AB}" srcOrd="0" destOrd="0" parTransId="{C27E9476-C9E8-4D7F-95F3-6E519C655F4F}" sibTransId="{4936231C-9C43-4FDE-B179-4D800D1A3179}"/>
    <dgm:cxn modelId="{6EADA2A0-879F-4300-8197-A228CDC8C90C}" type="presOf" srcId="{5AE1DBA3-6960-4FD6-B5C6-7EF5D4A222C7}" destId="{0C69C52F-EBBC-49D8-A4BB-BF114F27CC40}" srcOrd="0" destOrd="0" presId="urn:microsoft.com/office/officeart/2005/8/layout/target3"/>
    <dgm:cxn modelId="{351979B3-9AC8-4C40-AC90-9658F597C5F5}" type="presParOf" srcId="{DF03E23C-F0A1-4504-BE95-BDFCE818609C}" destId="{088CDFD4-0FE5-43C1-8023-56C3CD05D6E6}" srcOrd="0" destOrd="0" presId="urn:microsoft.com/office/officeart/2005/8/layout/target3"/>
    <dgm:cxn modelId="{6E0E9239-DA5D-4BB4-A4AC-6C7C375F953F}" type="presParOf" srcId="{DF03E23C-F0A1-4504-BE95-BDFCE818609C}" destId="{F2179B47-E434-41F3-ADF0-99E63E15B5B1}" srcOrd="1" destOrd="0" presId="urn:microsoft.com/office/officeart/2005/8/layout/target3"/>
    <dgm:cxn modelId="{2EFEE596-B065-412C-A3EB-93F396D55DF2}" type="presParOf" srcId="{DF03E23C-F0A1-4504-BE95-BDFCE818609C}" destId="{B602958A-CABD-42C5-B700-003A9FD0CBA1}" srcOrd="2" destOrd="0" presId="urn:microsoft.com/office/officeart/2005/8/layout/target3"/>
    <dgm:cxn modelId="{786AEC8E-2D8D-4F1A-9D70-4F20CC7EBD07}" type="presParOf" srcId="{DF03E23C-F0A1-4504-BE95-BDFCE818609C}" destId="{510311F7-2745-46F4-9B61-B92C433CA0D9}" srcOrd="3" destOrd="0" presId="urn:microsoft.com/office/officeart/2005/8/layout/target3"/>
    <dgm:cxn modelId="{1B4A27D6-5DBA-4BCE-BA7B-7B100F6E1C13}" type="presParOf" srcId="{DF03E23C-F0A1-4504-BE95-BDFCE818609C}" destId="{AE973114-4FB7-4D7B-BE94-01438A876F3D}" srcOrd="4" destOrd="0" presId="urn:microsoft.com/office/officeart/2005/8/layout/target3"/>
    <dgm:cxn modelId="{702480F0-0830-4117-9CB3-C2C3F64076A2}" type="presParOf" srcId="{DF03E23C-F0A1-4504-BE95-BDFCE818609C}" destId="{0C69C52F-EBBC-49D8-A4BB-BF114F27CC40}" srcOrd="5" destOrd="0" presId="urn:microsoft.com/office/officeart/2005/8/layout/target3"/>
    <dgm:cxn modelId="{1143F57F-0B03-42B0-B03B-0580939DD14A}" type="presParOf" srcId="{DF03E23C-F0A1-4504-BE95-BDFCE818609C}" destId="{61E72562-D002-4218-8D6C-93A98BBEA1C4}" srcOrd="6" destOrd="0" presId="urn:microsoft.com/office/officeart/2005/8/layout/target3"/>
    <dgm:cxn modelId="{38CA5DD0-96EB-4F22-9474-17C12F3BA7F4}" type="presParOf" srcId="{DF03E23C-F0A1-4504-BE95-BDFCE818609C}" destId="{318EB071-17B4-4CC4-A722-D008582E87F0}" srcOrd="7" destOrd="0" presId="urn:microsoft.com/office/officeart/2005/8/layout/target3"/>
    <dgm:cxn modelId="{17AD6B3A-5598-4007-B92C-1092C18360D0}" type="presParOf" srcId="{DF03E23C-F0A1-4504-BE95-BDFCE818609C}" destId="{7895D340-A2F6-4130-98F8-7C5072E72092}" srcOrd="8" destOrd="0" presId="urn:microsoft.com/office/officeart/2005/8/layout/target3"/>
    <dgm:cxn modelId="{9D9C1CE0-9A5B-48C5-855F-8A60EAF48641}" type="presParOf" srcId="{DF03E23C-F0A1-4504-BE95-BDFCE818609C}" destId="{8DB91164-8627-47F1-8B7C-D55EAE640FC7}" srcOrd="9" destOrd="0" presId="urn:microsoft.com/office/officeart/2005/8/layout/target3"/>
    <dgm:cxn modelId="{581ED08D-9296-4905-A88F-EC8C83DBF4C9}" type="presParOf" srcId="{DF03E23C-F0A1-4504-BE95-BDFCE818609C}" destId="{AD4F5057-1312-46B2-8990-0F63ED36F49A}" srcOrd="10" destOrd="0" presId="urn:microsoft.com/office/officeart/2005/8/layout/target3"/>
    <dgm:cxn modelId="{A47B9BF3-1D95-481A-9C0C-797DEB5AF48B}" type="presParOf" srcId="{DF03E23C-F0A1-4504-BE95-BDFCE818609C}" destId="{FFE69212-7FB9-4707-926A-001135FCD8C2}" srcOrd="11" destOrd="0" presId="urn:microsoft.com/office/officeart/2005/8/layout/target3"/>
    <dgm:cxn modelId="{78A3DC49-7883-4478-9C2A-9F6A29F5A491}" type="presParOf" srcId="{DF03E23C-F0A1-4504-BE95-BDFCE818609C}" destId="{B007CED4-092C-4E62-8B15-FB8ADA276E82}" srcOrd="12" destOrd="0" presId="urn:microsoft.com/office/officeart/2005/8/layout/target3"/>
    <dgm:cxn modelId="{E53CE3A7-3E15-4B7B-8E0E-2C3EC4EC9E1A}" type="presParOf" srcId="{DF03E23C-F0A1-4504-BE95-BDFCE818609C}" destId="{C12912E5-2179-495A-BF0B-2BBD5AB5E8FE}" srcOrd="13" destOrd="0" presId="urn:microsoft.com/office/officeart/2005/8/layout/target3"/>
    <dgm:cxn modelId="{4DF6DFAE-E95B-4DBE-B0B1-FAE9D488D55E}" type="presParOf" srcId="{DF03E23C-F0A1-4504-BE95-BDFCE818609C}" destId="{98CDBC59-A5A0-4118-B6E9-7775F9FFE1AB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420860-784A-4EC9-AACE-F069AAB617D7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</dgm:pt>
    <dgm:pt modelId="{6A06612B-0427-41F3-87B0-1C77F8644481}">
      <dgm:prSet phldrT="[Текст]" custT="1"/>
      <dgm:spPr>
        <a:solidFill>
          <a:srgbClr val="EFF1F5">
            <a:alpha val="95686"/>
          </a:srgbClr>
        </a:solidFill>
        <a:ln w="19050">
          <a:noFill/>
        </a:ln>
      </dgm:spPr>
      <dgm:t>
        <a:bodyPr/>
        <a:lstStyle/>
        <a:p>
          <a:pPr algn="just"/>
          <a:r>
            <a:rPr lang="ru-RU" sz="1800" i="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Детально проанализировать причины и способы устранения затруднений обучающихся при выполнении заданий, связанных с говорением: монологическим высказыванием на основе плана и визуальной информации (№ 3 ВПР СПО).</a:t>
          </a:r>
          <a:endParaRPr lang="ru-RU" sz="1800" i="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A0894237-2A04-4FF4-A1C0-6A809042DE10}" type="parTrans" cxnId="{6F15D392-F00F-498A-AFD4-944D559D5F72}">
      <dgm:prSet/>
      <dgm:spPr/>
      <dgm:t>
        <a:bodyPr/>
        <a:lstStyle/>
        <a:p>
          <a:endParaRPr lang="ru-RU"/>
        </a:p>
      </dgm:t>
    </dgm:pt>
    <dgm:pt modelId="{61606E7E-EA70-48F8-B4C0-27F1408BE8C6}" type="sibTrans" cxnId="{6F15D392-F00F-498A-AFD4-944D559D5F72}">
      <dgm:prSet/>
      <dgm:spPr/>
      <dgm:t>
        <a:bodyPr/>
        <a:lstStyle/>
        <a:p>
          <a:endParaRPr lang="ru-RU"/>
        </a:p>
      </dgm:t>
    </dgm:pt>
    <dgm:pt modelId="{86405BBD-6B2F-4CD0-940E-AAE2E1E781BB}">
      <dgm:prSet phldrT="[Текст]" custT="1"/>
      <dgm:spPr>
        <a:solidFill>
          <a:srgbClr val="EFF1F5"/>
        </a:solidFill>
      </dgm:spPr>
      <dgm:t>
        <a:bodyPr/>
        <a:lstStyle/>
        <a:p>
          <a:pPr algn="just"/>
          <a:r>
            <a:rPr lang="ru-RU" sz="1800" i="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Определить факторы снижения уровня владения учащимися основной общеобразовательной школы умениями и навыками, лежащими в основе Чтения с пониманием основного содержания прочитанного текста (№ 4 ВПР СПО) и Оперирования языковыми средствами в коммуникативно значимом контексте: грамматические формы (№ 5 ВПР СПО), принять меры по снижению влияния этих факторов.</a:t>
          </a:r>
          <a:endParaRPr lang="ru-RU" sz="1800" i="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B5A83956-BBBC-48D4-899A-01666341CA42}" type="parTrans" cxnId="{566E4CCF-5137-4E85-9891-3B5CB4BB65A4}">
      <dgm:prSet/>
      <dgm:spPr/>
      <dgm:t>
        <a:bodyPr/>
        <a:lstStyle/>
        <a:p>
          <a:endParaRPr lang="ru-RU"/>
        </a:p>
      </dgm:t>
    </dgm:pt>
    <dgm:pt modelId="{47AF5E12-56DF-4375-8E95-0E955A90951E}" type="sibTrans" cxnId="{566E4CCF-5137-4E85-9891-3B5CB4BB65A4}">
      <dgm:prSet/>
      <dgm:spPr/>
      <dgm:t>
        <a:bodyPr/>
        <a:lstStyle/>
        <a:p>
          <a:endParaRPr lang="ru-RU"/>
        </a:p>
      </dgm:t>
    </dgm:pt>
    <dgm:pt modelId="{9C5812A6-30CB-40DB-909F-62C3A9EFE61B}">
      <dgm:prSet phldrT="[Текст]" custT="1"/>
      <dgm:spPr>
        <a:solidFill>
          <a:srgbClr val="EFF1F5"/>
        </a:solidFill>
      </dgm:spPr>
      <dgm:t>
        <a:bodyPr/>
        <a:lstStyle/>
        <a:p>
          <a:pPr algn="just"/>
          <a:r>
            <a:rPr lang="ru-RU" sz="1800" i="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Ввести в практику преподавания английского языка в 9 классе школы и на 1 курсе образовательной организации, реализующей образовательные программы СПО, использование образцов (демоверсии заданий) ВПР СПО Английский язык для обучающихся 1 курса, размещаемых на </a:t>
          </a:r>
          <a:r>
            <a:rPr lang="ru-RU" sz="1800" i="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hlinkClick xmlns:r="http://schemas.openxmlformats.org/officeDocument/2006/relationships" r:id="rId1"/>
            </a:rPr>
            <a:t>https://fioco.ru/demo-vpr-spo</a:t>
          </a:r>
          <a:r>
            <a:rPr lang="ru-RU" sz="1800" i="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 </a:t>
          </a:r>
          <a:endParaRPr lang="ru-RU" sz="1800" i="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0C513025-D4D1-439C-8A22-6F29BF1AEBBE}" type="parTrans" cxnId="{88FFF8B4-6B88-4587-BD48-F3AFE0D37486}">
      <dgm:prSet/>
      <dgm:spPr/>
      <dgm:t>
        <a:bodyPr/>
        <a:lstStyle/>
        <a:p>
          <a:endParaRPr lang="ru-RU"/>
        </a:p>
      </dgm:t>
    </dgm:pt>
    <dgm:pt modelId="{44A255EA-3A0B-4634-9ED8-D3D30DA7C76E}" type="sibTrans" cxnId="{88FFF8B4-6B88-4587-BD48-F3AFE0D37486}">
      <dgm:prSet/>
      <dgm:spPr/>
      <dgm:t>
        <a:bodyPr/>
        <a:lstStyle/>
        <a:p>
          <a:endParaRPr lang="ru-RU"/>
        </a:p>
      </dgm:t>
    </dgm:pt>
    <dgm:pt modelId="{C2957BBD-E1B3-4A21-A45D-6303A9AAD187}" type="pres">
      <dgm:prSet presAssocID="{82420860-784A-4EC9-AACE-F069AAB617D7}" presName="linearFlow" presStyleCnt="0">
        <dgm:presLayoutVars>
          <dgm:dir/>
          <dgm:resizeHandles val="exact"/>
        </dgm:presLayoutVars>
      </dgm:prSet>
      <dgm:spPr/>
    </dgm:pt>
    <dgm:pt modelId="{C47474F7-2E8C-4EA3-B2BA-2A8E49E74C82}" type="pres">
      <dgm:prSet presAssocID="{6A06612B-0427-41F3-87B0-1C77F8644481}" presName="composite" presStyleCnt="0"/>
      <dgm:spPr/>
    </dgm:pt>
    <dgm:pt modelId="{5E7E65EC-67D1-43DC-BCEE-046584A759C6}" type="pres">
      <dgm:prSet presAssocID="{6A06612B-0427-41F3-87B0-1C77F8644481}" presName="imgShp" presStyleLbl="fgImgPlace1" presStyleIdx="0" presStyleCnt="3" custScaleX="100633" custScaleY="95821" custLinFactNeighborX="-72685" custLinFactNeighborY="-168"/>
      <dgm:spPr/>
      <dgm:t>
        <a:bodyPr/>
        <a:lstStyle/>
        <a:p>
          <a:endParaRPr lang="ru-RU"/>
        </a:p>
      </dgm:t>
    </dgm:pt>
    <dgm:pt modelId="{3265790D-4AFD-4780-9CC2-ED3F31D0894E}" type="pres">
      <dgm:prSet presAssocID="{6A06612B-0427-41F3-87B0-1C77F8644481}" presName="txShp" presStyleLbl="node1" presStyleIdx="0" presStyleCnt="3" custScaleX="131435" custLinFactNeighborX="3547" custLinFactNeighborY="-20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38E7E6-00C0-4B12-A62D-B4C419CF01D4}" type="pres">
      <dgm:prSet presAssocID="{61606E7E-EA70-48F8-B4C0-27F1408BE8C6}" presName="spacing" presStyleCnt="0"/>
      <dgm:spPr/>
    </dgm:pt>
    <dgm:pt modelId="{E405D3C2-6E0D-46FB-A71B-B8D8C6649C70}" type="pres">
      <dgm:prSet presAssocID="{86405BBD-6B2F-4CD0-940E-AAE2E1E781BB}" presName="composite" presStyleCnt="0"/>
      <dgm:spPr/>
    </dgm:pt>
    <dgm:pt modelId="{75D5231A-2DF5-4275-B87E-412732AE156D}" type="pres">
      <dgm:prSet presAssocID="{86405BBD-6B2F-4CD0-940E-AAE2E1E781BB}" presName="imgShp" presStyleLbl="fgImgPlace1" presStyleIdx="1" presStyleCnt="3" custLinFactNeighborX="-72388" custLinFactNeighborY="-20572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B87FD55-9FD2-4D31-B1E5-E7BCAE9FD617}" type="pres">
      <dgm:prSet presAssocID="{86405BBD-6B2F-4CD0-940E-AAE2E1E781BB}" presName="txShp" presStyleLbl="node1" presStyleIdx="1" presStyleCnt="3" custScaleX="130825" custLinFactNeighborX="3852" custLinFactNeighborY="-242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BF45CC-48E3-4FA4-87A4-BBA43B3978F1}" type="pres">
      <dgm:prSet presAssocID="{47AF5E12-56DF-4375-8E95-0E955A90951E}" presName="spacing" presStyleCnt="0"/>
      <dgm:spPr/>
    </dgm:pt>
    <dgm:pt modelId="{243E5F77-CCFA-436A-A1BD-3A747F1CF076}" type="pres">
      <dgm:prSet presAssocID="{9C5812A6-30CB-40DB-909F-62C3A9EFE61B}" presName="composite" presStyleCnt="0"/>
      <dgm:spPr/>
    </dgm:pt>
    <dgm:pt modelId="{CB67E4F5-04DD-40CF-A73F-56251BB9482E}" type="pres">
      <dgm:prSet presAssocID="{9C5812A6-30CB-40DB-909F-62C3A9EFE61B}" presName="imgShp" presStyleLbl="fgImgPlace1" presStyleIdx="2" presStyleCnt="3" custLinFactNeighborX="-72368" custLinFactNeighborY="-41302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</dgm:pt>
    <dgm:pt modelId="{B16B95ED-6395-4DF7-ADEA-20889AF4EDB7}" type="pres">
      <dgm:prSet presAssocID="{9C5812A6-30CB-40DB-909F-62C3A9EFE61B}" presName="txShp" presStyleLbl="node1" presStyleIdx="2" presStyleCnt="3" custScaleX="131719" custLinFactNeighborX="3546" custLinFactNeighborY="-405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FFF8B4-6B88-4587-BD48-F3AFE0D37486}" srcId="{82420860-784A-4EC9-AACE-F069AAB617D7}" destId="{9C5812A6-30CB-40DB-909F-62C3A9EFE61B}" srcOrd="2" destOrd="0" parTransId="{0C513025-D4D1-439C-8A22-6F29BF1AEBBE}" sibTransId="{44A255EA-3A0B-4634-9ED8-D3D30DA7C76E}"/>
    <dgm:cxn modelId="{C5639F34-4628-42F4-BF70-231B137D55E2}" type="presOf" srcId="{82420860-784A-4EC9-AACE-F069AAB617D7}" destId="{C2957BBD-E1B3-4A21-A45D-6303A9AAD187}" srcOrd="0" destOrd="0" presId="urn:microsoft.com/office/officeart/2005/8/layout/vList3"/>
    <dgm:cxn modelId="{566E4CCF-5137-4E85-9891-3B5CB4BB65A4}" srcId="{82420860-784A-4EC9-AACE-F069AAB617D7}" destId="{86405BBD-6B2F-4CD0-940E-AAE2E1E781BB}" srcOrd="1" destOrd="0" parTransId="{B5A83956-BBBC-48D4-899A-01666341CA42}" sibTransId="{47AF5E12-56DF-4375-8E95-0E955A90951E}"/>
    <dgm:cxn modelId="{19DC9E06-C975-4B4E-B082-A385AE296B86}" type="presOf" srcId="{9C5812A6-30CB-40DB-909F-62C3A9EFE61B}" destId="{B16B95ED-6395-4DF7-ADEA-20889AF4EDB7}" srcOrd="0" destOrd="0" presId="urn:microsoft.com/office/officeart/2005/8/layout/vList3"/>
    <dgm:cxn modelId="{46980D07-20B8-4915-9EF5-C683F2D597E9}" type="presOf" srcId="{86405BBD-6B2F-4CD0-940E-AAE2E1E781BB}" destId="{4B87FD55-9FD2-4D31-B1E5-E7BCAE9FD617}" srcOrd="0" destOrd="0" presId="urn:microsoft.com/office/officeart/2005/8/layout/vList3"/>
    <dgm:cxn modelId="{3C80D8DB-4CCC-4453-852E-0D248D345878}" type="presOf" srcId="{6A06612B-0427-41F3-87B0-1C77F8644481}" destId="{3265790D-4AFD-4780-9CC2-ED3F31D0894E}" srcOrd="0" destOrd="0" presId="urn:microsoft.com/office/officeart/2005/8/layout/vList3"/>
    <dgm:cxn modelId="{6F15D392-F00F-498A-AFD4-944D559D5F72}" srcId="{82420860-784A-4EC9-AACE-F069AAB617D7}" destId="{6A06612B-0427-41F3-87B0-1C77F8644481}" srcOrd="0" destOrd="0" parTransId="{A0894237-2A04-4FF4-A1C0-6A809042DE10}" sibTransId="{61606E7E-EA70-48F8-B4C0-27F1408BE8C6}"/>
    <dgm:cxn modelId="{BD1DB80C-5D14-4B6F-903D-C1FAAE3B7808}" type="presParOf" srcId="{C2957BBD-E1B3-4A21-A45D-6303A9AAD187}" destId="{C47474F7-2E8C-4EA3-B2BA-2A8E49E74C82}" srcOrd="0" destOrd="0" presId="urn:microsoft.com/office/officeart/2005/8/layout/vList3"/>
    <dgm:cxn modelId="{AE49CF3F-7CDF-4255-B3D9-028F6BB65921}" type="presParOf" srcId="{C47474F7-2E8C-4EA3-B2BA-2A8E49E74C82}" destId="{5E7E65EC-67D1-43DC-BCEE-046584A759C6}" srcOrd="0" destOrd="0" presId="urn:microsoft.com/office/officeart/2005/8/layout/vList3"/>
    <dgm:cxn modelId="{33C91D3C-73CB-44EA-8CE6-8FC3F5FEFCE3}" type="presParOf" srcId="{C47474F7-2E8C-4EA3-B2BA-2A8E49E74C82}" destId="{3265790D-4AFD-4780-9CC2-ED3F31D0894E}" srcOrd="1" destOrd="0" presId="urn:microsoft.com/office/officeart/2005/8/layout/vList3"/>
    <dgm:cxn modelId="{2838D772-05E7-429A-AC89-879F581FADDD}" type="presParOf" srcId="{C2957BBD-E1B3-4A21-A45D-6303A9AAD187}" destId="{F538E7E6-00C0-4B12-A62D-B4C419CF01D4}" srcOrd="1" destOrd="0" presId="urn:microsoft.com/office/officeart/2005/8/layout/vList3"/>
    <dgm:cxn modelId="{DBF85BAF-4E7D-4E25-976E-76B0C0A23628}" type="presParOf" srcId="{C2957BBD-E1B3-4A21-A45D-6303A9AAD187}" destId="{E405D3C2-6E0D-46FB-A71B-B8D8C6649C70}" srcOrd="2" destOrd="0" presId="urn:microsoft.com/office/officeart/2005/8/layout/vList3"/>
    <dgm:cxn modelId="{AA9971C6-81C3-4FB6-8638-E8676B31FF12}" type="presParOf" srcId="{E405D3C2-6E0D-46FB-A71B-B8D8C6649C70}" destId="{75D5231A-2DF5-4275-B87E-412732AE156D}" srcOrd="0" destOrd="0" presId="urn:microsoft.com/office/officeart/2005/8/layout/vList3"/>
    <dgm:cxn modelId="{54A0F96D-FD86-4E2D-882B-75D87234EA70}" type="presParOf" srcId="{E405D3C2-6E0D-46FB-A71B-B8D8C6649C70}" destId="{4B87FD55-9FD2-4D31-B1E5-E7BCAE9FD617}" srcOrd="1" destOrd="0" presId="urn:microsoft.com/office/officeart/2005/8/layout/vList3"/>
    <dgm:cxn modelId="{85A283F1-9403-47B2-AF52-EDA9D1704DE2}" type="presParOf" srcId="{C2957BBD-E1B3-4A21-A45D-6303A9AAD187}" destId="{52BF45CC-48E3-4FA4-87A4-BBA43B3978F1}" srcOrd="3" destOrd="0" presId="urn:microsoft.com/office/officeart/2005/8/layout/vList3"/>
    <dgm:cxn modelId="{CD0AEAA2-25DC-4EEF-9475-B93CC461E985}" type="presParOf" srcId="{C2957BBD-E1B3-4A21-A45D-6303A9AAD187}" destId="{243E5F77-CCFA-436A-A1BD-3A747F1CF076}" srcOrd="4" destOrd="0" presId="urn:microsoft.com/office/officeart/2005/8/layout/vList3"/>
    <dgm:cxn modelId="{CD27E089-0710-489A-B778-32B4C21E64D9}" type="presParOf" srcId="{243E5F77-CCFA-436A-A1BD-3A747F1CF076}" destId="{CB67E4F5-04DD-40CF-A73F-56251BB9482E}" srcOrd="0" destOrd="0" presId="urn:microsoft.com/office/officeart/2005/8/layout/vList3"/>
    <dgm:cxn modelId="{E1696F52-1E89-40A5-A4A8-90CDBAA325AA}" type="presParOf" srcId="{243E5F77-CCFA-436A-A1BD-3A747F1CF076}" destId="{B16B95ED-6395-4DF7-ADEA-20889AF4EDB7}" srcOrd="1" destOrd="0" presId="urn:microsoft.com/office/officeart/2005/8/layout/vList3"/>
  </dgm:cxnLst>
  <dgm:bg>
    <a:noFill/>
  </dgm:bg>
  <dgm:whole>
    <a:ln w="381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E2C7D44-C350-4D2C-92C8-FD4F3AB34F5D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FD10036-139E-4845-93ED-DBE3001EDB4A}">
      <dgm:prSet custT="1"/>
      <dgm:spPr>
        <a:solidFill>
          <a:srgbClr val="69809F"/>
        </a:solidFill>
      </dgm:spPr>
      <dgm:t>
        <a:bodyPr/>
        <a:lstStyle/>
        <a:p>
          <a:pPr rtl="0"/>
          <a:r>
            <a:rPr lang="ru-RU" sz="1100" b="1" spc="100" baseline="0" dirty="0" smtClean="0">
              <a:latin typeface="Arial Narrow" panose="020B0606020202030204" pitchFamily="34" charset="0"/>
            </a:rPr>
            <a:t>ТОЛЬЯТТИНСКОЕ УПРАВЛЕНИЕ</a:t>
          </a:r>
          <a:endParaRPr lang="ru-RU" sz="1100" b="1" spc="100" baseline="0" dirty="0">
            <a:latin typeface="Arial Narrow" panose="020B0606020202030204" pitchFamily="34" charset="0"/>
          </a:endParaRPr>
        </a:p>
      </dgm:t>
    </dgm:pt>
    <dgm:pt modelId="{6FD0606F-2EAB-46F5-805E-2434BC4D05A9}" type="parTrans" cxnId="{2FB4A8C4-9DB4-40F1-BE82-B8A885D49451}">
      <dgm:prSet/>
      <dgm:spPr/>
      <dgm:t>
        <a:bodyPr/>
        <a:lstStyle/>
        <a:p>
          <a:endParaRPr lang="ru-RU"/>
        </a:p>
      </dgm:t>
    </dgm:pt>
    <dgm:pt modelId="{4FADC0BC-4858-4965-94A5-C66FD127C6F9}" type="sibTrans" cxnId="{2FB4A8C4-9DB4-40F1-BE82-B8A885D49451}">
      <dgm:prSet/>
      <dgm:spPr/>
      <dgm:t>
        <a:bodyPr/>
        <a:lstStyle/>
        <a:p>
          <a:endParaRPr lang="ru-RU"/>
        </a:p>
      </dgm:t>
    </dgm:pt>
    <dgm:pt modelId="{CDCBC3E2-146C-420E-8653-4E90F54E958E}">
      <dgm:prSet/>
      <dgm:spPr/>
      <dgm:t>
        <a:bodyPr/>
        <a:lstStyle/>
        <a:p>
          <a:pPr rtl="0"/>
          <a:endParaRPr lang="ru-RU" sz="1400" dirty="0"/>
        </a:p>
      </dgm:t>
    </dgm:pt>
    <dgm:pt modelId="{48B3CB33-DD78-4A4C-8556-3FF37FEF01D7}" type="parTrans" cxnId="{EB460A72-A588-4BCD-AE54-45AFDE59369A}">
      <dgm:prSet/>
      <dgm:spPr/>
      <dgm:t>
        <a:bodyPr/>
        <a:lstStyle/>
        <a:p>
          <a:endParaRPr lang="ru-RU"/>
        </a:p>
      </dgm:t>
    </dgm:pt>
    <dgm:pt modelId="{1B7BD46D-7CE7-4A57-B01A-F2054F0B1790}" type="sibTrans" cxnId="{EB460A72-A588-4BCD-AE54-45AFDE59369A}">
      <dgm:prSet/>
      <dgm:spPr/>
      <dgm:t>
        <a:bodyPr/>
        <a:lstStyle/>
        <a:p>
          <a:endParaRPr lang="ru-RU"/>
        </a:p>
      </dgm:t>
    </dgm:pt>
    <dgm:pt modelId="{F8F24ED8-7690-4B6B-AED7-F2AB878A2607}">
      <dgm:prSet/>
      <dgm:spPr/>
      <dgm:t>
        <a:bodyPr/>
        <a:lstStyle/>
        <a:p>
          <a:pPr rtl="0"/>
          <a:endParaRPr lang="ru-RU" sz="1400" dirty="0"/>
        </a:p>
      </dgm:t>
    </dgm:pt>
    <dgm:pt modelId="{4E11EC71-7A66-4352-84EC-87A448147793}" type="parTrans" cxnId="{37E82754-8EE0-4758-97D3-D1CB8F7BE5B3}">
      <dgm:prSet/>
      <dgm:spPr/>
      <dgm:t>
        <a:bodyPr/>
        <a:lstStyle/>
        <a:p>
          <a:endParaRPr lang="ru-RU"/>
        </a:p>
      </dgm:t>
    </dgm:pt>
    <dgm:pt modelId="{E83EF19A-A427-480F-BE05-8513F33A1131}" type="sibTrans" cxnId="{37E82754-8EE0-4758-97D3-D1CB8F7BE5B3}">
      <dgm:prSet/>
      <dgm:spPr/>
      <dgm:t>
        <a:bodyPr/>
        <a:lstStyle/>
        <a:p>
          <a:endParaRPr lang="ru-RU"/>
        </a:p>
      </dgm:t>
    </dgm:pt>
    <dgm:pt modelId="{83ACF8E8-53A0-4A3C-8698-CD857A9F8DA8}">
      <dgm:prSet custT="1"/>
      <dgm:spPr>
        <a:solidFill>
          <a:srgbClr val="69809F"/>
        </a:solidFill>
      </dgm:spPr>
      <dgm:t>
        <a:bodyPr/>
        <a:lstStyle/>
        <a:p>
          <a:pPr rtl="0"/>
          <a:r>
            <a:rPr lang="ru-RU" sz="1100" b="1" spc="100" baseline="0" dirty="0" smtClean="0">
              <a:latin typeface="Arial Narrow" panose="020B0606020202030204" pitchFamily="34" charset="0"/>
            </a:rPr>
            <a:t>САМАРСКОЕ УПРАВЛЕНИЕ</a:t>
          </a:r>
          <a:endParaRPr lang="ru-RU" sz="1100" b="1" spc="100" baseline="0" dirty="0">
            <a:latin typeface="Arial Narrow" panose="020B0606020202030204" pitchFamily="34" charset="0"/>
          </a:endParaRPr>
        </a:p>
      </dgm:t>
    </dgm:pt>
    <dgm:pt modelId="{9BA222AF-3627-4BBB-ADBF-EF779E43FC89}" type="parTrans" cxnId="{FFB3D647-F6B9-4B06-8772-32446F040E55}">
      <dgm:prSet/>
      <dgm:spPr/>
      <dgm:t>
        <a:bodyPr/>
        <a:lstStyle/>
        <a:p>
          <a:endParaRPr lang="ru-RU"/>
        </a:p>
      </dgm:t>
    </dgm:pt>
    <dgm:pt modelId="{0E3E947A-3907-4652-A18C-18A621E41DCC}" type="sibTrans" cxnId="{FFB3D647-F6B9-4B06-8772-32446F040E55}">
      <dgm:prSet/>
      <dgm:spPr/>
      <dgm:t>
        <a:bodyPr/>
        <a:lstStyle/>
        <a:p>
          <a:endParaRPr lang="ru-RU"/>
        </a:p>
      </dgm:t>
    </dgm:pt>
    <dgm:pt modelId="{FE9B36D4-43F1-47DD-A346-64CB538D97E0}">
      <dgm:prSet custT="1"/>
      <dgm:spPr>
        <a:solidFill>
          <a:srgbClr val="69809F"/>
        </a:solidFill>
      </dgm:spPr>
      <dgm:t>
        <a:bodyPr/>
        <a:lstStyle/>
        <a:p>
          <a:pPr rtl="0"/>
          <a:r>
            <a:rPr lang="ru-RU" sz="1100" b="1" spc="50" baseline="0" dirty="0" smtClean="0">
              <a:latin typeface="Arial Narrow" panose="020B0606020202030204" pitchFamily="34" charset="0"/>
            </a:rPr>
            <a:t>ТОЛЬЯТТИНСКОЕ УПРАВЛЕНИЕ</a:t>
          </a:r>
          <a:endParaRPr lang="ru-RU" sz="1100" b="1" spc="50" baseline="0" dirty="0">
            <a:latin typeface="Arial Narrow" panose="020B0606020202030204" pitchFamily="34" charset="0"/>
          </a:endParaRPr>
        </a:p>
      </dgm:t>
    </dgm:pt>
    <dgm:pt modelId="{1B66DE78-4C9C-4803-9B4E-D72559B6E259}" type="parTrans" cxnId="{A48F26B6-4BE6-4C79-AA88-215EF1CB3CE0}">
      <dgm:prSet/>
      <dgm:spPr/>
      <dgm:t>
        <a:bodyPr/>
        <a:lstStyle/>
        <a:p>
          <a:endParaRPr lang="ru-RU"/>
        </a:p>
      </dgm:t>
    </dgm:pt>
    <dgm:pt modelId="{D9F8B283-0746-4A4E-BF80-527C032DB55E}" type="sibTrans" cxnId="{A48F26B6-4BE6-4C79-AA88-215EF1CB3CE0}">
      <dgm:prSet/>
      <dgm:spPr/>
      <dgm:t>
        <a:bodyPr/>
        <a:lstStyle/>
        <a:p>
          <a:endParaRPr lang="ru-RU"/>
        </a:p>
      </dgm:t>
    </dgm:pt>
    <dgm:pt modelId="{F0AB34A5-7711-4E9C-8984-193B9B1EAE9B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spc="10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 </a:t>
          </a:r>
          <a:r>
            <a:rPr lang="ru-RU" sz="180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обучающиеся государственного бюджетного профессионального образовательного учреждения Самарской области </a:t>
          </a:r>
          <a:r>
            <a:rPr lang="ru-RU" sz="1800" b="1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«Поволжский государственный колледж» </a:t>
          </a:r>
          <a:r>
            <a:rPr lang="ru-RU" sz="180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- 75 человек</a:t>
          </a:r>
        </a:p>
        <a:p>
          <a:pPr marL="57150" indent="0" defTabSz="400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93F007E8-177A-4B57-953F-8C5A81F5266D}" type="parTrans" cxnId="{48382CF7-DA87-4FED-B113-8585A2CC0A7C}">
      <dgm:prSet/>
      <dgm:spPr/>
      <dgm:t>
        <a:bodyPr/>
        <a:lstStyle/>
        <a:p>
          <a:endParaRPr lang="ru-RU"/>
        </a:p>
      </dgm:t>
    </dgm:pt>
    <dgm:pt modelId="{413E8DDF-A978-4B22-84BF-C7C933582C96}" type="sibTrans" cxnId="{48382CF7-DA87-4FED-B113-8585A2CC0A7C}">
      <dgm:prSet/>
      <dgm:spPr/>
      <dgm:t>
        <a:bodyPr/>
        <a:lstStyle/>
        <a:p>
          <a:endParaRPr lang="ru-RU"/>
        </a:p>
      </dgm:t>
    </dgm:pt>
    <dgm:pt modelId="{596FDF2F-598F-4A2B-A78E-1CEA81BA9852}">
      <dgm:prSet custT="1"/>
      <dgm:spPr/>
      <dgm:t>
        <a:bodyPr/>
        <a:lstStyle/>
        <a:p>
          <a:pPr rtl="0"/>
          <a:endParaRPr lang="ru-RU" sz="20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F4D16F5C-EB84-4FE8-AA34-4FC88D4CC3EC}" type="parTrans" cxnId="{5D1523BA-483C-447D-B770-CDD154605D5E}">
      <dgm:prSet/>
      <dgm:spPr/>
      <dgm:t>
        <a:bodyPr/>
        <a:lstStyle/>
        <a:p>
          <a:endParaRPr lang="ru-RU"/>
        </a:p>
      </dgm:t>
    </dgm:pt>
    <dgm:pt modelId="{FF5E2BE7-D738-4628-BB26-DBCCE05A74F9}" type="sibTrans" cxnId="{5D1523BA-483C-447D-B770-CDD154605D5E}">
      <dgm:prSet/>
      <dgm:spPr/>
      <dgm:t>
        <a:bodyPr/>
        <a:lstStyle/>
        <a:p>
          <a:endParaRPr lang="ru-RU"/>
        </a:p>
      </dgm:t>
    </dgm:pt>
    <dgm:pt modelId="{F8E06C41-83B1-430F-91EC-A872253C2F17}">
      <dgm:prSet custT="1"/>
      <dgm:spPr/>
      <dgm:t>
        <a:bodyPr/>
        <a:lstStyle/>
        <a:p>
          <a:pPr rtl="0"/>
          <a:r>
            <a:rPr lang="ru-RU" sz="180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обучающиеся негосударственного образовательного учреждения профессиональной образовательной организации </a:t>
          </a:r>
          <a:r>
            <a:rPr lang="ru-RU" sz="1800" b="1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«Современная Гуманитарная Бизнес Академия                                              (с углубленным изучением иностранных языков)»</a:t>
          </a:r>
          <a:r>
            <a:rPr lang="ru-RU" sz="180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 - 8 человек</a:t>
          </a:r>
          <a:endParaRPr lang="ru-RU" sz="180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978216F7-706B-49F7-A76B-85E03E345D21}" type="sibTrans" cxnId="{64D2291D-2A3B-4E2B-AABF-C96560B069A7}">
      <dgm:prSet/>
      <dgm:spPr/>
      <dgm:t>
        <a:bodyPr/>
        <a:lstStyle/>
        <a:p>
          <a:endParaRPr lang="ru-RU"/>
        </a:p>
      </dgm:t>
    </dgm:pt>
    <dgm:pt modelId="{EAB128E1-A490-434B-904E-F0A2F7B05984}" type="parTrans" cxnId="{64D2291D-2A3B-4E2B-AABF-C96560B069A7}">
      <dgm:prSet/>
      <dgm:spPr/>
      <dgm:t>
        <a:bodyPr/>
        <a:lstStyle/>
        <a:p>
          <a:endParaRPr lang="ru-RU"/>
        </a:p>
      </dgm:t>
    </dgm:pt>
    <dgm:pt modelId="{3F399960-DD2D-44AE-ACD1-3D2425D0790D}">
      <dgm:prSet custT="1"/>
      <dgm:spPr/>
      <dgm:t>
        <a:bodyPr/>
        <a:lstStyle/>
        <a:p>
          <a:pPr marL="0" marR="0" indent="0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обучающиеся федерального государственного бюджетного образовательного учреждения высшего образования </a:t>
          </a:r>
          <a:r>
            <a:rPr lang="ru-RU" sz="1800" b="1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«Поволжский государственный университет сервиса»</a:t>
          </a:r>
          <a:r>
            <a:rPr lang="ru-RU" sz="18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  - 6 человек</a:t>
          </a:r>
          <a:endParaRPr lang="ru-RU" sz="18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CA5F65F4-E8B1-4CE9-AF5D-66AB32797DA1}" type="parTrans" cxnId="{C31ED268-4460-4CE6-8DB4-F17B3E3F1B7E}">
      <dgm:prSet/>
      <dgm:spPr/>
      <dgm:t>
        <a:bodyPr/>
        <a:lstStyle/>
        <a:p>
          <a:endParaRPr lang="ru-RU"/>
        </a:p>
      </dgm:t>
    </dgm:pt>
    <dgm:pt modelId="{A725901A-06BA-481A-9983-3B9F2121F8BC}" type="sibTrans" cxnId="{C31ED268-4460-4CE6-8DB4-F17B3E3F1B7E}">
      <dgm:prSet/>
      <dgm:spPr/>
      <dgm:t>
        <a:bodyPr/>
        <a:lstStyle/>
        <a:p>
          <a:endParaRPr lang="ru-RU"/>
        </a:p>
      </dgm:t>
    </dgm:pt>
    <dgm:pt modelId="{CD462260-CD4E-46EE-A76C-FC4EC7696D78}">
      <dgm:prSet custT="1"/>
      <dgm:spPr/>
      <dgm:t>
        <a:bodyPr/>
        <a:lstStyle/>
        <a:p>
          <a:pPr marL="114300" indent="0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b="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0D8952C9-FA64-4618-8F0D-AFDD0CC48F6F}" type="parTrans" cxnId="{EFB84D0A-D397-4264-80FC-E368EE32DC48}">
      <dgm:prSet/>
      <dgm:spPr/>
      <dgm:t>
        <a:bodyPr/>
        <a:lstStyle/>
        <a:p>
          <a:endParaRPr lang="ru-RU"/>
        </a:p>
      </dgm:t>
    </dgm:pt>
    <dgm:pt modelId="{C08F8933-73D9-4929-B1DE-C9B346A29CA6}" type="sibTrans" cxnId="{EFB84D0A-D397-4264-80FC-E368EE32DC48}">
      <dgm:prSet/>
      <dgm:spPr/>
      <dgm:t>
        <a:bodyPr/>
        <a:lstStyle/>
        <a:p>
          <a:endParaRPr lang="ru-RU"/>
        </a:p>
      </dgm:t>
    </dgm:pt>
    <dgm:pt modelId="{FBD4216B-B1C8-423E-8572-B1F6A43F0268}">
      <dgm:prSet custT="1"/>
      <dgm:spPr/>
      <dgm:t>
        <a:bodyPr/>
        <a:lstStyle/>
        <a:p>
          <a:pPr marL="114300" indent="0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A9B6FF1E-1057-4920-8553-3B167138B522}" type="parTrans" cxnId="{A20BA745-3E25-45F2-AFE2-867AA62E2A93}">
      <dgm:prSet/>
      <dgm:spPr/>
      <dgm:t>
        <a:bodyPr/>
        <a:lstStyle/>
        <a:p>
          <a:endParaRPr lang="ru-RU"/>
        </a:p>
      </dgm:t>
    </dgm:pt>
    <dgm:pt modelId="{74FBFD05-898E-44D6-8D87-609F8AFD3073}" type="sibTrans" cxnId="{A20BA745-3E25-45F2-AFE2-867AA62E2A93}">
      <dgm:prSet/>
      <dgm:spPr/>
      <dgm:t>
        <a:bodyPr/>
        <a:lstStyle/>
        <a:p>
          <a:endParaRPr lang="ru-RU"/>
        </a:p>
      </dgm:t>
    </dgm:pt>
    <dgm:pt modelId="{98C33AB4-5290-4C5E-9D85-5F3286A6D2EF}">
      <dgm:prSet custT="1"/>
      <dgm:spPr/>
      <dgm:t>
        <a:bodyPr/>
        <a:lstStyle/>
        <a:p>
          <a:pPr marL="114300" indent="0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8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B3DF84D6-15FD-48B0-B544-12399509B007}" type="parTrans" cxnId="{3686D3D8-1EF7-4A56-B007-DE763FD39488}">
      <dgm:prSet/>
      <dgm:spPr/>
      <dgm:t>
        <a:bodyPr/>
        <a:lstStyle/>
        <a:p>
          <a:endParaRPr lang="ru-RU"/>
        </a:p>
      </dgm:t>
    </dgm:pt>
    <dgm:pt modelId="{53DC215A-84B7-455B-AADC-7B0D3365CEBF}" type="sibTrans" cxnId="{3686D3D8-1EF7-4A56-B007-DE763FD39488}">
      <dgm:prSet/>
      <dgm:spPr/>
      <dgm:t>
        <a:bodyPr/>
        <a:lstStyle/>
        <a:p>
          <a:endParaRPr lang="ru-RU"/>
        </a:p>
      </dgm:t>
    </dgm:pt>
    <dgm:pt modelId="{CE52A3B8-D899-4D9E-BE80-32D9C9B23839}" type="pres">
      <dgm:prSet presAssocID="{0E2C7D44-C350-4D2C-92C8-FD4F3AB34F5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4EEBCD-9C0E-436D-9F82-930C4A648DF6}" type="pres">
      <dgm:prSet presAssocID="{AFD10036-139E-4845-93ED-DBE3001EDB4A}" presName="composite" presStyleCnt="0"/>
      <dgm:spPr/>
    </dgm:pt>
    <dgm:pt modelId="{B40DA914-38A5-4F76-B406-AE1B3C80070E}" type="pres">
      <dgm:prSet presAssocID="{AFD10036-139E-4845-93ED-DBE3001EDB4A}" presName="parentText" presStyleLbl="alignNode1" presStyleIdx="0" presStyleCnt="3" custLinFactNeighborX="-2484" custLinFactNeighborY="-22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DD6FA2-444A-4DB6-A79B-9F298AEE1784}" type="pres">
      <dgm:prSet presAssocID="{AFD10036-139E-4845-93ED-DBE3001EDB4A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C290DF-FD81-42C7-ACB9-AE29F2FF32AF}" type="pres">
      <dgm:prSet presAssocID="{4FADC0BC-4858-4965-94A5-C66FD127C6F9}" presName="sp" presStyleCnt="0"/>
      <dgm:spPr/>
    </dgm:pt>
    <dgm:pt modelId="{4A119686-2150-4B1F-A002-75975EED67F8}" type="pres">
      <dgm:prSet presAssocID="{83ACF8E8-53A0-4A3C-8698-CD857A9F8DA8}" presName="composite" presStyleCnt="0"/>
      <dgm:spPr/>
    </dgm:pt>
    <dgm:pt modelId="{637CC81F-10D0-4CAC-ABB7-E398628CAA6C}" type="pres">
      <dgm:prSet presAssocID="{83ACF8E8-53A0-4A3C-8698-CD857A9F8DA8}" presName="parentText" presStyleLbl="alignNode1" presStyleIdx="1" presStyleCnt="3" custLinFactNeighborX="-2484" custLinFactNeighborY="115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64550C-94A0-4B0E-933B-FD0FC907F01A}" type="pres">
      <dgm:prSet presAssocID="{83ACF8E8-53A0-4A3C-8698-CD857A9F8DA8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A5716A-3EB2-4CE3-A508-521EFB8A91AA}" type="pres">
      <dgm:prSet presAssocID="{0E3E947A-3907-4652-A18C-18A621E41DCC}" presName="sp" presStyleCnt="0"/>
      <dgm:spPr/>
    </dgm:pt>
    <dgm:pt modelId="{122CD0CC-5435-4C6A-8400-D57B326816D8}" type="pres">
      <dgm:prSet presAssocID="{FE9B36D4-43F1-47DD-A346-64CB538D97E0}" presName="composite" presStyleCnt="0"/>
      <dgm:spPr/>
    </dgm:pt>
    <dgm:pt modelId="{BB5A0583-10FF-4533-8657-BF0F5437568E}" type="pres">
      <dgm:prSet presAssocID="{FE9B36D4-43F1-47DD-A346-64CB538D97E0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986800-62B7-4EC3-966A-74CD7D5C94E1}" type="pres">
      <dgm:prSet presAssocID="{FE9B36D4-43F1-47DD-A346-64CB538D97E0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1ED268-4460-4CE6-8DB4-F17B3E3F1B7E}" srcId="{FE9B36D4-43F1-47DD-A346-64CB538D97E0}" destId="{3F399960-DD2D-44AE-ACD1-3D2425D0790D}" srcOrd="1" destOrd="0" parTransId="{CA5F65F4-E8B1-4CE9-AF5D-66AB32797DA1}" sibTransId="{A725901A-06BA-481A-9983-3B9F2121F8BC}"/>
    <dgm:cxn modelId="{A2E01516-5134-4EA3-9D88-176820BE83F9}" type="presOf" srcId="{FBD4216B-B1C8-423E-8572-B1F6A43F0268}" destId="{C2986800-62B7-4EC3-966A-74CD7D5C94E1}" srcOrd="0" destOrd="3" presId="urn:microsoft.com/office/officeart/2005/8/layout/chevron2"/>
    <dgm:cxn modelId="{A48F26B6-4BE6-4C79-AA88-215EF1CB3CE0}" srcId="{0E2C7D44-C350-4D2C-92C8-FD4F3AB34F5D}" destId="{FE9B36D4-43F1-47DD-A346-64CB538D97E0}" srcOrd="2" destOrd="0" parTransId="{1B66DE78-4C9C-4803-9B4E-D72559B6E259}" sibTransId="{D9F8B283-0746-4A4E-BF80-527C032DB55E}"/>
    <dgm:cxn modelId="{EFB84D0A-D397-4264-80FC-E368EE32DC48}" srcId="{FE9B36D4-43F1-47DD-A346-64CB538D97E0}" destId="{CD462260-CD4E-46EE-A76C-FC4EC7696D78}" srcOrd="0" destOrd="0" parTransId="{0D8952C9-FA64-4618-8F0D-AFDD0CC48F6F}" sibTransId="{C08F8933-73D9-4929-B1DE-C9B346A29CA6}"/>
    <dgm:cxn modelId="{5D1523BA-483C-447D-B770-CDD154605D5E}" srcId="{AFD10036-139E-4845-93ED-DBE3001EDB4A}" destId="{596FDF2F-598F-4A2B-A78E-1CEA81BA9852}" srcOrd="0" destOrd="0" parTransId="{F4D16F5C-EB84-4FE8-AA34-4FC88D4CC3EC}" sibTransId="{FF5E2BE7-D738-4628-BB26-DBCCE05A74F9}"/>
    <dgm:cxn modelId="{8E66C744-A469-45F3-A6B8-48FF8C2431E9}" type="presOf" srcId="{FE9B36D4-43F1-47DD-A346-64CB538D97E0}" destId="{BB5A0583-10FF-4533-8657-BF0F5437568E}" srcOrd="0" destOrd="0" presId="urn:microsoft.com/office/officeart/2005/8/layout/chevron2"/>
    <dgm:cxn modelId="{37E82754-8EE0-4758-97D3-D1CB8F7BE5B3}" srcId="{CDCBC3E2-146C-420E-8653-4E90F54E958E}" destId="{F8F24ED8-7690-4B6B-AED7-F2AB878A2607}" srcOrd="0" destOrd="0" parTransId="{4E11EC71-7A66-4352-84EC-87A448147793}" sibTransId="{E83EF19A-A427-480F-BE05-8513F33A1131}"/>
    <dgm:cxn modelId="{3F06F75C-7191-40EB-9EC5-E8FF2333F4F2}" type="presOf" srcId="{596FDF2F-598F-4A2B-A78E-1CEA81BA9852}" destId="{1ADD6FA2-444A-4DB6-A79B-9F298AEE1784}" srcOrd="0" destOrd="0" presId="urn:microsoft.com/office/officeart/2005/8/layout/chevron2"/>
    <dgm:cxn modelId="{96F0425C-0280-43A6-90FF-C6E49A2E7399}" type="presOf" srcId="{F8F24ED8-7690-4B6B-AED7-F2AB878A2607}" destId="{1ADD6FA2-444A-4DB6-A79B-9F298AEE1784}" srcOrd="0" destOrd="3" presId="urn:microsoft.com/office/officeart/2005/8/layout/chevron2"/>
    <dgm:cxn modelId="{48382CF7-DA87-4FED-B113-8585A2CC0A7C}" srcId="{83ACF8E8-53A0-4A3C-8698-CD857A9F8DA8}" destId="{F0AB34A5-7711-4E9C-8984-193B9B1EAE9B}" srcOrd="0" destOrd="0" parTransId="{93F007E8-177A-4B57-953F-8C5A81F5266D}" sibTransId="{413E8DDF-A978-4B22-84BF-C7C933582C96}"/>
    <dgm:cxn modelId="{7BFC9B8B-2275-421D-B4E4-DC4D89DE98C9}" type="presOf" srcId="{F0AB34A5-7711-4E9C-8984-193B9B1EAE9B}" destId="{F964550C-94A0-4B0E-933B-FD0FC907F01A}" srcOrd="0" destOrd="0" presId="urn:microsoft.com/office/officeart/2005/8/layout/chevron2"/>
    <dgm:cxn modelId="{3686D3D8-1EF7-4A56-B007-DE763FD39488}" srcId="{FE9B36D4-43F1-47DD-A346-64CB538D97E0}" destId="{98C33AB4-5290-4C5E-9D85-5F3286A6D2EF}" srcOrd="2" destOrd="0" parTransId="{B3DF84D6-15FD-48B0-B544-12399509B007}" sibTransId="{53DC215A-84B7-455B-AADC-7B0D3365CEBF}"/>
    <dgm:cxn modelId="{BE58804C-ECF1-44BB-917F-B7FD230DC8B4}" type="presOf" srcId="{F8E06C41-83B1-430F-91EC-A872253C2F17}" destId="{1ADD6FA2-444A-4DB6-A79B-9F298AEE1784}" srcOrd="0" destOrd="1" presId="urn:microsoft.com/office/officeart/2005/8/layout/chevron2"/>
    <dgm:cxn modelId="{64D2291D-2A3B-4E2B-AABF-C96560B069A7}" srcId="{AFD10036-139E-4845-93ED-DBE3001EDB4A}" destId="{F8E06C41-83B1-430F-91EC-A872253C2F17}" srcOrd="1" destOrd="0" parTransId="{EAB128E1-A490-434B-904E-F0A2F7B05984}" sibTransId="{978216F7-706B-49F7-A76B-85E03E345D21}"/>
    <dgm:cxn modelId="{A20BA745-3E25-45F2-AFE2-867AA62E2A93}" srcId="{FE9B36D4-43F1-47DD-A346-64CB538D97E0}" destId="{FBD4216B-B1C8-423E-8572-B1F6A43F0268}" srcOrd="3" destOrd="0" parTransId="{A9B6FF1E-1057-4920-8553-3B167138B522}" sibTransId="{74FBFD05-898E-44D6-8D87-609F8AFD3073}"/>
    <dgm:cxn modelId="{2FB4A8C4-9DB4-40F1-BE82-B8A885D49451}" srcId="{0E2C7D44-C350-4D2C-92C8-FD4F3AB34F5D}" destId="{AFD10036-139E-4845-93ED-DBE3001EDB4A}" srcOrd="0" destOrd="0" parTransId="{6FD0606F-2EAB-46F5-805E-2434BC4D05A9}" sibTransId="{4FADC0BC-4858-4965-94A5-C66FD127C6F9}"/>
    <dgm:cxn modelId="{A084D3DA-9C01-40AE-9586-06B2E481A6E5}" type="presOf" srcId="{83ACF8E8-53A0-4A3C-8698-CD857A9F8DA8}" destId="{637CC81F-10D0-4CAC-ABB7-E398628CAA6C}" srcOrd="0" destOrd="0" presId="urn:microsoft.com/office/officeart/2005/8/layout/chevron2"/>
    <dgm:cxn modelId="{2B5BDA95-2854-496E-8E54-8E7629BFA9A0}" type="presOf" srcId="{3F399960-DD2D-44AE-ACD1-3D2425D0790D}" destId="{C2986800-62B7-4EC3-966A-74CD7D5C94E1}" srcOrd="0" destOrd="1" presId="urn:microsoft.com/office/officeart/2005/8/layout/chevron2"/>
    <dgm:cxn modelId="{0C713D11-FB05-4A40-B12B-1197EC807131}" type="presOf" srcId="{CDCBC3E2-146C-420E-8653-4E90F54E958E}" destId="{1ADD6FA2-444A-4DB6-A79B-9F298AEE1784}" srcOrd="0" destOrd="2" presId="urn:microsoft.com/office/officeart/2005/8/layout/chevron2"/>
    <dgm:cxn modelId="{6DA28EF5-C382-4817-9171-59D5DE5597A2}" type="presOf" srcId="{AFD10036-139E-4845-93ED-DBE3001EDB4A}" destId="{B40DA914-38A5-4F76-B406-AE1B3C80070E}" srcOrd="0" destOrd="0" presId="urn:microsoft.com/office/officeart/2005/8/layout/chevron2"/>
    <dgm:cxn modelId="{FFB3D647-F6B9-4B06-8772-32446F040E55}" srcId="{0E2C7D44-C350-4D2C-92C8-FD4F3AB34F5D}" destId="{83ACF8E8-53A0-4A3C-8698-CD857A9F8DA8}" srcOrd="1" destOrd="0" parTransId="{9BA222AF-3627-4BBB-ADBF-EF779E43FC89}" sibTransId="{0E3E947A-3907-4652-A18C-18A621E41DCC}"/>
    <dgm:cxn modelId="{3BC1E00F-86B9-43A8-9D10-6B7606E47E1D}" type="presOf" srcId="{98C33AB4-5290-4C5E-9D85-5F3286A6D2EF}" destId="{C2986800-62B7-4EC3-966A-74CD7D5C94E1}" srcOrd="0" destOrd="2" presId="urn:microsoft.com/office/officeart/2005/8/layout/chevron2"/>
    <dgm:cxn modelId="{07B4757F-B7FC-494E-B95D-E6969A21A035}" type="presOf" srcId="{0E2C7D44-C350-4D2C-92C8-FD4F3AB34F5D}" destId="{CE52A3B8-D899-4D9E-BE80-32D9C9B23839}" srcOrd="0" destOrd="0" presId="urn:microsoft.com/office/officeart/2005/8/layout/chevron2"/>
    <dgm:cxn modelId="{EED48014-59E1-4836-9671-E6BBE8ECFAF5}" type="presOf" srcId="{CD462260-CD4E-46EE-A76C-FC4EC7696D78}" destId="{C2986800-62B7-4EC3-966A-74CD7D5C94E1}" srcOrd="0" destOrd="0" presId="urn:microsoft.com/office/officeart/2005/8/layout/chevron2"/>
    <dgm:cxn modelId="{EB460A72-A588-4BCD-AE54-45AFDE59369A}" srcId="{AFD10036-139E-4845-93ED-DBE3001EDB4A}" destId="{CDCBC3E2-146C-420E-8653-4E90F54E958E}" srcOrd="2" destOrd="0" parTransId="{48B3CB33-DD78-4A4C-8556-3FF37FEF01D7}" sibTransId="{1B7BD46D-7CE7-4A57-B01A-F2054F0B1790}"/>
    <dgm:cxn modelId="{988E3919-116B-42E8-8BA8-02C316C66450}" type="presParOf" srcId="{CE52A3B8-D899-4D9E-BE80-32D9C9B23839}" destId="{A84EEBCD-9C0E-436D-9F82-930C4A648DF6}" srcOrd="0" destOrd="0" presId="urn:microsoft.com/office/officeart/2005/8/layout/chevron2"/>
    <dgm:cxn modelId="{7AB1F6F8-E594-427E-B316-BD59898AE159}" type="presParOf" srcId="{A84EEBCD-9C0E-436D-9F82-930C4A648DF6}" destId="{B40DA914-38A5-4F76-B406-AE1B3C80070E}" srcOrd="0" destOrd="0" presId="urn:microsoft.com/office/officeart/2005/8/layout/chevron2"/>
    <dgm:cxn modelId="{290AE5D1-A319-4CD5-8793-540EA346B214}" type="presParOf" srcId="{A84EEBCD-9C0E-436D-9F82-930C4A648DF6}" destId="{1ADD6FA2-444A-4DB6-A79B-9F298AEE1784}" srcOrd="1" destOrd="0" presId="urn:microsoft.com/office/officeart/2005/8/layout/chevron2"/>
    <dgm:cxn modelId="{A43D05A6-0982-4693-AC0D-ED09FBA61647}" type="presParOf" srcId="{CE52A3B8-D899-4D9E-BE80-32D9C9B23839}" destId="{AEC290DF-FD81-42C7-ACB9-AE29F2FF32AF}" srcOrd="1" destOrd="0" presId="urn:microsoft.com/office/officeart/2005/8/layout/chevron2"/>
    <dgm:cxn modelId="{2664AB63-3909-4733-A3B7-A0ED9B4DEE8F}" type="presParOf" srcId="{CE52A3B8-D899-4D9E-BE80-32D9C9B23839}" destId="{4A119686-2150-4B1F-A002-75975EED67F8}" srcOrd="2" destOrd="0" presId="urn:microsoft.com/office/officeart/2005/8/layout/chevron2"/>
    <dgm:cxn modelId="{2511A5B6-452E-4AE5-BAFA-D1778D1E25CB}" type="presParOf" srcId="{4A119686-2150-4B1F-A002-75975EED67F8}" destId="{637CC81F-10D0-4CAC-ABB7-E398628CAA6C}" srcOrd="0" destOrd="0" presId="urn:microsoft.com/office/officeart/2005/8/layout/chevron2"/>
    <dgm:cxn modelId="{083CA977-8988-4E87-8074-329BC955591E}" type="presParOf" srcId="{4A119686-2150-4B1F-A002-75975EED67F8}" destId="{F964550C-94A0-4B0E-933B-FD0FC907F01A}" srcOrd="1" destOrd="0" presId="urn:microsoft.com/office/officeart/2005/8/layout/chevron2"/>
    <dgm:cxn modelId="{794107A9-C9E0-490E-9DB6-45CB99194705}" type="presParOf" srcId="{CE52A3B8-D899-4D9E-BE80-32D9C9B23839}" destId="{70A5716A-3EB2-4CE3-A508-521EFB8A91AA}" srcOrd="3" destOrd="0" presId="urn:microsoft.com/office/officeart/2005/8/layout/chevron2"/>
    <dgm:cxn modelId="{98C59585-CC23-409D-907C-A1EACB32A036}" type="presParOf" srcId="{CE52A3B8-D899-4D9E-BE80-32D9C9B23839}" destId="{122CD0CC-5435-4C6A-8400-D57B326816D8}" srcOrd="4" destOrd="0" presId="urn:microsoft.com/office/officeart/2005/8/layout/chevron2"/>
    <dgm:cxn modelId="{03B8AB4B-63E1-4B50-982E-0B5B27EB328C}" type="presParOf" srcId="{122CD0CC-5435-4C6A-8400-D57B326816D8}" destId="{BB5A0583-10FF-4533-8657-BF0F5437568E}" srcOrd="0" destOrd="0" presId="urn:microsoft.com/office/officeart/2005/8/layout/chevron2"/>
    <dgm:cxn modelId="{C3725CE5-4717-42EB-8A80-3DCE4680A596}" type="presParOf" srcId="{122CD0CC-5435-4C6A-8400-D57B326816D8}" destId="{C2986800-62B7-4EC3-966A-74CD7D5C94E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141A6A9-BB88-49C4-91CF-398FCD7BAA10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DC5651A-B3B1-41D6-A8F4-6B00642015C6}">
      <dgm:prSet phldrT="[Текст]" custT="1"/>
      <dgm:spPr>
        <a:ln>
          <a:solidFill>
            <a:srgbClr val="69809F"/>
          </a:solidFill>
        </a:ln>
      </dgm:spPr>
      <dgm:t>
        <a:bodyPr/>
        <a:lstStyle/>
        <a:p>
          <a:pPr algn="l"/>
          <a:r>
            <a:rPr lang="ru-RU" sz="1600" spc="5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Наиболее успешно выполнены задания</a:t>
          </a:r>
          <a:endParaRPr lang="ru-RU" sz="160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B793FE2E-CA11-44A3-9019-12DEDF019E9C}" type="parTrans" cxnId="{B9F9CE5A-D013-4B3F-A327-535EE7897D27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A418EB33-F5F6-40F3-8D89-979A7B00D11B}" type="sibTrans" cxnId="{B9F9CE5A-D013-4B3F-A327-535EE7897D27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BA916987-D16E-4F06-B057-588629F2F6AB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 2 Чтение: понимание основного содержания текста (максимальный балл получили 57,75% обучающихся) 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C27E9476-C9E8-4D7F-95F3-6E519C655F4F}" type="parTrans" cxnId="{C998FA46-A918-4FAD-9869-7A4A5EBFBC6B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4936231C-9C43-4FDE-B179-4D800D1A3179}" type="sibTrans" cxnId="{C998FA46-A918-4FAD-9869-7A4A5EBFBC6B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5AE1DBA3-6960-4FD6-B5C6-7EF5D4A222C7}">
      <dgm:prSet phldrT="[Текст]" custT="1"/>
      <dgm:spPr>
        <a:ln>
          <a:solidFill>
            <a:srgbClr val="69809F"/>
          </a:solidFill>
        </a:ln>
      </dgm:spPr>
      <dgm:t>
        <a:bodyPr/>
        <a:lstStyle/>
        <a:p>
          <a:pPr algn="l"/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Серьезные затруднения у более чем 50% </a:t>
          </a:r>
        </a:p>
        <a:p>
          <a:pPr algn="l"/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обучающихся вызвали задания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07D82261-4066-4ED5-AA07-8D1F487FA9FE}" type="parTrans" cxnId="{783F57D5-C3A3-4B9A-9AB6-D697624AAB03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5974141D-8DCE-4F5D-976C-2450329C426F}" type="sibTrans" cxnId="{783F57D5-C3A3-4B9A-9AB6-D697624AAB03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26DAF43A-6B5C-4323-B912-B158FCC8311A}">
      <dgm:prSet phldrT="[Текст]" custT="1"/>
      <dgm:spPr/>
      <dgm:t>
        <a:bodyPr/>
        <a:lstStyle/>
        <a:p>
          <a:r>
            <a:rPr lang="ru-RU" sz="1600" spc="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 1 Аудирование: понимание в прослушанном тексте запрашиваемой информации (45,17% обучающихся региона получили максимальный балл) </a:t>
          </a:r>
          <a:endParaRPr lang="ru-RU" sz="1600" spc="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A1B56BCE-EA40-4558-841F-D98D3042D0D7}" type="parTrans" cxnId="{F1F1D08C-27EF-40D6-8357-5E67A050EC3F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D467CD21-8612-40B6-9428-0D1E8D54CC9E}" type="sibTrans" cxnId="{F1F1D08C-27EF-40D6-8357-5E67A050EC3F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BE064A68-D0C9-4567-A076-B5584A704E9A}">
      <dgm:prSet phldrT="[Текст]" custT="1"/>
      <dgm:spPr>
        <a:ln>
          <a:solidFill>
            <a:srgbClr val="69809F"/>
          </a:solidFill>
        </a:ln>
      </dgm:spPr>
      <dgm:t>
        <a:bodyPr/>
        <a:lstStyle/>
        <a:p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Критически низкий уровень владения                                       умениями и навыками продемонстрирован                                       при выполнении заданий </a:t>
          </a:r>
        </a:p>
        <a:p>
          <a:pPr algn="l">
            <a:lnSpc>
              <a:spcPct val="100000"/>
            </a:lnSpc>
          </a:pP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B97212D3-46EE-43C6-9AB1-D7E83EB01635}" type="parTrans" cxnId="{07AC961A-81DD-494A-BF1C-E7CC31E62B5E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76593AD0-D664-4FBF-A8E6-5B47AE51B772}" type="sibTrans" cxnId="{07AC961A-81DD-494A-BF1C-E7CC31E62B5E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4F2DCE59-EBD0-46CF-B90A-1191CD4A5E28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 6 К1, К2, К3 Тематическое монологическое высказывание (описание выбранной фотографии) (в среднем 9,87% обучающихся получили максимальный балл)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66C1F223-2244-422C-8613-702B7E2635D1}" type="parTrans" cxnId="{89D7EA57-CD9E-479C-A06E-C6E5C870E1C0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F94F7F45-90B6-4281-AFC2-575AB2FB629E}" type="sibTrans" cxnId="{89D7EA57-CD9E-479C-A06E-C6E5C870E1C0}">
      <dgm:prSet/>
      <dgm:spPr/>
      <dgm:t>
        <a:bodyPr/>
        <a:lstStyle/>
        <a:p>
          <a:endParaRPr lang="ru-RU" sz="1600">
            <a:solidFill>
              <a:schemeClr val="tx2">
                <a:lumMod val="75000"/>
              </a:schemeClr>
            </a:solidFill>
          </a:endParaRPr>
        </a:p>
      </dgm:t>
    </dgm:pt>
    <dgm:pt modelId="{04946AD6-FECB-424B-ABCA-160DCC2432C6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 5 К1 Осмысленное чтение текста вслух (50,56%)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3DFB9A79-AB59-45C6-9E56-C409A97D2CFB}" type="parTrans" cxnId="{F980DC3D-2CED-4308-97E6-65CA1B269D5B}">
      <dgm:prSet/>
      <dgm:spPr/>
      <dgm:t>
        <a:bodyPr/>
        <a:lstStyle/>
        <a:p>
          <a:endParaRPr lang="ru-RU"/>
        </a:p>
      </dgm:t>
    </dgm:pt>
    <dgm:pt modelId="{6B3779CB-7D6E-4D7A-9B0E-6783C76EAB9F}" type="sibTrans" cxnId="{F980DC3D-2CED-4308-97E6-65CA1B269D5B}">
      <dgm:prSet/>
      <dgm:spPr/>
      <dgm:t>
        <a:bodyPr/>
        <a:lstStyle/>
        <a:p>
          <a:endParaRPr lang="ru-RU"/>
        </a:p>
      </dgm:t>
    </dgm:pt>
    <dgm:pt modelId="{70730364-D1CA-4AF2-8FC1-348EE4880F03}">
      <dgm:prSet phldrT="[Текст]" custT="1"/>
      <dgm:spPr/>
      <dgm:t>
        <a:bodyPr/>
        <a:lstStyle/>
        <a:p>
          <a:r>
            <a:rPr lang="ru-RU" sz="1600" spc="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 4 Лексико-грамматические навыки (33,9%)</a:t>
          </a:r>
          <a:endParaRPr lang="ru-RU" sz="1600" spc="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8489BE1D-F2F7-4E38-895E-F347941A207B}" type="parTrans" cxnId="{5F1451BA-5F08-4D7E-A8E3-129F970B1FF1}">
      <dgm:prSet/>
      <dgm:spPr/>
      <dgm:t>
        <a:bodyPr/>
        <a:lstStyle/>
        <a:p>
          <a:endParaRPr lang="ru-RU"/>
        </a:p>
      </dgm:t>
    </dgm:pt>
    <dgm:pt modelId="{275FF2AA-7A45-4AF5-91EE-056ABB15C4FB}" type="sibTrans" cxnId="{5F1451BA-5F08-4D7E-A8E3-129F970B1FF1}">
      <dgm:prSet/>
      <dgm:spPr/>
      <dgm:t>
        <a:bodyPr/>
        <a:lstStyle/>
        <a:p>
          <a:endParaRPr lang="ru-RU"/>
        </a:p>
      </dgm:t>
    </dgm:pt>
    <dgm:pt modelId="{162BDAE0-E449-44CF-8AEB-5931E06636F9}">
      <dgm:prSet phldrT="[Текст]" custT="1"/>
      <dgm:spPr/>
      <dgm:t>
        <a:bodyPr/>
        <a:lstStyle/>
        <a:p>
          <a:r>
            <a:rPr lang="ru-RU" sz="1600" spc="0" baseline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5К2 Осмысленное чтение текста вслух (35,96%)</a:t>
          </a:r>
          <a:endParaRPr lang="ru-RU" sz="1600" spc="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44DB75E6-CEDC-4CE3-8C38-B2F0AB9FC265}" type="parTrans" cxnId="{FE7B922A-C515-4BD5-A749-15E7F7B2FF75}">
      <dgm:prSet/>
      <dgm:spPr/>
      <dgm:t>
        <a:bodyPr/>
        <a:lstStyle/>
        <a:p>
          <a:endParaRPr lang="ru-RU"/>
        </a:p>
      </dgm:t>
    </dgm:pt>
    <dgm:pt modelId="{FA1AC889-7EE3-49B4-93D2-CC0BA7CF0D20}" type="sibTrans" cxnId="{FE7B922A-C515-4BD5-A749-15E7F7B2FF75}">
      <dgm:prSet/>
      <dgm:spPr/>
      <dgm:t>
        <a:bodyPr/>
        <a:lstStyle/>
        <a:p>
          <a:endParaRPr lang="ru-RU"/>
        </a:p>
      </dgm:t>
    </dgm:pt>
    <dgm:pt modelId="{6800095B-3EBE-42C9-B47C-02C2B5CF6123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№ 3 Грамматические навыки (23,22%)</a:t>
          </a:r>
          <a:endParaRPr lang="ru-RU" sz="160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BB7A3D78-D621-440D-8CDF-A137C75B8BA3}" type="parTrans" cxnId="{FF682D73-AEF9-4F4C-BAF9-57D76B668FD8}">
      <dgm:prSet/>
      <dgm:spPr/>
      <dgm:t>
        <a:bodyPr/>
        <a:lstStyle/>
        <a:p>
          <a:endParaRPr lang="ru-RU"/>
        </a:p>
      </dgm:t>
    </dgm:pt>
    <dgm:pt modelId="{62862B01-163E-4646-A4A1-DF893DD19162}" type="sibTrans" cxnId="{FF682D73-AEF9-4F4C-BAF9-57D76B668FD8}">
      <dgm:prSet/>
      <dgm:spPr/>
      <dgm:t>
        <a:bodyPr/>
        <a:lstStyle/>
        <a:p>
          <a:endParaRPr lang="ru-RU"/>
        </a:p>
      </dgm:t>
    </dgm:pt>
    <dgm:pt modelId="{DF03E23C-F0A1-4504-BE95-BDFCE818609C}" type="pres">
      <dgm:prSet presAssocID="{A141A6A9-BB88-49C4-91CF-398FCD7BAA10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8CDFD4-0FE5-43C1-8023-56C3CD05D6E6}" type="pres">
      <dgm:prSet presAssocID="{DDC5651A-B3B1-41D6-A8F4-6B00642015C6}" presName="circle1" presStyleLbl="node1" presStyleIdx="0" presStyleCnt="3"/>
      <dgm:spPr>
        <a:solidFill>
          <a:srgbClr val="69809F"/>
        </a:solidFill>
      </dgm:spPr>
    </dgm:pt>
    <dgm:pt modelId="{F2179B47-E434-41F3-ADF0-99E63E15B5B1}" type="pres">
      <dgm:prSet presAssocID="{DDC5651A-B3B1-41D6-A8F4-6B00642015C6}" presName="space" presStyleCnt="0"/>
      <dgm:spPr/>
    </dgm:pt>
    <dgm:pt modelId="{B602958A-CABD-42C5-B700-003A9FD0CBA1}" type="pres">
      <dgm:prSet presAssocID="{DDC5651A-B3B1-41D6-A8F4-6B00642015C6}" presName="rect1" presStyleLbl="alignAcc1" presStyleIdx="0" presStyleCnt="3"/>
      <dgm:spPr/>
      <dgm:t>
        <a:bodyPr/>
        <a:lstStyle/>
        <a:p>
          <a:endParaRPr lang="ru-RU"/>
        </a:p>
      </dgm:t>
    </dgm:pt>
    <dgm:pt modelId="{510311F7-2745-46F4-9B61-B92C433CA0D9}" type="pres">
      <dgm:prSet presAssocID="{5AE1DBA3-6960-4FD6-B5C6-7EF5D4A222C7}" presName="vertSpace2" presStyleLbl="node1" presStyleIdx="0" presStyleCnt="3"/>
      <dgm:spPr/>
    </dgm:pt>
    <dgm:pt modelId="{AE973114-4FB7-4D7B-BE94-01438A876F3D}" type="pres">
      <dgm:prSet presAssocID="{5AE1DBA3-6960-4FD6-B5C6-7EF5D4A222C7}" presName="circle2" presStyleLbl="node1" presStyleIdx="1" presStyleCnt="3"/>
      <dgm:spPr>
        <a:solidFill>
          <a:srgbClr val="99A8BD"/>
        </a:solidFill>
      </dgm:spPr>
    </dgm:pt>
    <dgm:pt modelId="{0C69C52F-EBBC-49D8-A4BB-BF114F27CC40}" type="pres">
      <dgm:prSet presAssocID="{5AE1DBA3-6960-4FD6-B5C6-7EF5D4A222C7}" presName="rect2" presStyleLbl="alignAcc1" presStyleIdx="1" presStyleCnt="3"/>
      <dgm:spPr/>
      <dgm:t>
        <a:bodyPr/>
        <a:lstStyle/>
        <a:p>
          <a:endParaRPr lang="ru-RU"/>
        </a:p>
      </dgm:t>
    </dgm:pt>
    <dgm:pt modelId="{61E72562-D002-4218-8D6C-93A98BBEA1C4}" type="pres">
      <dgm:prSet presAssocID="{BE064A68-D0C9-4567-A076-B5584A704E9A}" presName="vertSpace3" presStyleLbl="node1" presStyleIdx="1" presStyleCnt="3"/>
      <dgm:spPr/>
    </dgm:pt>
    <dgm:pt modelId="{318EB071-17B4-4CC4-A722-D008582E87F0}" type="pres">
      <dgm:prSet presAssocID="{BE064A68-D0C9-4567-A076-B5584A704E9A}" presName="circle3" presStyleLbl="node1" presStyleIdx="2" presStyleCnt="3"/>
      <dgm:spPr>
        <a:solidFill>
          <a:srgbClr val="B5C0CF"/>
        </a:solidFill>
      </dgm:spPr>
    </dgm:pt>
    <dgm:pt modelId="{7895D340-A2F6-4130-98F8-7C5072E72092}" type="pres">
      <dgm:prSet presAssocID="{BE064A68-D0C9-4567-A076-B5584A704E9A}" presName="rect3" presStyleLbl="alignAcc1" presStyleIdx="2" presStyleCnt="3"/>
      <dgm:spPr/>
      <dgm:t>
        <a:bodyPr/>
        <a:lstStyle/>
        <a:p>
          <a:endParaRPr lang="ru-RU"/>
        </a:p>
      </dgm:t>
    </dgm:pt>
    <dgm:pt modelId="{8DB91164-8627-47F1-8B7C-D55EAE640FC7}" type="pres">
      <dgm:prSet presAssocID="{DDC5651A-B3B1-41D6-A8F4-6B00642015C6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4F5057-1312-46B2-8990-0F63ED36F49A}" type="pres">
      <dgm:prSet presAssocID="{DDC5651A-B3B1-41D6-A8F4-6B00642015C6}" presName="rect1ChTx" presStyleLbl="alignAcc1" presStyleIdx="2" presStyleCnt="3" custScaleX="118844" custLinFactNeighborX="-12051" custLinFactNeighborY="16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E69212-7FB9-4707-926A-001135FCD8C2}" type="pres">
      <dgm:prSet presAssocID="{5AE1DBA3-6960-4FD6-B5C6-7EF5D4A222C7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07CED4-092C-4E62-8B15-FB8ADA276E82}" type="pres">
      <dgm:prSet presAssocID="{5AE1DBA3-6960-4FD6-B5C6-7EF5D4A222C7}" presName="rect2ChTx" presStyleLbl="alignAcc1" presStyleIdx="2" presStyleCnt="3" custScaleX="115832" custLinFactNeighborX="-13557" custLinFactNeighborY="16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2912E5-2179-495A-BF0B-2BBD5AB5E8FE}" type="pres">
      <dgm:prSet presAssocID="{BE064A68-D0C9-4567-A076-B5584A704E9A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CDBC59-A5A0-4118-B6E9-7775F9FFE1AB}" type="pres">
      <dgm:prSet presAssocID="{BE064A68-D0C9-4567-A076-B5584A704E9A}" presName="rect3ChTx" presStyleLbl="alignAcc1" presStyleIdx="2" presStyleCnt="3" custScaleX="130331" custLinFactNeighborX="-6403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4D0B292-F612-44F3-AFB5-C342CABFC1F0}" type="presOf" srcId="{DDC5651A-B3B1-41D6-A8F4-6B00642015C6}" destId="{B602958A-CABD-42C5-B700-003A9FD0CBA1}" srcOrd="0" destOrd="0" presId="urn:microsoft.com/office/officeart/2005/8/layout/target3"/>
    <dgm:cxn modelId="{078BDE77-65CC-4C72-88AF-4C0F1A2EBC01}" type="presOf" srcId="{70730364-D1CA-4AF2-8FC1-348EE4880F03}" destId="{B007CED4-092C-4E62-8B15-FB8ADA276E82}" srcOrd="0" destOrd="1" presId="urn:microsoft.com/office/officeart/2005/8/layout/target3"/>
    <dgm:cxn modelId="{1A59F889-63B2-484D-B463-463CB968A38A}" type="presOf" srcId="{162BDAE0-E449-44CF-8AEB-5931E06636F9}" destId="{B007CED4-092C-4E62-8B15-FB8ADA276E82}" srcOrd="0" destOrd="2" presId="urn:microsoft.com/office/officeart/2005/8/layout/target3"/>
    <dgm:cxn modelId="{02C79FE9-ADA3-4B41-8664-E1218FE4A104}" type="presOf" srcId="{BE064A68-D0C9-4567-A076-B5584A704E9A}" destId="{C12912E5-2179-495A-BF0B-2BBD5AB5E8FE}" srcOrd="1" destOrd="0" presId="urn:microsoft.com/office/officeart/2005/8/layout/target3"/>
    <dgm:cxn modelId="{F1F1D08C-27EF-40D6-8357-5E67A050EC3F}" srcId="{5AE1DBA3-6960-4FD6-B5C6-7EF5D4A222C7}" destId="{26DAF43A-6B5C-4323-B912-B158FCC8311A}" srcOrd="0" destOrd="0" parTransId="{A1B56BCE-EA40-4558-841F-D98D3042D0D7}" sibTransId="{D467CD21-8612-40B6-9428-0D1E8D54CC9E}"/>
    <dgm:cxn modelId="{B4D237CA-5441-43C4-9A4A-D75B7F0CCA75}" type="presOf" srcId="{04946AD6-FECB-424B-ABCA-160DCC2432C6}" destId="{AD4F5057-1312-46B2-8990-0F63ED36F49A}" srcOrd="0" destOrd="1" presId="urn:microsoft.com/office/officeart/2005/8/layout/target3"/>
    <dgm:cxn modelId="{B9F9CE5A-D013-4B3F-A327-535EE7897D27}" srcId="{A141A6A9-BB88-49C4-91CF-398FCD7BAA10}" destId="{DDC5651A-B3B1-41D6-A8F4-6B00642015C6}" srcOrd="0" destOrd="0" parTransId="{B793FE2E-CA11-44A3-9019-12DEDF019E9C}" sibTransId="{A418EB33-F5F6-40F3-8D89-979A7B00D11B}"/>
    <dgm:cxn modelId="{07AC961A-81DD-494A-BF1C-E7CC31E62B5E}" srcId="{A141A6A9-BB88-49C4-91CF-398FCD7BAA10}" destId="{BE064A68-D0C9-4567-A076-B5584A704E9A}" srcOrd="2" destOrd="0" parTransId="{B97212D3-46EE-43C6-9AB1-D7E83EB01635}" sibTransId="{76593AD0-D664-4FBF-A8E6-5B47AE51B772}"/>
    <dgm:cxn modelId="{B218DB3C-281C-4A3A-98FB-CEDB3BA66202}" type="presOf" srcId="{5AE1DBA3-6960-4FD6-B5C6-7EF5D4A222C7}" destId="{FFE69212-7FB9-4707-926A-001135FCD8C2}" srcOrd="1" destOrd="0" presId="urn:microsoft.com/office/officeart/2005/8/layout/target3"/>
    <dgm:cxn modelId="{FE7B922A-C515-4BD5-A749-15E7F7B2FF75}" srcId="{5AE1DBA3-6960-4FD6-B5C6-7EF5D4A222C7}" destId="{162BDAE0-E449-44CF-8AEB-5931E06636F9}" srcOrd="2" destOrd="0" parTransId="{44DB75E6-CEDC-4CE3-8C38-B2F0AB9FC265}" sibTransId="{FA1AC889-7EE3-49B4-93D2-CC0BA7CF0D20}"/>
    <dgm:cxn modelId="{CB5647EC-2C60-4FFC-AF88-1035E55C418F}" type="presOf" srcId="{DDC5651A-B3B1-41D6-A8F4-6B00642015C6}" destId="{8DB91164-8627-47F1-8B7C-D55EAE640FC7}" srcOrd="1" destOrd="0" presId="urn:microsoft.com/office/officeart/2005/8/layout/target3"/>
    <dgm:cxn modelId="{D0F14425-C009-41AD-9086-800392A145A6}" type="presOf" srcId="{A141A6A9-BB88-49C4-91CF-398FCD7BAA10}" destId="{DF03E23C-F0A1-4504-BE95-BDFCE818609C}" srcOrd="0" destOrd="0" presId="urn:microsoft.com/office/officeart/2005/8/layout/target3"/>
    <dgm:cxn modelId="{783F57D5-C3A3-4B9A-9AB6-D697624AAB03}" srcId="{A141A6A9-BB88-49C4-91CF-398FCD7BAA10}" destId="{5AE1DBA3-6960-4FD6-B5C6-7EF5D4A222C7}" srcOrd="1" destOrd="0" parTransId="{07D82261-4066-4ED5-AA07-8D1F487FA9FE}" sibTransId="{5974141D-8DCE-4F5D-976C-2450329C426F}"/>
    <dgm:cxn modelId="{9072E308-0AFA-4D65-952A-D59CDD8E562B}" type="presOf" srcId="{4F2DCE59-EBD0-46CF-B90A-1191CD4A5E28}" destId="{98CDBC59-A5A0-4118-B6E9-7775F9FFE1AB}" srcOrd="0" destOrd="0" presId="urn:microsoft.com/office/officeart/2005/8/layout/target3"/>
    <dgm:cxn modelId="{D5696833-E6B4-42A1-8EF4-A0661A67F9B8}" type="presOf" srcId="{BA916987-D16E-4F06-B057-588629F2F6AB}" destId="{AD4F5057-1312-46B2-8990-0F63ED36F49A}" srcOrd="0" destOrd="0" presId="urn:microsoft.com/office/officeart/2005/8/layout/target3"/>
    <dgm:cxn modelId="{E2AECBCE-9FD0-4F6D-836F-EFF249B6523A}" type="presOf" srcId="{BE064A68-D0C9-4567-A076-B5584A704E9A}" destId="{7895D340-A2F6-4130-98F8-7C5072E72092}" srcOrd="0" destOrd="0" presId="urn:microsoft.com/office/officeart/2005/8/layout/target3"/>
    <dgm:cxn modelId="{89D7EA57-CD9E-479C-A06E-C6E5C870E1C0}" srcId="{BE064A68-D0C9-4567-A076-B5584A704E9A}" destId="{4F2DCE59-EBD0-46CF-B90A-1191CD4A5E28}" srcOrd="0" destOrd="0" parTransId="{66C1F223-2244-422C-8613-702B7E2635D1}" sibTransId="{F94F7F45-90B6-4281-AFC2-575AB2FB629E}"/>
    <dgm:cxn modelId="{75C4112D-78D8-45FC-ABAE-2D3B2CC3E0C5}" type="presOf" srcId="{26DAF43A-6B5C-4323-B912-B158FCC8311A}" destId="{B007CED4-092C-4E62-8B15-FB8ADA276E82}" srcOrd="0" destOrd="0" presId="urn:microsoft.com/office/officeart/2005/8/layout/target3"/>
    <dgm:cxn modelId="{C998FA46-A918-4FAD-9869-7A4A5EBFBC6B}" srcId="{DDC5651A-B3B1-41D6-A8F4-6B00642015C6}" destId="{BA916987-D16E-4F06-B057-588629F2F6AB}" srcOrd="0" destOrd="0" parTransId="{C27E9476-C9E8-4D7F-95F3-6E519C655F4F}" sibTransId="{4936231C-9C43-4FDE-B179-4D800D1A3179}"/>
    <dgm:cxn modelId="{5F1451BA-5F08-4D7E-A8E3-129F970B1FF1}" srcId="{5AE1DBA3-6960-4FD6-B5C6-7EF5D4A222C7}" destId="{70730364-D1CA-4AF2-8FC1-348EE4880F03}" srcOrd="1" destOrd="0" parTransId="{8489BE1D-F2F7-4E38-895E-F347941A207B}" sibTransId="{275FF2AA-7A45-4AF5-91EE-056ABB15C4FB}"/>
    <dgm:cxn modelId="{F980DC3D-2CED-4308-97E6-65CA1B269D5B}" srcId="{DDC5651A-B3B1-41D6-A8F4-6B00642015C6}" destId="{04946AD6-FECB-424B-ABCA-160DCC2432C6}" srcOrd="1" destOrd="0" parTransId="{3DFB9A79-AB59-45C6-9E56-C409A97D2CFB}" sibTransId="{6B3779CB-7D6E-4D7A-9B0E-6783C76EAB9F}"/>
    <dgm:cxn modelId="{6EADA2A0-879F-4300-8197-A228CDC8C90C}" type="presOf" srcId="{5AE1DBA3-6960-4FD6-B5C6-7EF5D4A222C7}" destId="{0C69C52F-EBBC-49D8-A4BB-BF114F27CC40}" srcOrd="0" destOrd="0" presId="urn:microsoft.com/office/officeart/2005/8/layout/target3"/>
    <dgm:cxn modelId="{FF682D73-AEF9-4F4C-BAF9-57D76B668FD8}" srcId="{BE064A68-D0C9-4567-A076-B5584A704E9A}" destId="{6800095B-3EBE-42C9-B47C-02C2B5CF6123}" srcOrd="1" destOrd="0" parTransId="{BB7A3D78-D621-440D-8CDF-A137C75B8BA3}" sibTransId="{62862B01-163E-4646-A4A1-DF893DD19162}"/>
    <dgm:cxn modelId="{5D3A3CF2-315E-4985-9CF5-9D2774992605}" type="presOf" srcId="{6800095B-3EBE-42C9-B47C-02C2B5CF6123}" destId="{98CDBC59-A5A0-4118-B6E9-7775F9FFE1AB}" srcOrd="0" destOrd="1" presId="urn:microsoft.com/office/officeart/2005/8/layout/target3"/>
    <dgm:cxn modelId="{351979B3-9AC8-4C40-AC90-9658F597C5F5}" type="presParOf" srcId="{DF03E23C-F0A1-4504-BE95-BDFCE818609C}" destId="{088CDFD4-0FE5-43C1-8023-56C3CD05D6E6}" srcOrd="0" destOrd="0" presId="urn:microsoft.com/office/officeart/2005/8/layout/target3"/>
    <dgm:cxn modelId="{6E0E9239-DA5D-4BB4-A4AC-6C7C375F953F}" type="presParOf" srcId="{DF03E23C-F0A1-4504-BE95-BDFCE818609C}" destId="{F2179B47-E434-41F3-ADF0-99E63E15B5B1}" srcOrd="1" destOrd="0" presId="urn:microsoft.com/office/officeart/2005/8/layout/target3"/>
    <dgm:cxn modelId="{2EFEE596-B065-412C-A3EB-93F396D55DF2}" type="presParOf" srcId="{DF03E23C-F0A1-4504-BE95-BDFCE818609C}" destId="{B602958A-CABD-42C5-B700-003A9FD0CBA1}" srcOrd="2" destOrd="0" presId="urn:microsoft.com/office/officeart/2005/8/layout/target3"/>
    <dgm:cxn modelId="{786AEC8E-2D8D-4F1A-9D70-4F20CC7EBD07}" type="presParOf" srcId="{DF03E23C-F0A1-4504-BE95-BDFCE818609C}" destId="{510311F7-2745-46F4-9B61-B92C433CA0D9}" srcOrd="3" destOrd="0" presId="urn:microsoft.com/office/officeart/2005/8/layout/target3"/>
    <dgm:cxn modelId="{1B4A27D6-5DBA-4BCE-BA7B-7B100F6E1C13}" type="presParOf" srcId="{DF03E23C-F0A1-4504-BE95-BDFCE818609C}" destId="{AE973114-4FB7-4D7B-BE94-01438A876F3D}" srcOrd="4" destOrd="0" presId="urn:microsoft.com/office/officeart/2005/8/layout/target3"/>
    <dgm:cxn modelId="{702480F0-0830-4117-9CB3-C2C3F64076A2}" type="presParOf" srcId="{DF03E23C-F0A1-4504-BE95-BDFCE818609C}" destId="{0C69C52F-EBBC-49D8-A4BB-BF114F27CC40}" srcOrd="5" destOrd="0" presId="urn:microsoft.com/office/officeart/2005/8/layout/target3"/>
    <dgm:cxn modelId="{1143F57F-0B03-42B0-B03B-0580939DD14A}" type="presParOf" srcId="{DF03E23C-F0A1-4504-BE95-BDFCE818609C}" destId="{61E72562-D002-4218-8D6C-93A98BBEA1C4}" srcOrd="6" destOrd="0" presId="urn:microsoft.com/office/officeart/2005/8/layout/target3"/>
    <dgm:cxn modelId="{38CA5DD0-96EB-4F22-9474-17C12F3BA7F4}" type="presParOf" srcId="{DF03E23C-F0A1-4504-BE95-BDFCE818609C}" destId="{318EB071-17B4-4CC4-A722-D008582E87F0}" srcOrd="7" destOrd="0" presId="urn:microsoft.com/office/officeart/2005/8/layout/target3"/>
    <dgm:cxn modelId="{17AD6B3A-5598-4007-B92C-1092C18360D0}" type="presParOf" srcId="{DF03E23C-F0A1-4504-BE95-BDFCE818609C}" destId="{7895D340-A2F6-4130-98F8-7C5072E72092}" srcOrd="8" destOrd="0" presId="urn:microsoft.com/office/officeart/2005/8/layout/target3"/>
    <dgm:cxn modelId="{9D9C1CE0-9A5B-48C5-855F-8A60EAF48641}" type="presParOf" srcId="{DF03E23C-F0A1-4504-BE95-BDFCE818609C}" destId="{8DB91164-8627-47F1-8B7C-D55EAE640FC7}" srcOrd="9" destOrd="0" presId="urn:microsoft.com/office/officeart/2005/8/layout/target3"/>
    <dgm:cxn modelId="{581ED08D-9296-4905-A88F-EC8C83DBF4C9}" type="presParOf" srcId="{DF03E23C-F0A1-4504-BE95-BDFCE818609C}" destId="{AD4F5057-1312-46B2-8990-0F63ED36F49A}" srcOrd="10" destOrd="0" presId="urn:microsoft.com/office/officeart/2005/8/layout/target3"/>
    <dgm:cxn modelId="{A47B9BF3-1D95-481A-9C0C-797DEB5AF48B}" type="presParOf" srcId="{DF03E23C-F0A1-4504-BE95-BDFCE818609C}" destId="{FFE69212-7FB9-4707-926A-001135FCD8C2}" srcOrd="11" destOrd="0" presId="urn:microsoft.com/office/officeart/2005/8/layout/target3"/>
    <dgm:cxn modelId="{78A3DC49-7883-4478-9C2A-9F6A29F5A491}" type="presParOf" srcId="{DF03E23C-F0A1-4504-BE95-BDFCE818609C}" destId="{B007CED4-092C-4E62-8B15-FB8ADA276E82}" srcOrd="12" destOrd="0" presId="urn:microsoft.com/office/officeart/2005/8/layout/target3"/>
    <dgm:cxn modelId="{E53CE3A7-3E15-4B7B-8E0E-2C3EC4EC9E1A}" type="presParOf" srcId="{DF03E23C-F0A1-4504-BE95-BDFCE818609C}" destId="{C12912E5-2179-495A-BF0B-2BBD5AB5E8FE}" srcOrd="13" destOrd="0" presId="urn:microsoft.com/office/officeart/2005/8/layout/target3"/>
    <dgm:cxn modelId="{4DF6DFAE-E95B-4DBE-B0B1-FAE9D488D55E}" type="presParOf" srcId="{DF03E23C-F0A1-4504-BE95-BDFCE818609C}" destId="{98CDBC59-A5A0-4118-B6E9-7775F9FFE1AB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2420860-784A-4EC9-AACE-F069AAB617D7}" type="doc">
      <dgm:prSet loTypeId="urn:microsoft.com/office/officeart/2005/8/layout/vList3" loCatId="picture" qsTypeId="urn:microsoft.com/office/officeart/2005/8/quickstyle/simple1" qsCatId="simple" csTypeId="urn:microsoft.com/office/officeart/2005/8/colors/accent1_2" csCatId="accent1" phldr="1"/>
      <dgm:spPr/>
    </dgm:pt>
    <dgm:pt modelId="{6A06612B-0427-41F3-87B0-1C77F8644481}">
      <dgm:prSet phldrT="[Текст]" custT="1"/>
      <dgm:spPr>
        <a:solidFill>
          <a:srgbClr val="EFF1F5">
            <a:alpha val="95686"/>
          </a:srgbClr>
        </a:solidFill>
        <a:ln w="19050">
          <a:noFill/>
        </a:ln>
      </dgm:spPr>
      <dgm:t>
        <a:bodyPr/>
        <a:lstStyle/>
        <a:p>
          <a:pPr algn="just">
            <a:lnSpc>
              <a:spcPct val="100000"/>
            </a:lnSpc>
          </a:pPr>
          <a:r>
            <a:rPr lang="ru-RU" sz="1800" i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Проанализировать причины дефицитов в знаниях, умениях и навыках, выявленных у подавляющего большинства обучающихся СПО, завершивших изучение английского языка в предыдущем году, при выполнении заданий ВПР СПО Английский язык (далее – дефициты).</a:t>
          </a:r>
          <a:endParaRPr lang="ru-RU" sz="1800" i="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A0894237-2A04-4FF4-A1C0-6A809042DE10}" type="parTrans" cxnId="{6F15D392-F00F-498A-AFD4-944D559D5F72}">
      <dgm:prSet/>
      <dgm:spPr/>
      <dgm:t>
        <a:bodyPr/>
        <a:lstStyle/>
        <a:p>
          <a:endParaRPr lang="ru-RU"/>
        </a:p>
      </dgm:t>
    </dgm:pt>
    <dgm:pt modelId="{61606E7E-EA70-48F8-B4C0-27F1408BE8C6}" type="sibTrans" cxnId="{6F15D392-F00F-498A-AFD4-944D559D5F72}">
      <dgm:prSet/>
      <dgm:spPr/>
      <dgm:t>
        <a:bodyPr/>
        <a:lstStyle/>
        <a:p>
          <a:endParaRPr lang="ru-RU"/>
        </a:p>
      </dgm:t>
    </dgm:pt>
    <dgm:pt modelId="{86405BBD-6B2F-4CD0-940E-AAE2E1E781BB}">
      <dgm:prSet phldrT="[Текст]" custT="1"/>
      <dgm:spPr>
        <a:solidFill>
          <a:srgbClr val="EFF1F5"/>
        </a:solidFill>
      </dgm:spPr>
      <dgm:t>
        <a:bodyPr/>
        <a:lstStyle/>
        <a:p>
          <a:pPr algn="just">
            <a:lnSpc>
              <a:spcPct val="100000"/>
            </a:lnSpc>
          </a:pPr>
          <a:r>
            <a:rPr lang="ru-RU" sz="1800" i="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rPr>
            <a:t>Определить способы устранения дефицитов у обучающихся - участников ВПР СПО в 2022 году при дальнейшем изучении ими английского языка в рамках ОГСЭ / социально-гуманитарного циклов образовательной программы СПО. Устранить выявленные дефициты.</a:t>
          </a:r>
          <a:endParaRPr lang="ru-RU" sz="1800" i="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B5A83956-BBBC-48D4-899A-01666341CA42}" type="parTrans" cxnId="{566E4CCF-5137-4E85-9891-3B5CB4BB65A4}">
      <dgm:prSet/>
      <dgm:spPr/>
      <dgm:t>
        <a:bodyPr/>
        <a:lstStyle/>
        <a:p>
          <a:endParaRPr lang="ru-RU"/>
        </a:p>
      </dgm:t>
    </dgm:pt>
    <dgm:pt modelId="{47AF5E12-56DF-4375-8E95-0E955A90951E}" type="sibTrans" cxnId="{566E4CCF-5137-4E85-9891-3B5CB4BB65A4}">
      <dgm:prSet/>
      <dgm:spPr/>
      <dgm:t>
        <a:bodyPr/>
        <a:lstStyle/>
        <a:p>
          <a:endParaRPr lang="ru-RU"/>
        </a:p>
      </dgm:t>
    </dgm:pt>
    <dgm:pt modelId="{9C5812A6-30CB-40DB-909F-62C3A9EFE61B}">
      <dgm:prSet phldrT="[Текст]" custT="1"/>
      <dgm:spPr>
        <a:solidFill>
          <a:srgbClr val="EFF1F5"/>
        </a:solidFill>
      </dgm:spPr>
      <dgm:t>
        <a:bodyPr/>
        <a:lstStyle/>
        <a:p>
          <a:pPr algn="just">
            <a:lnSpc>
              <a:spcPct val="100000"/>
            </a:lnSpc>
          </a:pPr>
          <a:endParaRPr lang="ru-RU" sz="1800" i="0" spc="50" baseline="0" dirty="0">
            <a:solidFill>
              <a:schemeClr val="tx2">
                <a:lumMod val="75000"/>
              </a:schemeClr>
            </a:solidFill>
            <a:latin typeface="Arial Narrow" panose="020B0606020202030204" pitchFamily="34" charset="0"/>
          </a:endParaRPr>
        </a:p>
      </dgm:t>
    </dgm:pt>
    <dgm:pt modelId="{44A255EA-3A0B-4634-9ED8-D3D30DA7C76E}" type="sibTrans" cxnId="{88FFF8B4-6B88-4587-BD48-F3AFE0D37486}">
      <dgm:prSet/>
      <dgm:spPr/>
      <dgm:t>
        <a:bodyPr/>
        <a:lstStyle/>
        <a:p>
          <a:endParaRPr lang="ru-RU"/>
        </a:p>
      </dgm:t>
    </dgm:pt>
    <dgm:pt modelId="{0C513025-D4D1-439C-8A22-6F29BF1AEBBE}" type="parTrans" cxnId="{88FFF8B4-6B88-4587-BD48-F3AFE0D37486}">
      <dgm:prSet/>
      <dgm:spPr/>
      <dgm:t>
        <a:bodyPr/>
        <a:lstStyle/>
        <a:p>
          <a:endParaRPr lang="ru-RU"/>
        </a:p>
      </dgm:t>
    </dgm:pt>
    <dgm:pt modelId="{C2957BBD-E1B3-4A21-A45D-6303A9AAD187}" type="pres">
      <dgm:prSet presAssocID="{82420860-784A-4EC9-AACE-F069AAB617D7}" presName="linearFlow" presStyleCnt="0">
        <dgm:presLayoutVars>
          <dgm:dir/>
          <dgm:resizeHandles val="exact"/>
        </dgm:presLayoutVars>
      </dgm:prSet>
      <dgm:spPr/>
    </dgm:pt>
    <dgm:pt modelId="{C47474F7-2E8C-4EA3-B2BA-2A8E49E74C82}" type="pres">
      <dgm:prSet presAssocID="{6A06612B-0427-41F3-87B0-1C77F8644481}" presName="composite" presStyleCnt="0"/>
      <dgm:spPr/>
    </dgm:pt>
    <dgm:pt modelId="{5E7E65EC-67D1-43DC-BCEE-046584A759C6}" type="pres">
      <dgm:prSet presAssocID="{6A06612B-0427-41F3-87B0-1C77F8644481}" presName="imgShp" presStyleLbl="fgImgPlace1" presStyleIdx="0" presStyleCnt="3" custScaleX="100633" custScaleY="95821" custLinFactNeighborX="-72685" custLinFactNeighborY="-168"/>
      <dgm:spPr/>
      <dgm:t>
        <a:bodyPr/>
        <a:lstStyle/>
        <a:p>
          <a:endParaRPr lang="ru-RU"/>
        </a:p>
      </dgm:t>
    </dgm:pt>
    <dgm:pt modelId="{3265790D-4AFD-4780-9CC2-ED3F31D0894E}" type="pres">
      <dgm:prSet presAssocID="{6A06612B-0427-41F3-87B0-1C77F8644481}" presName="txShp" presStyleLbl="node1" presStyleIdx="0" presStyleCnt="3" custScaleX="131435" custLinFactNeighborX="3547" custLinFactNeighborY="-20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38E7E6-00C0-4B12-A62D-B4C419CF01D4}" type="pres">
      <dgm:prSet presAssocID="{61606E7E-EA70-48F8-B4C0-27F1408BE8C6}" presName="spacing" presStyleCnt="0"/>
      <dgm:spPr/>
    </dgm:pt>
    <dgm:pt modelId="{E405D3C2-6E0D-46FB-A71B-B8D8C6649C70}" type="pres">
      <dgm:prSet presAssocID="{86405BBD-6B2F-4CD0-940E-AAE2E1E781BB}" presName="composite" presStyleCnt="0"/>
      <dgm:spPr/>
    </dgm:pt>
    <dgm:pt modelId="{75D5231A-2DF5-4275-B87E-412732AE156D}" type="pres">
      <dgm:prSet presAssocID="{86405BBD-6B2F-4CD0-940E-AAE2E1E781BB}" presName="imgShp" presStyleLbl="fgImgPlace1" presStyleIdx="1" presStyleCnt="3" custLinFactNeighborX="-72388" custLinFactNeighborY="-2057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B87FD55-9FD2-4D31-B1E5-E7BCAE9FD617}" type="pres">
      <dgm:prSet presAssocID="{86405BBD-6B2F-4CD0-940E-AAE2E1E781BB}" presName="txShp" presStyleLbl="node1" presStyleIdx="1" presStyleCnt="3" custScaleX="130825" custLinFactNeighborX="3852" custLinFactNeighborY="-242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BF45CC-48E3-4FA4-87A4-BBA43B3978F1}" type="pres">
      <dgm:prSet presAssocID="{47AF5E12-56DF-4375-8E95-0E955A90951E}" presName="spacing" presStyleCnt="0"/>
      <dgm:spPr/>
    </dgm:pt>
    <dgm:pt modelId="{243E5F77-CCFA-436A-A1BD-3A747F1CF076}" type="pres">
      <dgm:prSet presAssocID="{9C5812A6-30CB-40DB-909F-62C3A9EFE61B}" presName="composite" presStyleCnt="0"/>
      <dgm:spPr/>
    </dgm:pt>
    <dgm:pt modelId="{CB67E4F5-04DD-40CF-A73F-56251BB9482E}" type="pres">
      <dgm:prSet presAssocID="{9C5812A6-30CB-40DB-909F-62C3A9EFE61B}" presName="imgShp" presStyleLbl="fgImgPlace1" presStyleIdx="2" presStyleCnt="3" custLinFactNeighborX="-72368" custLinFactNeighborY="-41302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  <dgm:pt modelId="{B16B95ED-6395-4DF7-ADEA-20889AF4EDB7}" type="pres">
      <dgm:prSet presAssocID="{9C5812A6-30CB-40DB-909F-62C3A9EFE61B}" presName="txShp" presStyleLbl="node1" presStyleIdx="2" presStyleCnt="3" custScaleX="131719" custLinFactNeighborX="3546" custLinFactNeighborY="-4056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FFF8B4-6B88-4587-BD48-F3AFE0D37486}" srcId="{82420860-784A-4EC9-AACE-F069AAB617D7}" destId="{9C5812A6-30CB-40DB-909F-62C3A9EFE61B}" srcOrd="2" destOrd="0" parTransId="{0C513025-D4D1-439C-8A22-6F29BF1AEBBE}" sibTransId="{44A255EA-3A0B-4634-9ED8-D3D30DA7C76E}"/>
    <dgm:cxn modelId="{C5639F34-4628-42F4-BF70-231B137D55E2}" type="presOf" srcId="{82420860-784A-4EC9-AACE-F069AAB617D7}" destId="{C2957BBD-E1B3-4A21-A45D-6303A9AAD187}" srcOrd="0" destOrd="0" presId="urn:microsoft.com/office/officeart/2005/8/layout/vList3"/>
    <dgm:cxn modelId="{566E4CCF-5137-4E85-9891-3B5CB4BB65A4}" srcId="{82420860-784A-4EC9-AACE-F069AAB617D7}" destId="{86405BBD-6B2F-4CD0-940E-AAE2E1E781BB}" srcOrd="1" destOrd="0" parTransId="{B5A83956-BBBC-48D4-899A-01666341CA42}" sibTransId="{47AF5E12-56DF-4375-8E95-0E955A90951E}"/>
    <dgm:cxn modelId="{19DC9E06-C975-4B4E-B082-A385AE296B86}" type="presOf" srcId="{9C5812A6-30CB-40DB-909F-62C3A9EFE61B}" destId="{B16B95ED-6395-4DF7-ADEA-20889AF4EDB7}" srcOrd="0" destOrd="0" presId="urn:microsoft.com/office/officeart/2005/8/layout/vList3"/>
    <dgm:cxn modelId="{46980D07-20B8-4915-9EF5-C683F2D597E9}" type="presOf" srcId="{86405BBD-6B2F-4CD0-940E-AAE2E1E781BB}" destId="{4B87FD55-9FD2-4D31-B1E5-E7BCAE9FD617}" srcOrd="0" destOrd="0" presId="urn:microsoft.com/office/officeart/2005/8/layout/vList3"/>
    <dgm:cxn modelId="{3C80D8DB-4CCC-4453-852E-0D248D345878}" type="presOf" srcId="{6A06612B-0427-41F3-87B0-1C77F8644481}" destId="{3265790D-4AFD-4780-9CC2-ED3F31D0894E}" srcOrd="0" destOrd="0" presId="urn:microsoft.com/office/officeart/2005/8/layout/vList3"/>
    <dgm:cxn modelId="{6F15D392-F00F-498A-AFD4-944D559D5F72}" srcId="{82420860-784A-4EC9-AACE-F069AAB617D7}" destId="{6A06612B-0427-41F3-87B0-1C77F8644481}" srcOrd="0" destOrd="0" parTransId="{A0894237-2A04-4FF4-A1C0-6A809042DE10}" sibTransId="{61606E7E-EA70-48F8-B4C0-27F1408BE8C6}"/>
    <dgm:cxn modelId="{BD1DB80C-5D14-4B6F-903D-C1FAAE3B7808}" type="presParOf" srcId="{C2957BBD-E1B3-4A21-A45D-6303A9AAD187}" destId="{C47474F7-2E8C-4EA3-B2BA-2A8E49E74C82}" srcOrd="0" destOrd="0" presId="urn:microsoft.com/office/officeart/2005/8/layout/vList3"/>
    <dgm:cxn modelId="{AE49CF3F-7CDF-4255-B3D9-028F6BB65921}" type="presParOf" srcId="{C47474F7-2E8C-4EA3-B2BA-2A8E49E74C82}" destId="{5E7E65EC-67D1-43DC-BCEE-046584A759C6}" srcOrd="0" destOrd="0" presId="urn:microsoft.com/office/officeart/2005/8/layout/vList3"/>
    <dgm:cxn modelId="{33C91D3C-73CB-44EA-8CE6-8FC3F5FEFCE3}" type="presParOf" srcId="{C47474F7-2E8C-4EA3-B2BA-2A8E49E74C82}" destId="{3265790D-4AFD-4780-9CC2-ED3F31D0894E}" srcOrd="1" destOrd="0" presId="urn:microsoft.com/office/officeart/2005/8/layout/vList3"/>
    <dgm:cxn modelId="{2838D772-05E7-429A-AC89-879F581FADDD}" type="presParOf" srcId="{C2957BBD-E1B3-4A21-A45D-6303A9AAD187}" destId="{F538E7E6-00C0-4B12-A62D-B4C419CF01D4}" srcOrd="1" destOrd="0" presId="urn:microsoft.com/office/officeart/2005/8/layout/vList3"/>
    <dgm:cxn modelId="{DBF85BAF-4E7D-4E25-976E-76B0C0A23628}" type="presParOf" srcId="{C2957BBD-E1B3-4A21-A45D-6303A9AAD187}" destId="{E405D3C2-6E0D-46FB-A71B-B8D8C6649C70}" srcOrd="2" destOrd="0" presId="urn:microsoft.com/office/officeart/2005/8/layout/vList3"/>
    <dgm:cxn modelId="{AA9971C6-81C3-4FB6-8638-E8676B31FF12}" type="presParOf" srcId="{E405D3C2-6E0D-46FB-A71B-B8D8C6649C70}" destId="{75D5231A-2DF5-4275-B87E-412732AE156D}" srcOrd="0" destOrd="0" presId="urn:microsoft.com/office/officeart/2005/8/layout/vList3"/>
    <dgm:cxn modelId="{54A0F96D-FD86-4E2D-882B-75D87234EA70}" type="presParOf" srcId="{E405D3C2-6E0D-46FB-A71B-B8D8C6649C70}" destId="{4B87FD55-9FD2-4D31-B1E5-E7BCAE9FD617}" srcOrd="1" destOrd="0" presId="urn:microsoft.com/office/officeart/2005/8/layout/vList3"/>
    <dgm:cxn modelId="{85A283F1-9403-47B2-AF52-EDA9D1704DE2}" type="presParOf" srcId="{C2957BBD-E1B3-4A21-A45D-6303A9AAD187}" destId="{52BF45CC-48E3-4FA4-87A4-BBA43B3978F1}" srcOrd="3" destOrd="0" presId="urn:microsoft.com/office/officeart/2005/8/layout/vList3"/>
    <dgm:cxn modelId="{CD0AEAA2-25DC-4EEF-9475-B93CC461E985}" type="presParOf" srcId="{C2957BBD-E1B3-4A21-A45D-6303A9AAD187}" destId="{243E5F77-CCFA-436A-A1BD-3A747F1CF076}" srcOrd="4" destOrd="0" presId="urn:microsoft.com/office/officeart/2005/8/layout/vList3"/>
    <dgm:cxn modelId="{CD27E089-0710-489A-B778-32B4C21E64D9}" type="presParOf" srcId="{243E5F77-CCFA-436A-A1BD-3A747F1CF076}" destId="{CB67E4F5-04DD-40CF-A73F-56251BB9482E}" srcOrd="0" destOrd="0" presId="urn:microsoft.com/office/officeart/2005/8/layout/vList3"/>
    <dgm:cxn modelId="{E1696F52-1E89-40A5-A4A8-90CDBAA325AA}" type="presParOf" srcId="{243E5F77-CCFA-436A-A1BD-3A747F1CF076}" destId="{B16B95ED-6395-4DF7-ADEA-20889AF4EDB7}" srcOrd="1" destOrd="0" presId="urn:microsoft.com/office/officeart/2005/8/layout/vList3"/>
  </dgm:cxnLst>
  <dgm:bg>
    <a:noFill/>
  </dgm:bg>
  <dgm:whole>
    <a:ln w="38100"/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485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812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6747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440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696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007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22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519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62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649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8528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7F0532-B953-4329-B8F4-AD74409EB57F}" type="datetimeFigureOut">
              <a:rPr lang="ru-RU" smtClean="0"/>
              <a:t>15.02.2023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B986C6-62D8-49BD-9A90-51D363D913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181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2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hyperlink" Target="https://fioco.ru/demo-vpr-spo" TargetMode="External"/><Relationship Id="rId3" Type="http://schemas.openxmlformats.org/officeDocument/2006/relationships/diagramLayout" Target="../diagrams/layout6.xml"/><Relationship Id="rId7" Type="http://schemas.openxmlformats.org/officeDocument/2006/relationships/image" Target="../media/image2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69809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88579" y="557048"/>
            <a:ext cx="11067393" cy="4298731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b="1" spc="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	ВПР СПО 2022: </a:t>
            </a:r>
            <a:br>
              <a:rPr lang="ru-RU" b="1" spc="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b="1" spc="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	анализ результатов</a:t>
            </a:r>
            <a:br>
              <a:rPr lang="ru-RU" b="1" spc="1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26925" y="5103799"/>
            <a:ext cx="5129047" cy="917028"/>
          </a:xfr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ru-RU" sz="1600" b="1" spc="4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Елькина Светлана Валентиновна, </a:t>
            </a:r>
          </a:p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ru-RU" sz="1600" b="1" spc="4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к</a:t>
            </a:r>
            <a:r>
              <a:rPr lang="ru-RU" sz="1600" b="1" spc="4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.п.н., заместитель директора ЦПО Самарской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4257590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3950241"/>
              </p:ext>
            </p:extLst>
          </p:nvPr>
        </p:nvGraphicFramePr>
        <p:xfrm>
          <a:off x="509259" y="1552356"/>
          <a:ext cx="1103060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013"/>
          </a:xfrm>
        </p:spPr>
        <p:txBody>
          <a:bodyPr>
            <a:noAutofit/>
          </a:bodyPr>
          <a:lstStyle/>
          <a:p>
            <a:pPr algn="r"/>
            <a:r>
              <a:rPr lang="ru-RU" sz="22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1 КУРС. </a:t>
            </a:r>
            <a:r>
              <a:rPr lang="ru-RU" sz="22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Достижение планируемых результатов </a:t>
            </a:r>
            <a:endParaRPr lang="ru-RU" sz="22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531476" y="1030015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7116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7102856"/>
              </p:ext>
            </p:extLst>
          </p:nvPr>
        </p:nvGraphicFramePr>
        <p:xfrm>
          <a:off x="651641" y="367862"/>
          <a:ext cx="10920249" cy="61800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9901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r"/>
            <a:r>
              <a:rPr lang="ru-RU" sz="20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1 КУРС. </a:t>
            </a:r>
            <a:r>
              <a:rPr lang="ru-RU" sz="20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Достижение планируемых результатов </a:t>
            </a:r>
            <a:endParaRPr lang="ru-RU" sz="20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510455" y="809298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25517" y="1019503"/>
            <a:ext cx="11140966" cy="557048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2000" b="1" dirty="0" smtClean="0">
                <a:latin typeface="Arial Narrow" panose="020B0606020202030204" pitchFamily="34" charset="0"/>
              </a:rPr>
              <a:t>СУЩЕСТВЕННЫЕ ВЫВОДЫ:</a:t>
            </a:r>
          </a:p>
          <a:p>
            <a:pPr marL="0" indent="0" algn="just">
              <a:lnSpc>
                <a:spcPct val="130000"/>
              </a:lnSpc>
              <a:buNone/>
            </a:pPr>
            <a:r>
              <a:rPr lang="ru-RU" sz="2400" dirty="0" smtClean="0">
                <a:latin typeface="Arial Narrow" panose="020B0606020202030204" pitchFamily="34" charset="0"/>
              </a:rPr>
              <a:t>По </a:t>
            </a:r>
            <a:r>
              <a:rPr lang="ru-RU" sz="2400" dirty="0">
                <a:latin typeface="Arial Narrow" panose="020B0606020202030204" pitchFamily="34" charset="0"/>
              </a:rPr>
              <a:t>доле обучающихся, выполнивших с максимальным баллом задания № 1, 2, 3, 6, результаты Самарской области превосходят средние показатели по России. Разница находится в пределах от +2,3% до +20,7</a:t>
            </a:r>
            <a:r>
              <a:rPr lang="ru-RU" sz="2400" dirty="0" smtClean="0">
                <a:latin typeface="Arial Narrow" panose="020B0606020202030204" pitchFamily="34" charset="0"/>
              </a:rPr>
              <a:t>%.</a:t>
            </a:r>
          </a:p>
          <a:p>
            <a:pPr marL="0" indent="0" algn="just">
              <a:lnSpc>
                <a:spcPct val="130000"/>
              </a:lnSpc>
              <a:buNone/>
            </a:pPr>
            <a:r>
              <a:rPr lang="ru-RU" sz="2400" dirty="0" smtClean="0">
                <a:latin typeface="Arial Narrow" panose="020B0606020202030204" pitchFamily="34" charset="0"/>
              </a:rPr>
              <a:t>По </a:t>
            </a:r>
            <a:r>
              <a:rPr lang="ru-RU" sz="2400" dirty="0">
                <a:latin typeface="Arial Narrow" panose="020B0606020202030204" pitchFamily="34" charset="0"/>
              </a:rPr>
              <a:t>доле обучающихся, выполнивших с максимальным баллом задания № 4, 5, результаты Самарской области не достигают средних показателей по России. Разница находится в пределах от -1,4% до -4,7%. </a:t>
            </a:r>
          </a:p>
          <a:p>
            <a:pPr marL="0" indent="0" algn="just">
              <a:lnSpc>
                <a:spcPct val="130000"/>
              </a:lnSpc>
              <a:buNone/>
            </a:pPr>
            <a:r>
              <a:rPr lang="ru-RU" sz="2400" dirty="0" smtClean="0">
                <a:latin typeface="Arial Narrow" panose="020B0606020202030204" pitchFamily="34" charset="0"/>
              </a:rPr>
              <a:t>На </a:t>
            </a:r>
            <a:r>
              <a:rPr lang="ru-RU" sz="2400" dirty="0">
                <a:latin typeface="Arial Narrow" panose="020B0606020202030204" pitchFamily="34" charset="0"/>
              </a:rPr>
              <a:t>фоне выросших по сравнению с 2021 годом средних показателей по </a:t>
            </a:r>
            <a:r>
              <a:rPr lang="ru-RU" sz="2400" dirty="0" smtClean="0">
                <a:latin typeface="Arial Narrow" panose="020B0606020202030204" pitchFamily="34" charset="0"/>
              </a:rPr>
              <a:t>России* </a:t>
            </a:r>
            <a:r>
              <a:rPr lang="ru-RU" sz="2400" dirty="0">
                <a:latin typeface="Arial Narrow" panose="020B0606020202030204" pitchFamily="34" charset="0"/>
              </a:rPr>
              <a:t>и снизившихся показателей по Самарской </a:t>
            </a:r>
            <a:r>
              <a:rPr lang="ru-RU" sz="2400" dirty="0" smtClean="0">
                <a:latin typeface="Arial Narrow" panose="020B0606020202030204" pitchFamily="34" charset="0"/>
              </a:rPr>
              <a:t>области** </a:t>
            </a:r>
            <a:r>
              <a:rPr lang="ru-RU" sz="2400" dirty="0">
                <a:latin typeface="Arial Narrow" panose="020B0606020202030204" pitchFamily="34" charset="0"/>
              </a:rPr>
              <a:t>разница в результатах в целом по региону </a:t>
            </a:r>
            <a:r>
              <a:rPr lang="ru-RU" sz="2400" dirty="0" smtClean="0">
                <a:latin typeface="Arial Narrow" panose="020B0606020202030204" pitchFamily="34" charset="0"/>
              </a:rPr>
              <a:t>значительна:</a:t>
            </a:r>
          </a:p>
          <a:p>
            <a:pPr algn="just">
              <a:lnSpc>
                <a:spcPct val="130000"/>
              </a:lnSpc>
            </a:pPr>
            <a:r>
              <a:rPr lang="ru-RU" sz="2400" dirty="0" smtClean="0">
                <a:latin typeface="Arial Narrow" panose="020B0606020202030204" pitchFamily="34" charset="0"/>
              </a:rPr>
              <a:t>по </a:t>
            </a:r>
            <a:r>
              <a:rPr lang="ru-RU" sz="2400" dirty="0">
                <a:latin typeface="Arial Narrow" panose="020B0606020202030204" pitchFamily="34" charset="0"/>
              </a:rPr>
              <a:t>заданию № 4 Чтение с пониманием основного содержания прочитанного текста она составляет от +23,6% в 2021 году до –4,7% в 2022 </a:t>
            </a:r>
            <a:r>
              <a:rPr lang="ru-RU" sz="2400" dirty="0" smtClean="0">
                <a:latin typeface="Arial Narrow" panose="020B0606020202030204" pitchFamily="34" charset="0"/>
              </a:rPr>
              <a:t>году*;</a:t>
            </a:r>
          </a:p>
          <a:p>
            <a:pPr algn="just">
              <a:lnSpc>
                <a:spcPct val="130000"/>
              </a:lnSpc>
            </a:pPr>
            <a:r>
              <a:rPr lang="ru-RU" sz="2400" dirty="0" smtClean="0">
                <a:latin typeface="Arial Narrow" panose="020B0606020202030204" pitchFamily="34" charset="0"/>
              </a:rPr>
              <a:t>по </a:t>
            </a:r>
            <a:r>
              <a:rPr lang="ru-RU" sz="2400" dirty="0">
                <a:latin typeface="Arial Narrow" panose="020B0606020202030204" pitchFamily="34" charset="0"/>
              </a:rPr>
              <a:t>заданию № 5 Оперирование языковыми средствами в коммуникативно значимом контексте: грамматические формы - от +25% в 2021 году до –1,4% в 2022 </a:t>
            </a:r>
            <a:r>
              <a:rPr lang="ru-RU" sz="2400" dirty="0" smtClean="0">
                <a:latin typeface="Arial Narrow" panose="020B0606020202030204" pitchFamily="34" charset="0"/>
              </a:rPr>
              <a:t>году</a:t>
            </a:r>
          </a:p>
          <a:p>
            <a:pPr marL="0" indent="0" algn="just">
              <a:lnSpc>
                <a:spcPct val="130000"/>
              </a:lnSpc>
              <a:buNone/>
            </a:pPr>
            <a:r>
              <a:rPr lang="ru-RU" sz="2400" dirty="0" smtClean="0">
                <a:latin typeface="Arial Narrow" panose="020B0606020202030204" pitchFamily="34" charset="0"/>
              </a:rPr>
              <a:t>Наметилась </a:t>
            </a:r>
            <a:r>
              <a:rPr lang="ru-RU" sz="2400" dirty="0">
                <a:latin typeface="Arial Narrow" panose="020B0606020202030204" pitchFamily="34" charset="0"/>
              </a:rPr>
              <a:t>тенденция к снижению уровня владения </a:t>
            </a:r>
            <a:r>
              <a:rPr lang="ru-RU" sz="2400" dirty="0" smtClean="0">
                <a:latin typeface="Arial Narrow" panose="020B0606020202030204" pitchFamily="34" charset="0"/>
              </a:rPr>
              <a:t>учащимися </a:t>
            </a:r>
            <a:r>
              <a:rPr lang="ru-RU" sz="2400" dirty="0">
                <a:latin typeface="Arial Narrow" panose="020B0606020202030204" pitchFamily="34" charset="0"/>
              </a:rPr>
              <a:t>основной общеобразовательной школы (преимущественно г. </a:t>
            </a:r>
            <a:r>
              <a:rPr lang="ru-RU" sz="2400" dirty="0" smtClean="0">
                <a:latin typeface="Arial Narrow" panose="020B0606020202030204" pitchFamily="34" charset="0"/>
              </a:rPr>
              <a:t>Самары***) </a:t>
            </a:r>
            <a:r>
              <a:rPr lang="ru-RU" sz="2400" dirty="0">
                <a:latin typeface="Arial Narrow" panose="020B0606020202030204" pitchFamily="34" charset="0"/>
              </a:rPr>
              <a:t>умениями и навыками, лежащими в основе Чтения с пониманием основного содержания прочитанного текста и Оперирования языковыми средствами в коммуникативно значимом контексте: грамматические формы</a:t>
            </a:r>
            <a:r>
              <a:rPr lang="ru-RU" sz="2400" dirty="0" smtClean="0">
                <a:latin typeface="Arial Narrow" panose="020B0606020202030204" pitchFamily="34" charset="0"/>
              </a:rPr>
              <a:t>.</a:t>
            </a:r>
            <a:endParaRPr lang="ru-RU" sz="2400" dirty="0">
              <a:latin typeface="Arial Narrow" panose="020B0606020202030204" pitchFamily="34" charset="0"/>
            </a:endParaRPr>
          </a:p>
          <a:p>
            <a:pPr marL="457200" lvl="1" indent="0">
              <a:lnSpc>
                <a:spcPct val="100000"/>
              </a:lnSpc>
              <a:buNone/>
            </a:pPr>
            <a:r>
              <a:rPr lang="ru-RU" dirty="0" smtClean="0">
                <a:latin typeface="Arial Narrow" panose="020B0606020202030204" pitchFamily="34" charset="0"/>
              </a:rPr>
              <a:t>_____________________________________________________________________________</a:t>
            </a:r>
            <a:r>
              <a:rPr lang="ru-RU" sz="1400" dirty="0" smtClean="0">
                <a:latin typeface="Arial Narrow" panose="020B0606020202030204" pitchFamily="34" charset="0"/>
              </a:rPr>
              <a:t>________</a:t>
            </a:r>
            <a:endParaRPr lang="ru-RU" sz="1400" dirty="0">
              <a:latin typeface="Arial Narrow" panose="020B0606020202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1700" dirty="0" smtClean="0">
                <a:latin typeface="Arial Narrow" panose="020B0606020202030204" pitchFamily="34" charset="0"/>
              </a:rPr>
              <a:t>*По заданию </a:t>
            </a:r>
            <a:r>
              <a:rPr lang="ru-RU" sz="1700" dirty="0">
                <a:latin typeface="Arial Narrow" panose="020B0606020202030204" pitchFamily="34" charset="0"/>
              </a:rPr>
              <a:t>№ </a:t>
            </a:r>
            <a:r>
              <a:rPr lang="ru-RU" sz="1700" dirty="0" smtClean="0">
                <a:latin typeface="Arial Narrow" panose="020B0606020202030204" pitchFamily="34" charset="0"/>
              </a:rPr>
              <a:t>4 средние показатели по России составили </a:t>
            </a:r>
            <a:r>
              <a:rPr lang="ru-RU" sz="1700" dirty="0">
                <a:latin typeface="Arial Narrow" panose="020B0606020202030204" pitchFamily="34" charset="0"/>
              </a:rPr>
              <a:t>в 2021 г. – 49,75%, в 2022 г. - 58,64%. </a:t>
            </a:r>
            <a:r>
              <a:rPr lang="ru-RU" sz="1700" dirty="0" smtClean="0">
                <a:latin typeface="Arial Narrow" panose="020B0606020202030204" pitchFamily="34" charset="0"/>
              </a:rPr>
              <a:t>По заданию </a:t>
            </a:r>
            <a:r>
              <a:rPr lang="ru-RU" sz="1700" dirty="0">
                <a:latin typeface="Arial Narrow" panose="020B0606020202030204" pitchFamily="34" charset="0"/>
              </a:rPr>
              <a:t>№ </a:t>
            </a:r>
            <a:r>
              <a:rPr lang="ru-RU" sz="1700" dirty="0" smtClean="0">
                <a:latin typeface="Arial Narrow" panose="020B0606020202030204" pitchFamily="34" charset="0"/>
              </a:rPr>
              <a:t>5: </a:t>
            </a:r>
            <a:r>
              <a:rPr lang="ru-RU" sz="1700" dirty="0">
                <a:latin typeface="Arial Narrow" panose="020B0606020202030204" pitchFamily="34" charset="0"/>
              </a:rPr>
              <a:t>в 2021 г. - 43,85%, в 2022 г. - 46,17</a:t>
            </a:r>
            <a:r>
              <a:rPr lang="ru-RU" sz="1700" dirty="0" smtClean="0">
                <a:latin typeface="Arial Narrow" panose="020B0606020202030204" pitchFamily="34" charset="0"/>
              </a:rPr>
              <a:t>%.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700" dirty="0" smtClean="0">
                <a:latin typeface="Arial Narrow" panose="020B0606020202030204" pitchFamily="34" charset="0"/>
              </a:rPr>
              <a:t>** По заданию </a:t>
            </a:r>
            <a:r>
              <a:rPr lang="ru-RU" sz="1700" dirty="0">
                <a:latin typeface="Arial Narrow" panose="020B0606020202030204" pitchFamily="34" charset="0"/>
              </a:rPr>
              <a:t>№ </a:t>
            </a:r>
            <a:r>
              <a:rPr lang="ru-RU" sz="1700" dirty="0" smtClean="0">
                <a:latin typeface="Arial Narrow" panose="020B0606020202030204" pitchFamily="34" charset="0"/>
              </a:rPr>
              <a:t>4 показатели региона </a:t>
            </a:r>
            <a:r>
              <a:rPr lang="ru-RU" sz="1700" dirty="0">
                <a:latin typeface="Arial Narrow" panose="020B0606020202030204" pitchFamily="34" charset="0"/>
              </a:rPr>
              <a:t>в 2021 г. </a:t>
            </a:r>
            <a:r>
              <a:rPr lang="ru-RU" sz="1700" dirty="0" smtClean="0">
                <a:latin typeface="Arial Narrow" panose="020B0606020202030204" pitchFamily="34" charset="0"/>
              </a:rPr>
              <a:t>были на уровне </a:t>
            </a:r>
            <a:r>
              <a:rPr lang="ru-RU" sz="1700" dirty="0">
                <a:latin typeface="Arial Narrow" panose="020B0606020202030204" pitchFamily="34" charset="0"/>
              </a:rPr>
              <a:t>73,33%, в 2022 г. - 53,96</a:t>
            </a:r>
            <a:r>
              <a:rPr lang="ru-RU" sz="1700" dirty="0" smtClean="0">
                <a:latin typeface="Arial Narrow" panose="020B0606020202030204" pitchFamily="34" charset="0"/>
              </a:rPr>
              <a:t>%. По заданию </a:t>
            </a:r>
            <a:r>
              <a:rPr lang="ru-RU" sz="1700" dirty="0">
                <a:latin typeface="Arial Narrow" panose="020B0606020202030204" pitchFamily="34" charset="0"/>
              </a:rPr>
              <a:t>№ </a:t>
            </a:r>
            <a:r>
              <a:rPr lang="ru-RU" sz="1700" dirty="0" smtClean="0">
                <a:latin typeface="Arial Narrow" panose="020B0606020202030204" pitchFamily="34" charset="0"/>
              </a:rPr>
              <a:t>5: </a:t>
            </a:r>
            <a:r>
              <a:rPr lang="ru-RU" sz="1700" dirty="0">
                <a:latin typeface="Arial Narrow" panose="020B0606020202030204" pitchFamily="34" charset="0"/>
              </a:rPr>
              <a:t>в 2021 г. - 68,89%, в 2022 г. - 44,79%.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ru-RU" sz="1700" dirty="0" smtClean="0">
                <a:latin typeface="Arial Narrow" panose="020B0606020202030204" pitchFamily="34" charset="0"/>
              </a:rPr>
              <a:t>*** Необходимо </a:t>
            </a:r>
            <a:r>
              <a:rPr lang="ru-RU" sz="1700" dirty="0">
                <a:latin typeface="Arial Narrow" panose="020B0606020202030204" pitchFamily="34" charset="0"/>
              </a:rPr>
              <a:t>уточнить, из каких территорий Самарской области приняты на обучение первокурсники Поволжского государственного колледжа - участники ВПР СПО Английский язык, 1 курс в 2022 </a:t>
            </a:r>
            <a:r>
              <a:rPr lang="ru-RU" sz="1700" dirty="0" smtClean="0">
                <a:latin typeface="Arial Narrow" panose="020B0606020202030204" pitchFamily="34" charset="0"/>
              </a:rPr>
              <a:t>г.</a:t>
            </a:r>
            <a:endParaRPr lang="ru-RU" sz="17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55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r"/>
            <a:r>
              <a:rPr lang="ru-RU" sz="2000" b="1" spc="10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1 КУРС. </a:t>
            </a:r>
            <a:r>
              <a:rPr lang="ru-RU" sz="2000" spc="10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Предложения / рекомендации</a:t>
            </a:r>
            <a:endParaRPr lang="ru-RU" sz="20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510455" y="809298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5378264"/>
              </p:ext>
            </p:extLst>
          </p:nvPr>
        </p:nvGraphicFramePr>
        <p:xfrm>
          <a:off x="641131" y="1358573"/>
          <a:ext cx="11141075" cy="5157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1131" y="914400"/>
            <a:ext cx="11256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5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На </a:t>
            </a:r>
            <a:r>
              <a:rPr lang="ru-RU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уровне </a:t>
            </a:r>
            <a:r>
              <a:rPr lang="ru-RU" spc="5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МО </a:t>
            </a:r>
            <a:r>
              <a:rPr lang="ru-RU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учителей и преподавателей английского языка </a:t>
            </a:r>
            <a:r>
              <a:rPr lang="ru-RU" spc="5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территорий (Самара, Тольятти):</a:t>
            </a:r>
            <a:endParaRPr lang="ru-RU" spc="5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4171" y="1388833"/>
            <a:ext cx="1432684" cy="143268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29710" y="1833007"/>
            <a:ext cx="493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1.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03283" y="3429000"/>
            <a:ext cx="34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2.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03283" y="4908331"/>
            <a:ext cx="42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3.</a:t>
            </a:r>
            <a:endParaRPr lang="ru-RU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18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038729911"/>
              </p:ext>
            </p:extLst>
          </p:nvPr>
        </p:nvGraphicFramePr>
        <p:xfrm>
          <a:off x="869731" y="1219199"/>
          <a:ext cx="10484068" cy="5064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104" y="366022"/>
            <a:ext cx="9724698" cy="506338"/>
          </a:xfrm>
        </p:spPr>
        <p:txBody>
          <a:bodyPr>
            <a:noAutofit/>
          </a:bodyPr>
          <a:lstStyle/>
          <a:p>
            <a:pPr algn="r"/>
            <a:r>
              <a:rPr lang="ru-RU" sz="22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завершившие... </a:t>
            </a:r>
            <a:r>
              <a:rPr lang="ru-RU" sz="22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Участники ВПР СПО</a:t>
            </a:r>
            <a:endParaRPr lang="ru-RU" sz="22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19200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207173" y="5780690"/>
            <a:ext cx="64638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Общая численность участников -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89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человек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95398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3823"/>
            <a:ext cx="10649609" cy="506338"/>
          </a:xfrm>
        </p:spPr>
        <p:txBody>
          <a:bodyPr>
            <a:noAutofit/>
          </a:bodyPr>
          <a:lstStyle/>
          <a:p>
            <a:pPr algn="just"/>
            <a:r>
              <a:rPr lang="ru-RU" sz="21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завершившие... </a:t>
            </a:r>
            <a:r>
              <a:rPr lang="ru-RU" sz="21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Сопоставление </a:t>
            </a:r>
            <a:r>
              <a:rPr lang="ru-RU" sz="2100" spc="100" dirty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статистических данных по </a:t>
            </a:r>
            <a:r>
              <a:rPr lang="ru-RU" sz="21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отметкам</a:t>
            </a:r>
            <a:endParaRPr lang="ru-RU" sz="21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19200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505180359"/>
              </p:ext>
            </p:extLst>
          </p:nvPr>
        </p:nvGraphicFramePr>
        <p:xfrm>
          <a:off x="1513490" y="1124607"/>
          <a:ext cx="9364717" cy="53287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649657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3823"/>
            <a:ext cx="10649609" cy="506338"/>
          </a:xfrm>
        </p:spPr>
        <p:txBody>
          <a:bodyPr>
            <a:noAutofit/>
          </a:bodyPr>
          <a:lstStyle/>
          <a:p>
            <a:pPr algn="just"/>
            <a:r>
              <a:rPr lang="ru-RU" sz="21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завершившие... </a:t>
            </a:r>
            <a:r>
              <a:rPr lang="ru-RU" sz="21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Сопоставление </a:t>
            </a:r>
            <a:r>
              <a:rPr lang="ru-RU" sz="2100" spc="100" dirty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статистических данных по </a:t>
            </a:r>
            <a:r>
              <a:rPr lang="ru-RU" sz="21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отметкам</a:t>
            </a:r>
            <a:endParaRPr lang="ru-RU" sz="21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19200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479042760"/>
              </p:ext>
            </p:extLst>
          </p:nvPr>
        </p:nvGraphicFramePr>
        <p:xfrm>
          <a:off x="746236" y="1061545"/>
          <a:ext cx="5980386" cy="3293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726622" y="1061545"/>
            <a:ext cx="4761186" cy="329320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Arial Narrow" panose="020B0606020202030204" pitchFamily="34" charset="0"/>
              </a:rPr>
              <a:t>На положительные отметки задания ВПР выполнили 40,46% обучающихся региона. </a:t>
            </a:r>
            <a:endParaRPr lang="ru-RU" sz="1600" dirty="0" smtClean="0">
              <a:latin typeface="Arial Narrow" panose="020B0606020202030204" pitchFamily="34" charset="0"/>
            </a:endParaRPr>
          </a:p>
          <a:p>
            <a:pPr algn="just"/>
            <a:r>
              <a:rPr lang="ru-RU" sz="1600" dirty="0" smtClean="0">
                <a:latin typeface="Arial Narrow" panose="020B0606020202030204" pitchFamily="34" charset="0"/>
              </a:rPr>
              <a:t>В </a:t>
            </a:r>
            <a:r>
              <a:rPr lang="ru-RU" sz="1600" dirty="0">
                <a:latin typeface="Arial Narrow" panose="020B0606020202030204" pitchFamily="34" charset="0"/>
              </a:rPr>
              <a:t>том числе на: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«5» - 5,62% обучающихся (при среднем показателе по России 12,48% </a:t>
            </a:r>
            <a:r>
              <a:rPr lang="ru-RU" sz="1600" u="sng" dirty="0">
                <a:latin typeface="Arial Narrow" panose="020B0606020202030204" pitchFamily="34" charset="0"/>
              </a:rPr>
              <a:t>недостижение</a:t>
            </a:r>
            <a:r>
              <a:rPr lang="ru-RU" sz="1600" dirty="0">
                <a:latin typeface="Arial Narrow" panose="020B0606020202030204" pitchFamily="34" charset="0"/>
              </a:rPr>
              <a:t> показателя составляет 6,86%); 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«4» - 11,24%, что </a:t>
            </a:r>
            <a:r>
              <a:rPr lang="ru-RU" sz="1600" u="sng" dirty="0">
                <a:latin typeface="Arial Narrow" panose="020B0606020202030204" pitchFamily="34" charset="0"/>
              </a:rPr>
              <a:t>ниже</a:t>
            </a:r>
            <a:r>
              <a:rPr lang="ru-RU" sz="1600" dirty="0">
                <a:latin typeface="Arial Narrow" panose="020B0606020202030204" pitchFamily="34" charset="0"/>
              </a:rPr>
              <a:t> среднего показателя по России (25,7%) на 14,46%;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«3» - 23,6% обучающихся, что также </a:t>
            </a:r>
            <a:r>
              <a:rPr lang="ru-RU" sz="1600" u="sng" dirty="0">
                <a:latin typeface="Arial Narrow" panose="020B0606020202030204" pitchFamily="34" charset="0"/>
              </a:rPr>
              <a:t>ниже</a:t>
            </a:r>
            <a:r>
              <a:rPr lang="ru-RU" sz="1600" dirty="0">
                <a:latin typeface="Arial Narrow" panose="020B0606020202030204" pitchFamily="34" charset="0"/>
              </a:rPr>
              <a:t> среднего показателя по России на 0,93%.</a:t>
            </a:r>
          </a:p>
          <a:p>
            <a:pPr algn="just"/>
            <a:r>
              <a:rPr lang="ru-RU" sz="1600" dirty="0">
                <a:latin typeface="Arial Narrow" panose="020B0606020202030204" pitchFamily="34" charset="0"/>
              </a:rPr>
              <a:t>59,54% обучающихся не справились с заданиями ВПР СПО, получив отметку «2». </a:t>
            </a:r>
            <a:r>
              <a:rPr lang="ru-RU" sz="1600" u="sng" dirty="0">
                <a:latin typeface="Arial Narrow" panose="020B0606020202030204" pitchFamily="34" charset="0"/>
              </a:rPr>
              <a:t>Превышение</a:t>
            </a:r>
            <a:r>
              <a:rPr lang="ru-RU" sz="1600" dirty="0">
                <a:latin typeface="Arial Narrow" panose="020B0606020202030204" pitchFamily="34" charset="0"/>
              </a:rPr>
              <a:t> среднего показателя по России (37,3%) составило 22,24</a:t>
            </a:r>
            <a:r>
              <a:rPr lang="ru-RU" sz="1600" dirty="0" smtClean="0">
                <a:latin typeface="Arial Narrow" panose="020B0606020202030204" pitchFamily="34" charset="0"/>
              </a:rPr>
              <a:t>%.</a:t>
            </a:r>
            <a:endParaRPr lang="ru-RU" sz="1600" dirty="0">
              <a:latin typeface="Arial Narrow" panose="020B0606020202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6236" y="4543938"/>
            <a:ext cx="10741572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>
                <a:latin typeface="Arial Narrow" panose="020B0606020202030204" pitchFamily="34" charset="0"/>
              </a:rPr>
              <a:t>Наименьшее количество неудовлетворительных отметок получили обучающиеся Поволжского государственного университета сервиса (33,33%). </a:t>
            </a:r>
            <a:endParaRPr lang="ru-RU" sz="1600" dirty="0" smtClean="0">
              <a:latin typeface="Arial Narrow" panose="020B0606020202030204" pitchFamily="34" charset="0"/>
            </a:endParaRPr>
          </a:p>
          <a:p>
            <a:pPr algn="just"/>
            <a:r>
              <a:rPr lang="ru-RU" sz="1600" dirty="0" smtClean="0">
                <a:latin typeface="Arial Narrow" panose="020B0606020202030204" pitchFamily="34" charset="0"/>
              </a:rPr>
              <a:t>Второй </a:t>
            </a:r>
            <a:r>
              <a:rPr lang="ru-RU" sz="1600" dirty="0">
                <a:latin typeface="Arial Narrow" panose="020B0606020202030204" pitchFamily="34" charset="0"/>
              </a:rPr>
              <a:t>по </a:t>
            </a:r>
            <a:r>
              <a:rPr lang="ru-RU" sz="1600" dirty="0" smtClean="0">
                <a:latin typeface="Arial Narrow" panose="020B0606020202030204" pitchFamily="34" charset="0"/>
              </a:rPr>
              <a:t>этому показателю </a:t>
            </a:r>
            <a:r>
              <a:rPr lang="ru-RU" sz="1600" dirty="0">
                <a:latin typeface="Arial Narrow" panose="020B0606020202030204" pitchFamily="34" charset="0"/>
              </a:rPr>
              <a:t>стала Современная Гуманитарная Бизнес Академия (37,5%). </a:t>
            </a:r>
            <a:endParaRPr lang="ru-RU" sz="1600" dirty="0" smtClean="0">
              <a:latin typeface="Arial Narrow" panose="020B0606020202030204" pitchFamily="34" charset="0"/>
            </a:endParaRPr>
          </a:p>
          <a:p>
            <a:pPr algn="just"/>
            <a:r>
              <a:rPr lang="ru-RU" sz="1600" dirty="0" smtClean="0">
                <a:latin typeface="Arial Narrow" panose="020B0606020202030204" pitchFamily="34" charset="0"/>
              </a:rPr>
              <a:t>Наибольшее </a:t>
            </a:r>
            <a:r>
              <a:rPr lang="ru-RU" sz="1600" dirty="0">
                <a:latin typeface="Arial Narrow" panose="020B0606020202030204" pitchFamily="34" charset="0"/>
              </a:rPr>
              <a:t>количество отметок «2» получено обучающимися Поволжского государственного колледжа (64%).</a:t>
            </a:r>
          </a:p>
          <a:p>
            <a:pPr algn="just"/>
            <a:endParaRPr lang="ru-RU" sz="800" dirty="0" smtClean="0">
              <a:latin typeface="Arial Narrow" panose="020B0606020202030204" pitchFamily="34" charset="0"/>
            </a:endParaRPr>
          </a:p>
          <a:p>
            <a:pPr algn="just"/>
            <a:r>
              <a:rPr lang="ru-RU" sz="1600" dirty="0" smtClean="0">
                <a:latin typeface="Arial Narrow" panose="020B0606020202030204" pitchFamily="34" charset="0"/>
              </a:rPr>
              <a:t>По </a:t>
            </a:r>
            <a:r>
              <a:rPr lang="ru-RU" sz="1600" dirty="0">
                <a:latin typeface="Arial Narrow" panose="020B0606020202030204" pitchFamily="34" charset="0"/>
              </a:rPr>
              <a:t>доле отметок «5» лидирует Современная Гуманитарная Бизнес Академия (25%). </a:t>
            </a:r>
            <a:endParaRPr lang="ru-RU" sz="1600" dirty="0" smtClean="0">
              <a:latin typeface="Arial Narrow" panose="020B0606020202030204" pitchFamily="34" charset="0"/>
            </a:endParaRPr>
          </a:p>
          <a:p>
            <a:pPr algn="just"/>
            <a:r>
              <a:rPr lang="ru-RU" sz="1600" dirty="0" smtClean="0">
                <a:latin typeface="Arial Narrow" panose="020B0606020202030204" pitchFamily="34" charset="0"/>
              </a:rPr>
              <a:t>Вторую </a:t>
            </a:r>
            <a:r>
              <a:rPr lang="ru-RU" sz="1600" dirty="0">
                <a:latin typeface="Arial Narrow" panose="020B0606020202030204" pitchFamily="34" charset="0"/>
              </a:rPr>
              <a:t>позицию занимает Поволжский государственный колледж (4% работ оценены на «5»). </a:t>
            </a:r>
            <a:endParaRPr lang="ru-RU" sz="1600" dirty="0" smtClean="0">
              <a:latin typeface="Arial Narrow" panose="020B0606020202030204" pitchFamily="34" charset="0"/>
            </a:endParaRPr>
          </a:p>
          <a:p>
            <a:pPr algn="just"/>
            <a:r>
              <a:rPr lang="ru-RU" sz="1600" dirty="0" smtClean="0">
                <a:latin typeface="Arial Narrow" panose="020B0606020202030204" pitchFamily="34" charset="0"/>
              </a:rPr>
              <a:t>У </a:t>
            </a:r>
            <a:r>
              <a:rPr lang="ru-RU" sz="1600" dirty="0">
                <a:latin typeface="Arial Narrow" panose="020B0606020202030204" pitchFamily="34" charset="0"/>
              </a:rPr>
              <a:t>Поволжского государственного университета сервиса работ, выполненных на «5», нет</a:t>
            </a:r>
            <a:r>
              <a:rPr lang="ru-RU" sz="1600" dirty="0" smtClean="0">
                <a:latin typeface="Arial Narrow" panose="020B0606020202030204" pitchFamily="34" charset="0"/>
              </a:rPr>
              <a:t>.</a:t>
            </a:r>
            <a:endParaRPr lang="ru-RU" sz="1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8503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363823"/>
            <a:ext cx="10649609" cy="506338"/>
          </a:xfrm>
        </p:spPr>
        <p:txBody>
          <a:bodyPr>
            <a:noAutofit/>
          </a:bodyPr>
          <a:lstStyle/>
          <a:p>
            <a:pPr algn="just"/>
            <a:r>
              <a:rPr lang="ru-RU" sz="21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завершившие... </a:t>
            </a:r>
            <a:r>
              <a:rPr lang="ru-RU" sz="21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Сопоставление </a:t>
            </a:r>
            <a:r>
              <a:rPr lang="ru-RU" sz="2100" spc="100" dirty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статистических данных по </a:t>
            </a:r>
            <a:r>
              <a:rPr lang="ru-RU" sz="21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отметкам</a:t>
            </a:r>
            <a:endParaRPr lang="ru-RU" sz="21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19200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905203" y="981538"/>
            <a:ext cx="105156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ВПР СПО Английский язык, завершившие общеобразовательную подготовку</a:t>
            </a:r>
            <a:r>
              <a:rPr lang="ru-RU" dirty="0" smtClean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Статистика </a:t>
            </a:r>
            <a:r>
              <a:rPr lang="ru-RU" dirty="0"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отметкам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0836705"/>
              </p:ext>
            </p:extLst>
          </p:nvPr>
        </p:nvGraphicFramePr>
        <p:xfrm>
          <a:off x="1313791" y="1607896"/>
          <a:ext cx="9564416" cy="39730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5656">
                  <a:extLst>
                    <a:ext uri="{9D8B030D-6E8A-4147-A177-3AD203B41FA5}">
                      <a16:colId xmlns:a16="http://schemas.microsoft.com/office/drawing/2014/main" xmlns="" val="2155230509"/>
                    </a:ext>
                  </a:extLst>
                </a:gridCol>
                <a:gridCol w="1775244">
                  <a:extLst>
                    <a:ext uri="{9D8B030D-6E8A-4147-A177-3AD203B41FA5}">
                      <a16:colId xmlns:a16="http://schemas.microsoft.com/office/drawing/2014/main" xmlns="" val="1740678191"/>
                    </a:ext>
                  </a:extLst>
                </a:gridCol>
                <a:gridCol w="1160970">
                  <a:extLst>
                    <a:ext uri="{9D8B030D-6E8A-4147-A177-3AD203B41FA5}">
                      <a16:colId xmlns:a16="http://schemas.microsoft.com/office/drawing/2014/main" xmlns="" val="1244007602"/>
                    </a:ext>
                  </a:extLst>
                </a:gridCol>
                <a:gridCol w="856139">
                  <a:extLst>
                    <a:ext uri="{9D8B030D-6E8A-4147-A177-3AD203B41FA5}">
                      <a16:colId xmlns:a16="http://schemas.microsoft.com/office/drawing/2014/main" xmlns="" val="3413099977"/>
                    </a:ext>
                  </a:extLst>
                </a:gridCol>
                <a:gridCol w="856139">
                  <a:extLst>
                    <a:ext uri="{9D8B030D-6E8A-4147-A177-3AD203B41FA5}">
                      <a16:colId xmlns:a16="http://schemas.microsoft.com/office/drawing/2014/main" xmlns="" val="1930547249"/>
                    </a:ext>
                  </a:extLst>
                </a:gridCol>
                <a:gridCol w="855134">
                  <a:extLst>
                    <a:ext uri="{9D8B030D-6E8A-4147-A177-3AD203B41FA5}">
                      <a16:colId xmlns:a16="http://schemas.microsoft.com/office/drawing/2014/main" xmlns="" val="497364347"/>
                    </a:ext>
                  </a:extLst>
                </a:gridCol>
                <a:gridCol w="855134">
                  <a:extLst>
                    <a:ext uri="{9D8B030D-6E8A-4147-A177-3AD203B41FA5}">
                      <a16:colId xmlns:a16="http://schemas.microsoft.com/office/drawing/2014/main" xmlns="" val="2820128226"/>
                    </a:ext>
                  </a:extLst>
                </a:gridCol>
              </a:tblGrid>
              <a:tr h="104838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Группы участников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Количество образовательных организаций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Количество участников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Доля обучающихся,             выполнивших задания ВПР с отметкой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06428324"/>
                  </a:ext>
                </a:extLst>
              </a:tr>
              <a:tr h="5388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«2»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«3»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«4»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«5»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C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2649558"/>
                  </a:ext>
                </a:extLst>
              </a:tr>
              <a:tr h="338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Вся выборка (РФ)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129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3086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37,3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24,53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25,7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12,48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6383274"/>
                  </a:ext>
                </a:extLst>
              </a:tr>
              <a:tr h="33897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Самарская область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89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59,54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23,6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11,24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5,62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2579169"/>
                  </a:ext>
                </a:extLst>
              </a:tr>
              <a:tr h="6042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Поволжский государственный университет сервиса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33,33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50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16,67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96426937"/>
                  </a:ext>
                </a:extLst>
              </a:tr>
              <a:tr h="5780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Современная Гуманитарная Бизнес Академия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37,5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25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12,5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25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44558726"/>
                  </a:ext>
                </a:extLst>
              </a:tr>
              <a:tr h="5255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Поволжский государственный колледж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75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21,33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10,67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600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ru-RU" sz="16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F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24954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80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5821" y="167336"/>
            <a:ext cx="11183007" cy="727054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</a:t>
            </a:r>
            <a:r>
              <a:rPr lang="ru-RU" sz="2000" b="1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завершившие... </a:t>
            </a:r>
            <a:r>
              <a:rPr lang="ru-RU" sz="2000" dirty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Распределение первичных баллов по результатам выполнения </a:t>
            </a:r>
            <a:r>
              <a:rPr lang="ru-RU" sz="20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заданий</a:t>
            </a:r>
            <a:endParaRPr lang="ru-RU" sz="22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21042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2638049856"/>
              </p:ext>
            </p:extLst>
          </p:nvPr>
        </p:nvGraphicFramePr>
        <p:xfrm>
          <a:off x="1009815" y="1186874"/>
          <a:ext cx="10343983" cy="4601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186112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9090" y="167336"/>
            <a:ext cx="10888717" cy="727054"/>
          </a:xfrm>
        </p:spPr>
        <p:txBody>
          <a:bodyPr>
            <a:noAutofit/>
          </a:bodyPr>
          <a:lstStyle/>
          <a:p>
            <a:pPr algn="r"/>
            <a:r>
              <a:rPr lang="ru-RU" sz="20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завершившие... </a:t>
            </a:r>
            <a:r>
              <a:rPr lang="ru-RU" sz="20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Распределение первичных баллов по результатам выполнения заданий</a:t>
            </a:r>
            <a:endParaRPr lang="ru-RU" sz="20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21042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15007" y="1039085"/>
            <a:ext cx="1097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Данные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образовательных организаций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распределению первичных баллов по результатам ВПР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существенно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разнятся 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7850" y="4232310"/>
            <a:ext cx="108571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latin typeface="Arial Narrow" panose="020B0606020202030204" pitchFamily="34" charset="0"/>
              </a:rPr>
              <a:t>П</a:t>
            </a:r>
            <a:r>
              <a:rPr lang="ru-RU" sz="1600" dirty="0" smtClean="0">
                <a:latin typeface="Arial Narrow" panose="020B0606020202030204" pitchFamily="34" charset="0"/>
              </a:rPr>
              <a:t>о </a:t>
            </a:r>
            <a:r>
              <a:rPr lang="ru-RU" sz="1600" dirty="0">
                <a:latin typeface="Arial Narrow" panose="020B0606020202030204" pitchFamily="34" charset="0"/>
              </a:rPr>
              <a:t>доле обучающихся, выполнивших задания ВПР на 21-32 балла (</a:t>
            </a:r>
            <a:r>
              <a:rPr lang="ru-RU" sz="1600" u="sng" dirty="0">
                <a:latin typeface="Arial Narrow" panose="020B0606020202030204" pitchFamily="34" charset="0"/>
              </a:rPr>
              <a:t>верхний диапазон оценочной шкалы</a:t>
            </a:r>
            <a:r>
              <a:rPr lang="ru-RU" sz="1600" dirty="0">
                <a:latin typeface="Arial Narrow" panose="020B0606020202030204" pitchFamily="34" charset="0"/>
              </a:rPr>
              <a:t>), лидером является </a:t>
            </a:r>
            <a:r>
              <a:rPr lang="ru-RU" sz="1600" u="sng" dirty="0">
                <a:latin typeface="Arial Narrow" panose="020B0606020202030204" pitchFamily="34" charset="0"/>
              </a:rPr>
              <a:t>Современная Гуманитарная Бизнес Академия</a:t>
            </a:r>
            <a:r>
              <a:rPr lang="ru-RU" sz="1600" dirty="0">
                <a:latin typeface="Arial Narrow" panose="020B0606020202030204" pitchFamily="34" charset="0"/>
              </a:rPr>
              <a:t>. Ее значение 25% немногим меньше среднего показателя по России (26,2%). В то же время 37,5% обучающихся организации выполнили задания ВПР с ничтожно низкими 1, 2, 4 баллами (нижний диапазон оценочной шкалы).</a:t>
            </a:r>
          </a:p>
          <a:p>
            <a:pPr algn="just"/>
            <a:r>
              <a:rPr lang="ru-RU" sz="1600" u="sng" dirty="0">
                <a:latin typeface="Arial Narrow" panose="020B0606020202030204" pitchFamily="34" charset="0"/>
              </a:rPr>
              <a:t>Поволжский государственный университет сервиса</a:t>
            </a:r>
            <a:r>
              <a:rPr lang="ru-RU" sz="1600" dirty="0">
                <a:latin typeface="Arial Narrow" panose="020B0606020202030204" pitchFamily="34" charset="0"/>
              </a:rPr>
              <a:t> уверенно лидирует в </a:t>
            </a:r>
            <a:r>
              <a:rPr lang="ru-RU" sz="1600" u="sng" dirty="0">
                <a:latin typeface="Arial Narrow" panose="020B0606020202030204" pitchFamily="34" charset="0"/>
              </a:rPr>
              <a:t>среднем диапазоне оценочной шкалы </a:t>
            </a:r>
            <a:r>
              <a:rPr lang="ru-RU" sz="1600" dirty="0">
                <a:latin typeface="Arial Narrow" panose="020B0606020202030204" pitchFamily="34" charset="0"/>
              </a:rPr>
              <a:t>– 66,8%, имея нулевой показатель по верхнему диапазону и 33,4% по нижнему диапазону оценочной шкалы (задания ВПР выполнены на 5, 6 баллов).</a:t>
            </a:r>
          </a:p>
          <a:p>
            <a:pPr algn="just"/>
            <a:r>
              <a:rPr lang="ru-RU" sz="1600" dirty="0" smtClean="0">
                <a:latin typeface="Arial Narrow" panose="020B0606020202030204" pitchFamily="34" charset="0"/>
              </a:rPr>
              <a:t>Лидером </a:t>
            </a:r>
            <a:r>
              <a:rPr lang="ru-RU" sz="1600" u="sng" dirty="0" smtClean="0">
                <a:latin typeface="Arial Narrow" panose="020B0606020202030204" pitchFamily="34" charset="0"/>
              </a:rPr>
              <a:t>нижнего диапазона </a:t>
            </a:r>
            <a:r>
              <a:rPr lang="ru-RU" sz="1600" u="sng" dirty="0">
                <a:latin typeface="Arial Narrow" panose="020B0606020202030204" pitchFamily="34" charset="0"/>
              </a:rPr>
              <a:t>оценочной шкалы</a:t>
            </a:r>
            <a:r>
              <a:rPr lang="ru-RU" sz="1600" dirty="0">
                <a:latin typeface="Arial Narrow" panose="020B0606020202030204" pitchFamily="34" charset="0"/>
              </a:rPr>
              <a:t> </a:t>
            </a:r>
            <a:r>
              <a:rPr lang="ru-RU" sz="1600" dirty="0" smtClean="0">
                <a:latin typeface="Arial Narrow" panose="020B0606020202030204" pitchFamily="34" charset="0"/>
              </a:rPr>
              <a:t>является </a:t>
            </a:r>
            <a:r>
              <a:rPr lang="ru-RU" sz="1600" u="sng" dirty="0" smtClean="0">
                <a:latin typeface="Arial Narrow" panose="020B0606020202030204" pitchFamily="34" charset="0"/>
              </a:rPr>
              <a:t>Поволжский государственный колледж</a:t>
            </a:r>
            <a:r>
              <a:rPr lang="ru-RU" sz="1600" dirty="0" smtClean="0">
                <a:latin typeface="Arial Narrow" panose="020B0606020202030204" pitchFamily="34" charset="0"/>
              </a:rPr>
              <a:t> (64</a:t>
            </a:r>
            <a:r>
              <a:rPr lang="ru-RU" sz="1600" dirty="0">
                <a:latin typeface="Arial Narrow" panose="020B0606020202030204" pitchFamily="34" charset="0"/>
              </a:rPr>
              <a:t>% обучающихся, завершивших общеобразовательную подготовку, получили по итогам ВПР от 1 до 10 баллов). Вместе с тем, 7,9% обучающихся колледжа обеспечили ему присутствие в верхнем диапазоне оценочной шкалы, выполнив работу на 22, 24, 25 и 27 баллов. 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2280728"/>
              </p:ext>
            </p:extLst>
          </p:nvPr>
        </p:nvGraphicFramePr>
        <p:xfrm>
          <a:off x="599090" y="1513297"/>
          <a:ext cx="10754709" cy="253438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4386">
                  <a:extLst>
                    <a:ext uri="{9D8B030D-6E8A-4147-A177-3AD203B41FA5}">
                      <a16:colId xmlns:a16="http://schemas.microsoft.com/office/drawing/2014/main" xmlns="" val="1557217072"/>
                    </a:ext>
                  </a:extLst>
                </a:gridCol>
                <a:gridCol w="1444832">
                  <a:extLst>
                    <a:ext uri="{9D8B030D-6E8A-4147-A177-3AD203B41FA5}">
                      <a16:colId xmlns:a16="http://schemas.microsoft.com/office/drawing/2014/main" xmlns="" val="735284898"/>
                    </a:ext>
                  </a:extLst>
                </a:gridCol>
                <a:gridCol w="1605620">
                  <a:extLst>
                    <a:ext uri="{9D8B030D-6E8A-4147-A177-3AD203B41FA5}">
                      <a16:colId xmlns:a16="http://schemas.microsoft.com/office/drawing/2014/main" xmlns="" val="1378662134"/>
                    </a:ext>
                  </a:extLst>
                </a:gridCol>
                <a:gridCol w="2085721">
                  <a:extLst>
                    <a:ext uri="{9D8B030D-6E8A-4147-A177-3AD203B41FA5}">
                      <a16:colId xmlns:a16="http://schemas.microsoft.com/office/drawing/2014/main" xmlns="" val="3576734616"/>
                    </a:ext>
                  </a:extLst>
                </a:gridCol>
                <a:gridCol w="2246509">
                  <a:extLst>
                    <a:ext uri="{9D8B030D-6E8A-4147-A177-3AD203B41FA5}">
                      <a16:colId xmlns:a16="http://schemas.microsoft.com/office/drawing/2014/main" xmlns="" val="4089561176"/>
                    </a:ext>
                  </a:extLst>
                </a:gridCol>
                <a:gridCol w="2247641">
                  <a:extLst>
                    <a:ext uri="{9D8B030D-6E8A-4147-A177-3AD203B41FA5}">
                      <a16:colId xmlns:a16="http://schemas.microsoft.com/office/drawing/2014/main" xmlns="" val="3220694506"/>
                    </a:ext>
                  </a:extLst>
                </a:gridCol>
              </a:tblGrid>
              <a:tr h="125926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Баллы 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Вся выборка (РФ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</a:rPr>
                        <a:t>), %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Самарская 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</a:rPr>
                        <a:t>область, %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Поволжский государственный университет 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</a:rPr>
                        <a:t>сервиса, %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Современная Гуманитарная Бизнес 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</a:rPr>
                        <a:t>Академия, %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Поволжский государственный </a:t>
                      </a: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</a:rPr>
                        <a:t>колледж, %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9641993"/>
                  </a:ext>
                </a:extLst>
              </a:tr>
              <a:tr h="425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21-32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26,2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B5C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>
                          <a:effectLst/>
                          <a:latin typeface="Arial Narrow" panose="020B0606020202030204" pitchFamily="34" charset="0"/>
                        </a:rPr>
                        <a:t>8,8</a:t>
                      </a:r>
                      <a:endParaRPr lang="ru-RU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B5C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  <a:endParaRPr lang="ru-RU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B5C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25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B5C0C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7,9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B5C0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24532533"/>
                  </a:ext>
                </a:extLst>
              </a:tr>
              <a:tr h="425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>
                          <a:effectLst/>
                          <a:latin typeface="Arial Narrow" panose="020B0606020202030204" pitchFamily="34" charset="0"/>
                        </a:rPr>
                        <a:t>11-20</a:t>
                      </a:r>
                      <a:endParaRPr lang="ru-RU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36,8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>
                          <a:effectLst/>
                          <a:latin typeface="Arial Narrow" panose="020B0606020202030204" pitchFamily="34" charset="0"/>
                        </a:rPr>
                        <a:t>31,3</a:t>
                      </a:r>
                      <a:endParaRPr lang="ru-RU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>
                          <a:effectLst/>
                          <a:latin typeface="Arial Narrow" panose="020B0606020202030204" pitchFamily="34" charset="0"/>
                        </a:rPr>
                        <a:t>66,8</a:t>
                      </a:r>
                      <a:endParaRPr lang="ru-RU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>
                          <a:effectLst/>
                          <a:latin typeface="Arial Narrow" panose="020B0606020202030204" pitchFamily="34" charset="0"/>
                        </a:rPr>
                        <a:t>37,5</a:t>
                      </a:r>
                      <a:endParaRPr lang="ru-RU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FF1F5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27,9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FF1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30976641"/>
                  </a:ext>
                </a:extLst>
              </a:tr>
              <a:tr h="4250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1-10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41,4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AD1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>
                          <a:effectLst/>
                          <a:latin typeface="Arial Narrow" panose="020B0606020202030204" pitchFamily="34" charset="0"/>
                        </a:rPr>
                        <a:t>59,5</a:t>
                      </a:r>
                      <a:endParaRPr lang="ru-RU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AD1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>
                          <a:effectLst/>
                          <a:latin typeface="Arial Narrow" panose="020B0606020202030204" pitchFamily="34" charset="0"/>
                        </a:rPr>
                        <a:t>33,4</a:t>
                      </a:r>
                      <a:endParaRPr lang="ru-RU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AD1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37,5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AD1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64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AD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88820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0873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104" y="366022"/>
            <a:ext cx="9724698" cy="506338"/>
          </a:xfrm>
        </p:spPr>
        <p:txBody>
          <a:bodyPr>
            <a:noAutofit/>
          </a:bodyPr>
          <a:lstStyle/>
          <a:p>
            <a:pPr algn="r"/>
            <a:r>
              <a:rPr lang="ru-RU" sz="22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Основания для проведения анализа результатов ВПР СПО</a:t>
            </a:r>
            <a:endParaRPr lang="ru-RU" sz="2200" b="1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19200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Группа 20"/>
          <p:cNvGrpSpPr/>
          <p:nvPr/>
        </p:nvGrpSpPr>
        <p:grpSpPr>
          <a:xfrm>
            <a:off x="838197" y="1496515"/>
            <a:ext cx="10515601" cy="3875957"/>
            <a:chOff x="838197" y="1496515"/>
            <a:chExt cx="10515601" cy="3875957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838198" y="1496515"/>
              <a:ext cx="10515600" cy="945931"/>
            </a:xfrm>
            <a:prstGeom prst="rect">
              <a:avLst/>
            </a:prstGeom>
            <a:solidFill>
              <a:srgbClr val="E3E7ED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spc="100" dirty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Распоряжение министерства образования и науки Самарской области </a:t>
              </a:r>
              <a:endParaRPr lang="ru-RU" sz="2000" spc="1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2000" spc="100" dirty="0" smtClean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от </a:t>
              </a:r>
              <a:r>
                <a:rPr lang="ru-RU" sz="2000" spc="100" dirty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08.09.2022 № 841-р</a:t>
              </a: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5716690" y="2427779"/>
              <a:ext cx="579136" cy="546538"/>
            </a:xfrm>
            <a:prstGeom prst="downArrow">
              <a:avLst/>
            </a:prstGeom>
            <a:solidFill>
              <a:srgbClr val="E3E7ED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838197" y="2982310"/>
              <a:ext cx="10515601" cy="893380"/>
            </a:xfrm>
            <a:prstGeom prst="rect">
              <a:avLst/>
            </a:prstGeom>
            <a:solidFill>
              <a:srgbClr val="E3E7ED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spc="100" dirty="0" smtClean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Статистические данные по результатам </a:t>
              </a:r>
              <a:r>
                <a:rPr lang="ru-RU" sz="2000" spc="100" dirty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ВПР СПО, </a:t>
              </a:r>
              <a:endParaRPr lang="ru-RU" sz="2000" spc="1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ru-RU" sz="2000" spc="100" dirty="0" smtClean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предоставленные </a:t>
              </a:r>
              <a:r>
                <a:rPr lang="ru-RU" sz="2000" spc="100" dirty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РЦМО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838197" y="4479092"/>
              <a:ext cx="10515601" cy="893380"/>
            </a:xfrm>
            <a:prstGeom prst="rect">
              <a:avLst/>
            </a:prstGeom>
            <a:solidFill>
              <a:srgbClr val="E3E7ED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spc="100" dirty="0" smtClean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Аналитический отчет о результатах </a:t>
              </a:r>
              <a:r>
                <a:rPr lang="ru-RU" sz="2000" spc="100" dirty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ВПР </a:t>
              </a:r>
              <a:r>
                <a:rPr lang="ru-RU" sz="2000" spc="100" dirty="0" smtClean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СПО с адресными рекомендациями, </a:t>
              </a:r>
            </a:p>
            <a:p>
              <a:pPr algn="ctr"/>
              <a:r>
                <a:rPr lang="ru-RU" sz="2000" spc="100" dirty="0" smtClean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подготовленный ЦПО Самарской области</a:t>
              </a:r>
              <a:endParaRPr lang="ru-RU" sz="2000" spc="1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5734995" y="3904122"/>
              <a:ext cx="579136" cy="546538"/>
            </a:xfrm>
            <a:prstGeom prst="downArrow">
              <a:avLst/>
            </a:prstGeom>
            <a:solidFill>
              <a:srgbClr val="E3E7ED"/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3002383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9728" y="294290"/>
            <a:ext cx="10484071" cy="600100"/>
          </a:xfrm>
        </p:spPr>
        <p:txBody>
          <a:bodyPr>
            <a:noAutofit/>
          </a:bodyPr>
          <a:lstStyle/>
          <a:p>
            <a:pPr algn="r"/>
            <a:r>
              <a:rPr lang="ru-RU" sz="22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завершившие... </a:t>
            </a:r>
            <a:r>
              <a:rPr lang="ru-RU" sz="22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Достижение планируемых результатов </a:t>
            </a:r>
            <a:endParaRPr lang="ru-RU" sz="22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21042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190295" y="1478019"/>
            <a:ext cx="10163504" cy="29392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В ходе ВПР СПО </a:t>
            </a:r>
            <a:r>
              <a:rPr lang="ru-RU" sz="2000" spc="5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оценивалось </a:t>
            </a:r>
            <a:r>
              <a:rPr lang="ru-RU" sz="2000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достижение следующих </a:t>
            </a:r>
            <a:r>
              <a:rPr lang="ru-RU" sz="2000" i="1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планируемых результатов: 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Аудирование: понимание в прослушанном тексте запрашиваемой информации.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Чтение: понимание основного содержания текста.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Грамматические навыки.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Лексико-грамматические навыки.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Осмысленное чтение текста вслух.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Тематическое монологическое высказывание (описание выбранной фотографии).</a:t>
            </a:r>
          </a:p>
          <a:p>
            <a:pPr algn="ctr"/>
            <a:endParaRPr lang="ru-RU" sz="1700" spc="5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77414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215928"/>
              </p:ext>
            </p:extLst>
          </p:nvPr>
        </p:nvGraphicFramePr>
        <p:xfrm>
          <a:off x="509259" y="1552356"/>
          <a:ext cx="1103060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1013"/>
          </a:xfrm>
        </p:spPr>
        <p:txBody>
          <a:bodyPr>
            <a:noAutofit/>
          </a:bodyPr>
          <a:lstStyle/>
          <a:p>
            <a:pPr algn="r"/>
            <a:r>
              <a:rPr lang="ru-RU" sz="22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завершившие... </a:t>
            </a:r>
            <a:r>
              <a:rPr lang="ru-RU" sz="22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Достижение планируемых результатов </a:t>
            </a:r>
            <a:endParaRPr lang="ru-RU" sz="22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531476" y="1030015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50234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0040950"/>
              </p:ext>
            </p:extLst>
          </p:nvPr>
        </p:nvGraphicFramePr>
        <p:xfrm>
          <a:off x="766763" y="200722"/>
          <a:ext cx="10515600" cy="63896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236056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r"/>
            <a:r>
              <a:rPr lang="ru-RU" sz="22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завершившие... </a:t>
            </a:r>
            <a:r>
              <a:rPr lang="ru-RU" sz="22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Достижение планируемых результатов </a:t>
            </a:r>
            <a:endParaRPr lang="ru-RU" sz="22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510455" y="809298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38200" y="1358573"/>
            <a:ext cx="10515601" cy="523141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1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СУЩЕСТВЕННЫЕ ВЫВОДЫ:</a:t>
            </a:r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Показатели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региона по доле обучающихся, набравших максимальное количество баллов по заданиям № 1, 2, 3, 4, 5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К1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 6, </a:t>
            </a:r>
            <a:r>
              <a:rPr lang="ru-RU" sz="1800" u="sng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ниже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 средних показателей по России. Разница находится в пределах от -3,01% до -</a:t>
            </a:r>
            <a:r>
              <a:rPr lang="ru-RU" sz="1800" u="sng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21,21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%. </a:t>
            </a:r>
            <a:endParaRPr lang="ru-RU" sz="18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По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заданию 5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К2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показатель региона превышает средний показатель по России на +1,25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%.</a:t>
            </a:r>
          </a:p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о всему перечню проверяемых результатов обучающиеся демонстрируют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      серьезные затруднения при выполнении заданий: </a:t>
            </a:r>
          </a:p>
          <a:p>
            <a:pPr lvl="1"/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А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удирование: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понимание в прослушанном тексте запрашиваемой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информации, </a:t>
            </a:r>
          </a:p>
          <a:p>
            <a:pPr lvl="1"/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Лексико-грамматические навыки, </a:t>
            </a:r>
          </a:p>
          <a:p>
            <a:pPr lvl="1"/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Осмысленное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чтение текста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вслух </a:t>
            </a:r>
          </a:p>
          <a:p>
            <a:pPr marL="0" lvl="0" indent="0">
              <a:buNone/>
            </a:pP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     либо критически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низкий уровень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владения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умениями и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навыками: </a:t>
            </a:r>
          </a:p>
          <a:p>
            <a:pPr lvl="1"/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Тематическое </a:t>
            </a:r>
            <a:r>
              <a:rPr lang="ru-RU" sz="18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монологическое высказывание (описание выбранной </a:t>
            </a:r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фотографии)</a:t>
            </a:r>
          </a:p>
          <a:p>
            <a:pPr lvl="1"/>
            <a:r>
              <a:rPr lang="ru-RU" sz="18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Грамматические навыки</a:t>
            </a:r>
            <a:endParaRPr lang="ru-RU" sz="180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lvl="0" indent="-342900" algn="just">
              <a:lnSpc>
                <a:spcPct val="100000"/>
              </a:lnSpc>
              <a:buFont typeface="Arial" panose="020B0604020202020204" pitchFamily="34" charset="0"/>
              <a:buAutoNum type="arabicPeriod"/>
            </a:pPr>
            <a:endParaRPr lang="ru-RU" sz="2000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marL="342900" indent="-342900" algn="just">
              <a:lnSpc>
                <a:spcPct val="100000"/>
              </a:lnSpc>
              <a:buAutoNum type="arabicPeriod"/>
            </a:pPr>
            <a:endParaRPr lang="ru-RU" sz="2000" dirty="0" smtClean="0">
              <a:latin typeface="Arial Narrow" panose="020B0606020202030204" pitchFamily="34" charset="0"/>
            </a:endParaRPr>
          </a:p>
          <a:p>
            <a:pPr marL="342900" indent="-342900" algn="just">
              <a:lnSpc>
                <a:spcPct val="100000"/>
              </a:lnSpc>
              <a:buAutoNum type="arabicPeriod"/>
            </a:pPr>
            <a:endParaRPr lang="ru-RU" sz="2000" b="1" dirty="0" smtClean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91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pPr algn="r"/>
            <a:r>
              <a:rPr lang="ru-RU" sz="20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завершившие... </a:t>
            </a:r>
            <a:r>
              <a:rPr lang="ru-RU" sz="20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Предложения / рекомендации</a:t>
            </a:r>
            <a:endParaRPr lang="ru-RU" sz="20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3510455" y="809298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0906458"/>
              </p:ext>
            </p:extLst>
          </p:nvPr>
        </p:nvGraphicFramePr>
        <p:xfrm>
          <a:off x="641131" y="1358573"/>
          <a:ext cx="11141075" cy="51578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41131" y="914400"/>
            <a:ext cx="11256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pc="5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На </a:t>
            </a:r>
            <a:r>
              <a:rPr lang="ru-RU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уровне методических объединений преподавателей английского языка </a:t>
            </a:r>
            <a:r>
              <a:rPr lang="ru-RU" spc="5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территорий </a:t>
            </a:r>
            <a:r>
              <a:rPr lang="ru-RU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(</a:t>
            </a:r>
            <a:r>
              <a:rPr lang="ru-RU" spc="5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Самара, Тольятти)</a:t>
            </a:r>
            <a:endParaRPr lang="ru-RU" spc="5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4171" y="1388833"/>
            <a:ext cx="1432684" cy="143268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229710" y="1833007"/>
            <a:ext cx="493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1.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03283" y="3429000"/>
            <a:ext cx="346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2.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303283" y="4908331"/>
            <a:ext cx="420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 Narrow" panose="020B0606020202030204" pitchFamily="34" charset="0"/>
              </a:rPr>
              <a:t>3.</a:t>
            </a:r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16958" y="4538999"/>
            <a:ext cx="86258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Ввести в практику преподавания английского языка в образовательной организации, реализующей образовательные программы СПО, использование образцов (демоверсии заданий) ВПР СПО Английский язык для обучающихся 1 курса и завершивших общеобразовательную подготовку, ежегодно размещаемых на</a:t>
            </a:r>
            <a:r>
              <a:rPr lang="ru-RU" dirty="0">
                <a:latin typeface="Arial Narrow" panose="020B0606020202030204" pitchFamily="34" charset="0"/>
              </a:rPr>
              <a:t> </a:t>
            </a:r>
            <a:r>
              <a:rPr lang="ru-RU" dirty="0">
                <a:latin typeface="Arial Narrow" panose="020B0606020202030204" pitchFamily="34" charset="0"/>
                <a:hlinkClick r:id="rId8"/>
              </a:rPr>
              <a:t>https://</a:t>
            </a:r>
            <a:r>
              <a:rPr lang="ru-RU" dirty="0" smtClean="0">
                <a:latin typeface="Arial Narrow" panose="020B0606020202030204" pitchFamily="34" charset="0"/>
                <a:hlinkClick r:id="rId8"/>
              </a:rPr>
              <a:t>fioco.ru/demo-vpr-spo</a:t>
            </a:r>
            <a:r>
              <a:rPr lang="ru-RU" dirty="0" smtClean="0">
                <a:latin typeface="Arial Narrow" panose="020B0606020202030204" pitchFamily="34" charset="0"/>
              </a:rPr>
              <a:t> </a:t>
            </a:r>
            <a:endParaRPr lang="ru-RU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62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024563" y="0"/>
            <a:ext cx="6167437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69809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526925" y="5103799"/>
            <a:ext cx="5129047" cy="917028"/>
          </a:xfr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pPr algn="r">
              <a:lnSpc>
                <a:spcPct val="100000"/>
              </a:lnSpc>
              <a:spcBef>
                <a:spcPts val="600"/>
              </a:spcBef>
            </a:pPr>
            <a:r>
              <a:rPr lang="ru-RU" sz="1600" b="1" spc="4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БЛАГОДАРЮ ЗА ВНИМАНИЕ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50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12276" y="366022"/>
            <a:ext cx="9041525" cy="506338"/>
          </a:xfrm>
        </p:spPr>
        <p:txBody>
          <a:bodyPr>
            <a:noAutofit/>
          </a:bodyPr>
          <a:lstStyle/>
          <a:p>
            <a:pPr algn="r"/>
            <a:r>
              <a:rPr lang="ru-RU" sz="2200" b="1" spc="100" dirty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ВПР </a:t>
            </a:r>
            <a:r>
              <a:rPr lang="ru-RU" sz="22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СПО: перечень предметов</a:t>
            </a:r>
            <a:endParaRPr lang="ru-RU" sz="2200" b="1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19200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Группа 12"/>
          <p:cNvGrpSpPr/>
          <p:nvPr/>
        </p:nvGrpSpPr>
        <p:grpSpPr>
          <a:xfrm>
            <a:off x="1259377" y="1219200"/>
            <a:ext cx="10094422" cy="5040853"/>
            <a:chOff x="819808" y="1198178"/>
            <a:chExt cx="10815144" cy="4999805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819808" y="1198178"/>
              <a:ext cx="10815144" cy="4999805"/>
              <a:chOff x="819808" y="1198178"/>
              <a:chExt cx="10815144" cy="4999805"/>
            </a:xfrm>
          </p:grpSpPr>
          <p:sp>
            <p:nvSpPr>
              <p:cNvPr id="19" name="Прямоугольник 18"/>
              <p:cNvSpPr/>
              <p:nvPr/>
            </p:nvSpPr>
            <p:spPr>
              <a:xfrm>
                <a:off x="819808" y="1198178"/>
                <a:ext cx="5204756" cy="4999805"/>
              </a:xfrm>
              <a:prstGeom prst="rect">
                <a:avLst/>
              </a:prstGeom>
              <a:solidFill>
                <a:srgbClr val="E3E7E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ru-RU" sz="2400" b="1" spc="10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	</a:t>
                </a:r>
                <a:r>
                  <a:rPr lang="ru-RU" sz="1600" b="1" spc="30" dirty="0" smtClean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Обучающиеся 1 курса</a:t>
                </a:r>
              </a:p>
              <a:p>
                <a:pPr indent="180975" algn="ctr"/>
                <a:r>
                  <a:rPr lang="ru-RU" sz="1600" spc="30" dirty="0" smtClean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(оценка уровня </a:t>
                </a:r>
                <a:r>
                  <a:rPr lang="ru-RU" sz="1600" spc="3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достижения </a:t>
                </a:r>
                <a:r>
                  <a:rPr lang="ru-RU" sz="1600" spc="30" dirty="0" smtClean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предметных </a:t>
                </a:r>
                <a:r>
                  <a:rPr lang="ru-RU" sz="1600" spc="3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результатов в соответствии с ФГОС </a:t>
                </a:r>
                <a:endParaRPr lang="ru-RU" sz="1600" spc="30" dirty="0" smtClean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</a:endParaRPr>
              </a:p>
              <a:p>
                <a:pPr indent="180975" algn="ctr"/>
                <a:r>
                  <a:rPr lang="ru-RU" sz="1600" spc="30" dirty="0" smtClean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основного </a:t>
                </a:r>
                <a:r>
                  <a:rPr lang="ru-RU" sz="1600" spc="3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общего </a:t>
                </a:r>
                <a:r>
                  <a:rPr lang="ru-RU" sz="1600" spc="30" dirty="0" smtClean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образования)</a:t>
                </a:r>
                <a:endParaRPr lang="ru-RU" sz="1600" b="1" spc="30" dirty="0" smtClean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</a:endParaRPr>
              </a:p>
              <a:p>
                <a:pPr>
                  <a:tabLst>
                    <a:tab pos="534988" algn="l"/>
                    <a:tab pos="715963" algn="l"/>
                  </a:tabLst>
                </a:pPr>
                <a:endParaRPr lang="ru-RU" sz="1600" b="1" spc="50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endParaRPr>
              </a:p>
              <a:p>
                <a:pPr marL="715963" lvl="2" indent="-266700">
                  <a:buFont typeface="Arial" panose="020B0604020202020204" pitchFamily="34" charset="0"/>
                  <a:buChar char="•"/>
                  <a:tabLst>
                    <a:tab pos="534988" algn="l"/>
                    <a:tab pos="715963" algn="l"/>
                  </a:tabLst>
                </a:pPr>
                <a:endParaRPr lang="ru-RU" sz="1600" b="1" spc="50" dirty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</a:endParaRPr>
              </a:p>
              <a:p>
                <a:pPr marL="715963" lvl="2" indent="-266700">
                  <a:buFont typeface="Arial" panose="020B0604020202020204" pitchFamily="34" charset="0"/>
                  <a:buChar char="•"/>
                  <a:tabLst>
                    <a:tab pos="534988" algn="l"/>
                    <a:tab pos="715963" algn="l"/>
                  </a:tabLst>
                </a:pPr>
                <a:r>
                  <a:rPr lang="ru-RU" sz="1600" b="1" spc="5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Английский язык</a:t>
                </a:r>
              </a:p>
              <a:p>
                <a:pPr marL="715963" lvl="2" indent="-266700">
                  <a:buFont typeface="Arial" panose="020B0604020202020204" pitchFamily="34" charset="0"/>
                  <a:buChar char="•"/>
                  <a:tabLst>
                    <a:tab pos="534988" algn="l"/>
                    <a:tab pos="715963" algn="l"/>
                  </a:tabLst>
                </a:pPr>
                <a:r>
                  <a:rPr lang="ru-RU" sz="1600" b="1" spc="5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Русский язык </a:t>
                </a:r>
              </a:p>
              <a:p>
                <a:pPr marL="715963" lvl="2" indent="-266700">
                  <a:buFont typeface="Arial" panose="020B0604020202020204" pitchFamily="34" charset="0"/>
                  <a:buChar char="•"/>
                  <a:tabLst>
                    <a:tab pos="534988" algn="l"/>
                    <a:tab pos="715963" algn="l"/>
                  </a:tabLst>
                </a:pPr>
                <a:r>
                  <a:rPr lang="ru-RU" sz="1600" b="1" spc="5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Обществознание </a:t>
                </a:r>
              </a:p>
              <a:p>
                <a:pPr marL="715963" lvl="2" indent="-266700">
                  <a:buFont typeface="Arial" panose="020B0604020202020204" pitchFamily="34" charset="0"/>
                  <a:buChar char="•"/>
                  <a:tabLst>
                    <a:tab pos="534988" algn="l"/>
                    <a:tab pos="715963" algn="l"/>
                  </a:tabLst>
                </a:pPr>
                <a:r>
                  <a:rPr lang="ru-RU" sz="1600" b="1" spc="5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Математика</a:t>
                </a:r>
              </a:p>
              <a:p>
                <a:pPr marL="715963" lvl="2" indent="-266700">
                  <a:buFont typeface="Arial" panose="020B0604020202020204" pitchFamily="34" charset="0"/>
                  <a:buChar char="•"/>
                  <a:tabLst>
                    <a:tab pos="534988" algn="l"/>
                    <a:tab pos="715963" algn="l"/>
                  </a:tabLst>
                </a:pPr>
                <a:r>
                  <a:rPr lang="ru-RU" sz="1600" b="1" spc="5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География</a:t>
                </a:r>
              </a:p>
              <a:p>
                <a:pPr marL="715963" lvl="2" indent="-266700">
                  <a:buFont typeface="Arial" panose="020B0604020202020204" pitchFamily="34" charset="0"/>
                  <a:buChar char="•"/>
                  <a:tabLst>
                    <a:tab pos="534988" algn="l"/>
                    <a:tab pos="715963" algn="l"/>
                  </a:tabLst>
                </a:pPr>
                <a:r>
                  <a:rPr lang="ru-RU" sz="1600" b="1" spc="5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История</a:t>
                </a:r>
              </a:p>
              <a:p>
                <a:pPr marL="715963" lvl="2" indent="-266700">
                  <a:buFont typeface="Arial" panose="020B0604020202020204" pitchFamily="34" charset="0"/>
                  <a:buChar char="•"/>
                  <a:tabLst>
                    <a:tab pos="534988" algn="l"/>
                    <a:tab pos="715963" algn="l"/>
                  </a:tabLst>
                </a:pPr>
                <a:r>
                  <a:rPr lang="ru-RU" sz="1600" b="1" spc="5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Физика </a:t>
                </a:r>
              </a:p>
              <a:p>
                <a:pPr marL="715963" lvl="2" indent="-266700">
                  <a:buFont typeface="Arial" panose="020B0604020202020204" pitchFamily="34" charset="0"/>
                  <a:buChar char="•"/>
                  <a:tabLst>
                    <a:tab pos="534988" algn="l"/>
                    <a:tab pos="715963" algn="l"/>
                  </a:tabLst>
                </a:pPr>
                <a:r>
                  <a:rPr lang="ru-RU" sz="1600" b="1" spc="50" dirty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Химия </a:t>
                </a:r>
              </a:p>
              <a:p>
                <a:r>
                  <a:rPr lang="ru-RU" sz="1600" spc="50" dirty="0" smtClean="0">
                    <a:solidFill>
                      <a:schemeClr val="tx2">
                        <a:lumMod val="75000"/>
                      </a:schemeClr>
                    </a:solidFill>
                    <a:latin typeface="Arial Narrow" panose="020B0606020202030204" pitchFamily="34" charset="0"/>
                  </a:rPr>
                  <a:t>	</a:t>
                </a:r>
                <a:endParaRPr lang="ru-RU" sz="1600" b="1" spc="50" dirty="0">
                  <a:solidFill>
                    <a:schemeClr val="tx2">
                      <a:lumMod val="75000"/>
                    </a:schemeClr>
                  </a:solidFill>
                  <a:latin typeface="Arial Narrow" panose="020B0606020202030204" pitchFamily="34" charset="0"/>
                </a:endParaRPr>
              </a:p>
            </p:txBody>
          </p:sp>
          <p:sp>
            <p:nvSpPr>
              <p:cNvPr id="21" name="Прямоугольник 20"/>
              <p:cNvSpPr/>
              <p:nvPr/>
            </p:nvSpPr>
            <p:spPr>
              <a:xfrm>
                <a:off x="6024563" y="1198178"/>
                <a:ext cx="5610389" cy="499980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rgbClr val="69809F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 sz="2400" b="1" spc="100" dirty="0" smtClean="0">
                  <a:latin typeface="Arial Narrow" panose="020B0606020202030204" pitchFamily="34" charset="0"/>
                </a:endParaRPr>
              </a:p>
              <a:p>
                <a:pPr algn="ctr"/>
                <a:endParaRPr lang="ru-RU" sz="2400" b="1" spc="100" dirty="0">
                  <a:latin typeface="Arial Narrow" panose="020B0606020202030204" pitchFamily="34" charset="0"/>
                </a:endParaRPr>
              </a:p>
              <a:p>
                <a:pPr algn="ctr"/>
                <a:endParaRPr lang="ru-RU" sz="2400" b="1" spc="100" dirty="0" smtClean="0">
                  <a:latin typeface="Arial Narrow" panose="020B0606020202030204" pitchFamily="34" charset="0"/>
                </a:endParaRPr>
              </a:p>
              <a:p>
                <a:pPr algn="ctr"/>
                <a:endParaRPr lang="ru-RU" sz="2400" b="1" spc="100" dirty="0">
                  <a:latin typeface="Arial Narrow" panose="020B0606020202030204" pitchFamily="34" charset="0"/>
                </a:endParaRPr>
              </a:p>
              <a:p>
                <a:pPr algn="ctr"/>
                <a:endParaRPr lang="ru-RU" b="1" spc="3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endParaRPr>
              </a:p>
              <a:p>
                <a:pPr algn="ctr"/>
                <a:r>
                  <a:rPr lang="ru-RU" sz="1600" b="1" spc="3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Завершившие </a:t>
                </a:r>
                <a:r>
                  <a:rPr lang="ru-RU" sz="1600" b="1" spc="3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освоение основных общеобразовательных программ </a:t>
                </a:r>
                <a:endParaRPr lang="ru-RU" sz="1600" b="1" spc="3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endParaRPr>
              </a:p>
              <a:p>
                <a:pPr algn="ctr"/>
                <a:r>
                  <a:rPr lang="ru-RU" sz="1600" b="1" spc="3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среднего общего </a:t>
                </a:r>
                <a:r>
                  <a:rPr lang="ru-RU" sz="1600" b="1" spc="3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образования </a:t>
                </a:r>
                <a:endParaRPr lang="ru-RU" sz="1600" b="1" spc="3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anose="020B0606020202030204" pitchFamily="34" charset="0"/>
                </a:endParaRPr>
              </a:p>
              <a:p>
                <a:pPr algn="ctr"/>
                <a:r>
                  <a:rPr lang="ru-RU" sz="1600" b="1" spc="3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в </a:t>
                </a:r>
                <a:r>
                  <a:rPr lang="ru-RU" sz="1600" b="1" spc="3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предыдущем </a:t>
                </a:r>
                <a:r>
                  <a:rPr lang="ru-RU" sz="1600" b="1" spc="30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году</a:t>
                </a:r>
              </a:p>
              <a:p>
                <a:pPr algn="ctr"/>
                <a:endParaRPr lang="ru-RU" sz="1600" b="1" spc="50" dirty="0" smtClean="0">
                  <a:latin typeface="Arial Narrow" panose="020B0606020202030204" pitchFamily="34" charset="0"/>
                </a:endParaRP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ru-RU" sz="1600" b="1" spc="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Английский язык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ru-RU" sz="1600" b="1" spc="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Русский язык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ru-RU" sz="1600" b="1" spc="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Обществознание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ru-RU" sz="1600" b="1" spc="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Информатика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ru-RU" sz="1600" b="1" spc="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Математика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ru-RU" sz="1600" b="1" spc="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Биология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ru-RU" sz="1600" b="1" spc="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История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ru-RU" sz="1600" b="1" spc="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Физика </a:t>
                </a:r>
              </a:p>
              <a:p>
                <a:pPr marL="800100" lvl="1" indent="-342900">
                  <a:buFont typeface="Arial" panose="020B0604020202020204" pitchFamily="34" charset="0"/>
                  <a:buChar char="•"/>
                </a:pPr>
                <a:r>
                  <a:rPr lang="ru-RU" sz="1600" b="1" spc="5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Narrow" panose="020B0606020202030204" pitchFamily="34" charset="0"/>
                  </a:rPr>
                  <a:t>Химия</a:t>
                </a:r>
              </a:p>
              <a:p>
                <a:pPr algn="ctr"/>
                <a:endParaRPr lang="ru-RU" sz="2400" b="1" spc="100" dirty="0" smtClean="0">
                  <a:latin typeface="Arial Narrow" panose="020B0606020202030204" pitchFamily="34" charset="0"/>
                </a:endParaRPr>
              </a:p>
              <a:p>
                <a:pPr algn="ctr"/>
                <a:endParaRPr lang="ru-RU" sz="2400" b="1" spc="100" dirty="0">
                  <a:latin typeface="Arial Narrow" panose="020B0606020202030204" pitchFamily="34" charset="0"/>
                </a:endParaRPr>
              </a:p>
              <a:p>
                <a:pPr algn="ctr"/>
                <a:endParaRPr lang="ru-RU" sz="2400" b="1" spc="100" dirty="0" smtClean="0">
                  <a:latin typeface="Arial Narrow" panose="020B0606020202030204" pitchFamily="34" charset="0"/>
                </a:endParaRPr>
              </a:p>
              <a:p>
                <a:pPr algn="ctr"/>
                <a:endParaRPr lang="ru-RU" sz="2400" b="1" spc="100" dirty="0">
                  <a:latin typeface="Arial Narrow" panose="020B0606020202030204" pitchFamily="34" charset="0"/>
                </a:endParaRPr>
              </a:p>
              <a:p>
                <a:pPr algn="ctr"/>
                <a:endParaRPr lang="ru-RU" sz="2400" b="1" spc="100" dirty="0">
                  <a:latin typeface="Arial Narrow" panose="020B0606020202030204" pitchFamily="34" charset="0"/>
                </a:endParaRPr>
              </a:p>
            </p:txBody>
          </p:sp>
        </p:grpSp>
        <p:sp>
          <p:nvSpPr>
            <p:cNvPr id="16" name="Прямоугольник 15"/>
            <p:cNvSpPr/>
            <p:nvPr/>
          </p:nvSpPr>
          <p:spPr>
            <a:xfrm>
              <a:off x="6180083" y="1345324"/>
              <a:ext cx="5318234" cy="4740166"/>
            </a:xfrm>
            <a:prstGeom prst="rect">
              <a:avLst/>
            </a:prstGeom>
            <a:noFill/>
            <a:ln>
              <a:solidFill>
                <a:srgbClr val="E3E7E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977462" y="1345324"/>
              <a:ext cx="4897821" cy="4740166"/>
            </a:xfrm>
            <a:prstGeom prst="rect">
              <a:avLst/>
            </a:prstGeom>
            <a:noFill/>
            <a:ln>
              <a:solidFill>
                <a:srgbClr val="69809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971545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3681763573"/>
              </p:ext>
            </p:extLst>
          </p:nvPr>
        </p:nvGraphicFramePr>
        <p:xfrm>
          <a:off x="869731" y="1219199"/>
          <a:ext cx="10484068" cy="5064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29104" y="366022"/>
            <a:ext cx="9724698" cy="506338"/>
          </a:xfrm>
        </p:spPr>
        <p:txBody>
          <a:bodyPr>
            <a:noAutofit/>
          </a:bodyPr>
          <a:lstStyle/>
          <a:p>
            <a:pPr algn="r"/>
            <a:r>
              <a:rPr lang="ru-RU" sz="22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1 КУРС. </a:t>
            </a:r>
            <a:r>
              <a:rPr lang="ru-RU" sz="22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Участники ВПР СПО</a:t>
            </a:r>
            <a:endParaRPr lang="ru-RU" sz="22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19200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838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9731" y="366022"/>
            <a:ext cx="10484071" cy="506338"/>
          </a:xfrm>
        </p:spPr>
        <p:txBody>
          <a:bodyPr>
            <a:noAutofit/>
          </a:bodyPr>
          <a:lstStyle/>
          <a:p>
            <a:pPr algn="r"/>
            <a:r>
              <a:rPr lang="ru-RU" sz="22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1 КУРС. </a:t>
            </a:r>
            <a:r>
              <a:rPr lang="ru-RU" sz="2200" spc="100" dirty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Сопоставление статистических данных по </a:t>
            </a:r>
            <a:r>
              <a:rPr lang="ru-RU" sz="22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отметкам*</a:t>
            </a:r>
            <a:endParaRPr lang="ru-RU" sz="22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19200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277488"/>
              </p:ext>
            </p:extLst>
          </p:nvPr>
        </p:nvGraphicFramePr>
        <p:xfrm>
          <a:off x="838199" y="1470810"/>
          <a:ext cx="10515600" cy="4468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57237">
                  <a:extLst>
                    <a:ext uri="{9D8B030D-6E8A-4147-A177-3AD203B41FA5}">
                      <a16:colId xmlns:a16="http://schemas.microsoft.com/office/drawing/2014/main" xmlns="" val="3126479670"/>
                    </a:ext>
                  </a:extLst>
                </a:gridCol>
                <a:gridCol w="5258363">
                  <a:extLst>
                    <a:ext uri="{9D8B030D-6E8A-4147-A177-3AD203B41FA5}">
                      <a16:colId xmlns:a16="http://schemas.microsoft.com/office/drawing/2014/main" xmlns="" val="897654659"/>
                    </a:ext>
                  </a:extLst>
                </a:gridCol>
              </a:tblGrid>
              <a:tr h="8933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spc="50" baseline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Современная Гуманитарная Бизнес Академия</a:t>
                      </a:r>
                      <a:endParaRPr lang="ru-RU" sz="2000" spc="5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spc="50" baseline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Поволжский государственный колледж</a:t>
                      </a:r>
                      <a:endParaRPr lang="ru-RU" sz="2000" spc="5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4344937"/>
                  </a:ext>
                </a:extLst>
              </a:tr>
              <a:tr h="329781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spc="50" baseline="0" dirty="0" smtClean="0">
                          <a:effectLst/>
                          <a:latin typeface="Arial Narrow" panose="020B0606020202030204" pitchFamily="34" charset="0"/>
                        </a:rPr>
                        <a:t>СПРАВИЛИСЬ С ЗАДАНИЯМИ ВПР:</a:t>
                      </a:r>
                      <a:endParaRPr lang="ru-RU" sz="1800" spc="50" baseline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2569270"/>
                  </a:ext>
                </a:extLst>
              </a:tr>
              <a:tr h="687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b="0" spc="50" baseline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5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100</a:t>
                      </a:r>
                      <a:r>
                        <a:rPr lang="ru-RU" sz="2000" b="0" spc="5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% обучающихся, в том числе:</a:t>
                      </a:r>
                      <a:endParaRPr lang="ru-RU" sz="2000" b="0" spc="5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spc="50" baseline="0" dirty="0" smtClean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44,32</a:t>
                      </a:r>
                      <a:r>
                        <a:rPr lang="ru-RU" sz="2000" spc="5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% обучающихся, в том числе:</a:t>
                      </a:r>
                      <a:endParaRPr lang="ru-RU" sz="2000" spc="5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5992413"/>
                  </a:ext>
                </a:extLst>
              </a:tr>
              <a:tr h="537348">
                <a:tc>
                  <a:txBody>
                    <a:bodyPr/>
                    <a:lstStyle/>
                    <a:p>
                      <a:pPr indent="56388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5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«5» - 12,5%,</a:t>
                      </a:r>
                      <a:endParaRPr lang="ru-RU" sz="2000" b="0" spc="5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tc>
                  <a:txBody>
                    <a:bodyPr/>
                    <a:lstStyle/>
                    <a:p>
                      <a:pPr indent="5626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«5» - 5,68%, </a:t>
                      </a:r>
                      <a:endParaRPr lang="ru-RU" sz="2000" spc="5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1551000"/>
                  </a:ext>
                </a:extLst>
              </a:tr>
              <a:tr h="537348">
                <a:tc>
                  <a:txBody>
                    <a:bodyPr/>
                    <a:lstStyle/>
                    <a:p>
                      <a:pPr indent="56388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5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«4» - 37,5%,</a:t>
                      </a:r>
                      <a:endParaRPr lang="ru-RU" sz="2000" b="0" spc="5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tc>
                  <a:txBody>
                    <a:bodyPr/>
                    <a:lstStyle/>
                    <a:p>
                      <a:pPr indent="5626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«4» - 15,91%,</a:t>
                      </a:r>
                      <a:endParaRPr lang="ru-RU" sz="2000" spc="5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97326546"/>
                  </a:ext>
                </a:extLst>
              </a:tr>
              <a:tr h="537348">
                <a:tc>
                  <a:txBody>
                    <a:bodyPr/>
                    <a:lstStyle/>
                    <a:p>
                      <a:pPr indent="56388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spc="5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«3» - 50%.</a:t>
                      </a:r>
                      <a:endParaRPr lang="ru-RU" sz="2000" b="0" spc="5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tc>
                  <a:txBody>
                    <a:bodyPr/>
                    <a:lstStyle/>
                    <a:p>
                      <a:pPr indent="5626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«3» - 22,73%.</a:t>
                      </a:r>
                      <a:endParaRPr lang="ru-RU" sz="2000" spc="5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05044325"/>
                  </a:ext>
                </a:extLst>
              </a:tr>
              <a:tr h="231226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spc="50" baseline="0" dirty="0" smtClean="0">
                          <a:effectLst/>
                          <a:latin typeface="Arial Narrow" panose="020B0606020202030204" pitchFamily="34" charset="0"/>
                        </a:rPr>
                        <a:t>НЕ СПРАВИЛИСЬ С ЗАДАНИЯМИ ВПР:</a:t>
                      </a:r>
                      <a:endParaRPr lang="ru-RU" sz="1800" spc="50" baseline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946989"/>
                  </a:ext>
                </a:extLst>
              </a:tr>
              <a:tr h="651744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baseline="0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ru-RU" sz="2000" spc="50" baseline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tc>
                  <a:txBody>
                    <a:bodyPr/>
                    <a:lstStyle/>
                    <a:p>
                      <a:pPr indent="5626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800" spc="50" baseline="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indent="56261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spc="5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2000" spc="5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2» - 55,68%.</a:t>
                      </a:r>
                      <a:endParaRPr lang="ru-RU" sz="2000" spc="5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59887492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25213" y="6059018"/>
            <a:ext cx="106285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Arial Narrow" panose="020B0606020202030204" pitchFamily="34" charset="0"/>
              </a:rPr>
              <a:t>*</a:t>
            </a:r>
            <a:r>
              <a:rPr lang="ru-RU" sz="1100" i="1" dirty="0" smtClean="0">
                <a:latin typeface="Arial Narrow" panose="020B0606020202030204" pitchFamily="34" charset="0"/>
              </a:rPr>
              <a:t>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Сопоставление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статистических данных по отметкам, полученным за выполнение заданий 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ВПР СПО в </a:t>
            </a:r>
            <a:r>
              <a:rPr lang="ru-RU" sz="12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целом по России и в Самарской области, в пользу Самарской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3655650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9731" y="366022"/>
            <a:ext cx="10484071" cy="506338"/>
          </a:xfrm>
        </p:spPr>
        <p:txBody>
          <a:bodyPr>
            <a:noAutofit/>
          </a:bodyPr>
          <a:lstStyle/>
          <a:p>
            <a:pPr algn="r"/>
            <a:r>
              <a:rPr lang="ru-RU" sz="22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1 КУРС. </a:t>
            </a:r>
            <a:r>
              <a:rPr lang="ru-RU" sz="2200" spc="100" dirty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Сопоставление статистических данных по </a:t>
            </a:r>
            <a:r>
              <a:rPr lang="ru-RU" sz="22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отметкам</a:t>
            </a:r>
            <a:endParaRPr lang="ru-RU" sz="22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21042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838199" y="1221042"/>
            <a:ext cx="10515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Доли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отметок «5» и «4» в регионе </a:t>
            </a:r>
            <a:r>
              <a:rPr lang="ru-RU" u="sng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превышают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средние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показатели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России на 1,49%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6,89%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соответственно. 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  <a:ea typeface="Times New Roman" panose="02020603050405020304" pitchFamily="18" charset="0"/>
            </a:endParaRPr>
          </a:p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Доли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отметок «3» и «2» </a:t>
            </a:r>
            <a:r>
              <a:rPr lang="ru-RU" u="sng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ниже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 средних результатов по России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на 3,08%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и 5,3%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соответственно</a:t>
            </a:r>
            <a:r>
              <a:rPr lang="ru-RU" dirty="0" smtClean="0">
                <a:latin typeface="Arial Narrow" panose="020B0606020202030204" pitchFamily="34" charset="0"/>
                <a:ea typeface="Times New Roman" panose="02020603050405020304" pitchFamily="18" charset="0"/>
              </a:rPr>
              <a:t>.</a:t>
            </a:r>
            <a:endParaRPr lang="ru-RU" dirty="0">
              <a:latin typeface="Arial Narrow" panose="020B0606020202030204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3021638"/>
              </p:ext>
            </p:extLst>
          </p:nvPr>
        </p:nvGraphicFramePr>
        <p:xfrm>
          <a:off x="1040525" y="2216054"/>
          <a:ext cx="10313274" cy="33191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58206">
                  <a:extLst>
                    <a:ext uri="{9D8B030D-6E8A-4147-A177-3AD203B41FA5}">
                      <a16:colId xmlns:a16="http://schemas.microsoft.com/office/drawing/2014/main" xmlns="" val="2154398223"/>
                    </a:ext>
                  </a:extLst>
                </a:gridCol>
                <a:gridCol w="2112683">
                  <a:extLst>
                    <a:ext uri="{9D8B030D-6E8A-4147-A177-3AD203B41FA5}">
                      <a16:colId xmlns:a16="http://schemas.microsoft.com/office/drawing/2014/main" xmlns="" val="57881981"/>
                    </a:ext>
                  </a:extLst>
                </a:gridCol>
                <a:gridCol w="1251869">
                  <a:extLst>
                    <a:ext uri="{9D8B030D-6E8A-4147-A177-3AD203B41FA5}">
                      <a16:colId xmlns:a16="http://schemas.microsoft.com/office/drawing/2014/main" xmlns="" val="1323603450"/>
                    </a:ext>
                  </a:extLst>
                </a:gridCol>
                <a:gridCol w="923171">
                  <a:extLst>
                    <a:ext uri="{9D8B030D-6E8A-4147-A177-3AD203B41FA5}">
                      <a16:colId xmlns:a16="http://schemas.microsoft.com/office/drawing/2014/main" xmlns="" val="2310167722"/>
                    </a:ext>
                  </a:extLst>
                </a:gridCol>
                <a:gridCol w="923171">
                  <a:extLst>
                    <a:ext uri="{9D8B030D-6E8A-4147-A177-3AD203B41FA5}">
                      <a16:colId xmlns:a16="http://schemas.microsoft.com/office/drawing/2014/main" xmlns="" val="1328720736"/>
                    </a:ext>
                  </a:extLst>
                </a:gridCol>
                <a:gridCol w="922087">
                  <a:extLst>
                    <a:ext uri="{9D8B030D-6E8A-4147-A177-3AD203B41FA5}">
                      <a16:colId xmlns:a16="http://schemas.microsoft.com/office/drawing/2014/main" xmlns="" val="546709800"/>
                    </a:ext>
                  </a:extLst>
                </a:gridCol>
                <a:gridCol w="922087">
                  <a:extLst>
                    <a:ext uri="{9D8B030D-6E8A-4147-A177-3AD203B41FA5}">
                      <a16:colId xmlns:a16="http://schemas.microsoft.com/office/drawing/2014/main" xmlns="" val="3155699694"/>
                    </a:ext>
                  </a:extLst>
                </a:gridCol>
              </a:tblGrid>
              <a:tr h="921306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Группы участников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Количество образовательных организаций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Количество участников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Доля обучающихся,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выполнивших задания ВПР </a:t>
                      </a:r>
                      <a:endParaRPr lang="ru-RU" sz="18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</a:rPr>
                        <a:t>с </a:t>
                      </a: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отметкой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61598249"/>
                  </a:ext>
                </a:extLst>
              </a:tr>
              <a:tr h="5632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2»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3»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4»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400" dirty="0" smtClean="0"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</a:rPr>
                        <a:t>«</a:t>
                      </a: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5»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99658959"/>
                  </a:ext>
                </a:extLst>
              </a:tr>
              <a:tr h="2862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Вся выборка (РФ)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144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3E7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3992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3E7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>
                          <a:effectLst/>
                          <a:latin typeface="Arial Narrow" panose="020B0606020202030204" pitchFamily="34" charset="0"/>
                        </a:rPr>
                        <a:t>56,34</a:t>
                      </a:r>
                      <a:endParaRPr lang="ru-RU" sz="180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3E7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28,08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3E7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10,82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3E7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4,76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3E7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2080805"/>
                  </a:ext>
                </a:extLst>
              </a:tr>
              <a:tr h="2862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aseline="0" dirty="0">
                          <a:effectLst/>
                          <a:latin typeface="Arial Narrow" panose="020B0606020202030204" pitchFamily="34" charset="0"/>
                        </a:rPr>
                        <a:t>Самарская область</a:t>
                      </a:r>
                      <a:endParaRPr lang="ru-RU" sz="1800" baseline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96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51,04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>
                          <a:effectLst/>
                          <a:latin typeface="Arial Narrow" panose="020B0606020202030204" pitchFamily="34" charset="0"/>
                        </a:rPr>
                        <a:t>25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rgbClr val="00A249"/>
                          </a:solidFill>
                          <a:effectLst/>
                          <a:latin typeface="Arial Narrow" panose="020B0606020202030204" pitchFamily="34" charset="0"/>
                        </a:rPr>
                        <a:t>17,71</a:t>
                      </a:r>
                      <a:endParaRPr lang="ru-RU" sz="1800" b="1" dirty="0">
                        <a:solidFill>
                          <a:srgbClr val="00A249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dirty="0">
                          <a:solidFill>
                            <a:srgbClr val="00A249"/>
                          </a:solidFill>
                          <a:effectLst/>
                          <a:latin typeface="Arial Narrow" panose="020B0606020202030204" pitchFamily="34" charset="0"/>
                        </a:rPr>
                        <a:t>6,25</a:t>
                      </a:r>
                      <a:endParaRPr lang="ru-RU" sz="1800" b="1" dirty="0">
                        <a:solidFill>
                          <a:srgbClr val="00A249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88754043"/>
                  </a:ext>
                </a:extLst>
              </a:tr>
              <a:tr h="6506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aseline="0" dirty="0" smtClean="0">
                          <a:effectLst/>
                          <a:latin typeface="Arial Narrow" panose="020B0606020202030204" pitchFamily="34" charset="0"/>
                        </a:rPr>
                        <a:t>Современная Гуманитарная Бизнес Академия</a:t>
                      </a:r>
                      <a:endParaRPr lang="ru-RU" sz="1800" baseline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37,5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12,5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2021448917"/>
                  </a:ext>
                </a:extLst>
              </a:tr>
              <a:tr h="5858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dirty="0" smtClean="0">
                          <a:effectLst/>
                          <a:latin typeface="Arial Narrow" panose="020B0606020202030204" pitchFamily="34" charset="0"/>
                        </a:rPr>
                        <a:t>Поволжский государственный колледж</a:t>
                      </a:r>
                      <a:endParaRPr lang="ru-RU" sz="180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55,68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22,73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15,91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dirty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5,68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xmlns="" val="810136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2274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1132" y="167336"/>
            <a:ext cx="10712666" cy="727054"/>
          </a:xfrm>
        </p:spPr>
        <p:txBody>
          <a:bodyPr>
            <a:noAutofit/>
          </a:bodyPr>
          <a:lstStyle/>
          <a:p>
            <a:pPr algn="r"/>
            <a:r>
              <a:rPr lang="ru-RU" sz="2000" b="1" dirty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1 КУРС. </a:t>
            </a:r>
            <a:r>
              <a:rPr lang="ru-RU" sz="2000" dirty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Распределение первичных баллов по результатам выполнения заданий</a:t>
            </a:r>
            <a:r>
              <a:rPr lang="ru-RU" sz="22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*</a:t>
            </a:r>
            <a:endParaRPr lang="ru-RU" sz="22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21042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009815" y="6059018"/>
            <a:ext cx="10343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*</a:t>
            </a:r>
            <a:r>
              <a:rPr lang="ru-RU" sz="1100" i="1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ru-RU" sz="11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Р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аспределение первичных баллов, полученных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за </a:t>
            </a:r>
            <a:r>
              <a:rPr lang="ru-RU" sz="1200" dirty="0" smtClean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выполнение заданий ВПР СПО в </a:t>
            </a:r>
            <a:r>
              <a:rPr lang="ru-RU" sz="1200" dirty="0">
                <a:solidFill>
                  <a:schemeClr val="tx2">
                    <a:lumMod val="50000"/>
                  </a:schemeClr>
                </a:solidFill>
                <a:latin typeface="Arial Narrow" panose="020B0606020202030204" pitchFamily="34" charset="0"/>
              </a:rPr>
              <a:t>целом по России и в Самарской области, в пользу Самарской области</a:t>
            </a:r>
          </a:p>
        </p:txBody>
      </p:sp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532914970"/>
              </p:ext>
            </p:extLst>
          </p:nvPr>
        </p:nvGraphicFramePr>
        <p:xfrm>
          <a:off x="1009815" y="1186874"/>
          <a:ext cx="10343983" cy="4601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6985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9090" y="167336"/>
            <a:ext cx="10888717" cy="727054"/>
          </a:xfrm>
        </p:spPr>
        <p:txBody>
          <a:bodyPr>
            <a:noAutofit/>
          </a:bodyPr>
          <a:lstStyle/>
          <a:p>
            <a:pPr algn="r"/>
            <a:r>
              <a:rPr lang="ru-RU" sz="20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1 КУРС. </a:t>
            </a:r>
            <a:r>
              <a:rPr lang="ru-RU" sz="20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Распределение первичных баллов по результатам выполнения заданий</a:t>
            </a:r>
            <a:endParaRPr lang="ru-RU" sz="20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21042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15007" y="1223442"/>
            <a:ext cx="10972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Данные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по распределению первичных баллов по результатам ВПР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образовательных организаций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существенно разнятся 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551018"/>
              </p:ext>
            </p:extLst>
          </p:nvPr>
        </p:nvGraphicFramePr>
        <p:xfrm>
          <a:off x="599090" y="1789623"/>
          <a:ext cx="10853901" cy="31020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9046">
                  <a:extLst>
                    <a:ext uri="{9D8B030D-6E8A-4147-A177-3AD203B41FA5}">
                      <a16:colId xmlns:a16="http://schemas.microsoft.com/office/drawing/2014/main" xmlns="" val="2662506088"/>
                    </a:ext>
                  </a:extLst>
                </a:gridCol>
                <a:gridCol w="2061476">
                  <a:extLst>
                    <a:ext uri="{9D8B030D-6E8A-4147-A177-3AD203B41FA5}">
                      <a16:colId xmlns:a16="http://schemas.microsoft.com/office/drawing/2014/main" xmlns="" val="3646621619"/>
                    </a:ext>
                  </a:extLst>
                </a:gridCol>
                <a:gridCol w="1631059">
                  <a:extLst>
                    <a:ext uri="{9D8B030D-6E8A-4147-A177-3AD203B41FA5}">
                      <a16:colId xmlns:a16="http://schemas.microsoft.com/office/drawing/2014/main" xmlns="" val="3126961628"/>
                    </a:ext>
                  </a:extLst>
                </a:gridCol>
                <a:gridCol w="1359215">
                  <a:extLst>
                    <a:ext uri="{9D8B030D-6E8A-4147-A177-3AD203B41FA5}">
                      <a16:colId xmlns:a16="http://schemas.microsoft.com/office/drawing/2014/main" xmlns="" val="1682836532"/>
                    </a:ext>
                  </a:extLst>
                </a:gridCol>
                <a:gridCol w="1483812">
                  <a:extLst>
                    <a:ext uri="{9D8B030D-6E8A-4147-A177-3AD203B41FA5}">
                      <a16:colId xmlns:a16="http://schemas.microsoft.com/office/drawing/2014/main" xmlns="" val="2144255228"/>
                    </a:ext>
                  </a:extLst>
                </a:gridCol>
                <a:gridCol w="1509293">
                  <a:extLst>
                    <a:ext uri="{9D8B030D-6E8A-4147-A177-3AD203B41FA5}">
                      <a16:colId xmlns:a16="http://schemas.microsoft.com/office/drawing/2014/main" xmlns="" val="787483177"/>
                    </a:ext>
                  </a:extLst>
                </a:gridCol>
              </a:tblGrid>
              <a:tr h="932872"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kern="1200" spc="0" baseline="0" dirty="0">
                          <a:solidFill>
                            <a:schemeClr val="lt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Группы участников</a:t>
                      </a: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kern="1200" spc="0" baseline="0" dirty="0">
                          <a:solidFill>
                            <a:schemeClr val="lt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Количество </a:t>
                      </a:r>
                      <a:r>
                        <a:rPr lang="ru-RU" sz="1800" b="1" kern="1200" spc="0" baseline="0" dirty="0" smtClean="0">
                          <a:solidFill>
                            <a:schemeClr val="lt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образовательных </a:t>
                      </a:r>
                      <a:r>
                        <a:rPr lang="ru-RU" sz="1800" b="1" kern="1200" spc="0" baseline="0" dirty="0">
                          <a:solidFill>
                            <a:schemeClr val="lt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организаций</a:t>
                      </a: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kern="1200" spc="0" baseline="0" dirty="0">
                          <a:solidFill>
                            <a:schemeClr val="lt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Количество </a:t>
                      </a:r>
                      <a:r>
                        <a:rPr lang="ru-RU" sz="1800" b="1" kern="1200" spc="0" baseline="0" dirty="0" smtClean="0">
                          <a:solidFill>
                            <a:schemeClr val="lt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обучающихся</a:t>
                      </a:r>
                      <a:endParaRPr lang="ru-RU" sz="1800" b="1" kern="1200" spc="0" baseline="0" dirty="0">
                        <a:solidFill>
                          <a:schemeClr val="lt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kern="1200" spc="0" baseline="0" dirty="0">
                          <a:solidFill>
                            <a:schemeClr val="lt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Доля обучающихся, 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b="1" kern="1200" spc="0" baseline="0" dirty="0">
                          <a:solidFill>
                            <a:schemeClr val="lt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получивших за выполнение заданий ВПР:</a:t>
                      </a:r>
                    </a:p>
                  </a:txBody>
                  <a:tcPr marL="68580" marR="68580" marT="0" marB="0">
                    <a:solidFill>
                      <a:srgbClr val="69809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21275779"/>
                  </a:ext>
                </a:extLst>
              </a:tr>
              <a:tr h="31525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0-10 баллов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C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11-20 баллов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C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21-30 </a:t>
                      </a:r>
                      <a:r>
                        <a:rPr lang="ru-RU" sz="1800" spc="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баллов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E6EC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58612975"/>
                  </a:ext>
                </a:extLst>
              </a:tr>
              <a:tr h="3864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effectLst/>
                          <a:latin typeface="Arial Narrow" panose="020B0606020202030204" pitchFamily="34" charset="0"/>
                        </a:rPr>
                        <a:t>Вся выборка (РФ)</a:t>
                      </a:r>
                      <a:endParaRPr lang="ru-RU" sz="1800" spc="0" baseline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144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AD1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3992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AD1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56,34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AD1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28,08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AD1D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10,82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CAD1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34752093"/>
                  </a:ext>
                </a:extLst>
              </a:tr>
              <a:tr h="2861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effectLst/>
                          <a:latin typeface="Arial Narrow" panose="020B0606020202030204" pitchFamily="34" charset="0"/>
                        </a:rPr>
                        <a:t>Самарская область</a:t>
                      </a:r>
                      <a:endParaRPr lang="ru-RU" sz="1800" spc="0" baseline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6EC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96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6EC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51,04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6EC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25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6EC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17,71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6EC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07129817"/>
                  </a:ext>
                </a:extLst>
              </a:tr>
              <a:tr h="5056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effectLst/>
                          <a:latin typeface="Arial Narrow" panose="020B0606020202030204" pitchFamily="34" charset="0"/>
                        </a:rPr>
                        <a:t>Современная Гуманитарная Бизнес Академия </a:t>
                      </a:r>
                      <a:endParaRPr lang="ru-RU" sz="1800" spc="0" baseline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ru-RU" sz="1800" kern="12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68580" marR="68580" marT="0" marB="0" anchor="ctr">
                    <a:solidFill>
                      <a:srgbClr val="CCD3DE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kern="12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37,5</a:t>
                      </a: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3650394"/>
                  </a:ext>
                </a:extLst>
              </a:tr>
              <a:tr h="5432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effectLst/>
                          <a:latin typeface="Arial Narrow" panose="020B0606020202030204" pitchFamily="34" charset="0"/>
                        </a:rPr>
                        <a:t>Поволжский государственный колледж</a:t>
                      </a:r>
                      <a:endParaRPr lang="ru-RU" sz="1800" spc="0" baseline="0" dirty="0"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solidFill>
                      <a:srgbClr val="69809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6EC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88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6ECF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55,68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22,73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ru-RU" sz="1800" spc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15,91</a:t>
                      </a:r>
                      <a:endParaRPr lang="ru-RU" sz="1800" spc="0" baseline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6EC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49866026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99090" y="5152684"/>
            <a:ext cx="10857188" cy="877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7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Результаты Современной </a:t>
            </a:r>
            <a:r>
              <a:rPr lang="ru-RU" sz="17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Гуманитарной Бизнес Академии находятся в среднем и верхнем </a:t>
            </a:r>
            <a:r>
              <a:rPr lang="ru-RU" sz="17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диапазонах </a:t>
            </a:r>
            <a:r>
              <a:rPr lang="ru-RU" sz="17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оценочной </a:t>
            </a:r>
            <a:r>
              <a:rPr lang="ru-RU" sz="17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шкалы </a:t>
            </a:r>
            <a:r>
              <a:rPr lang="ru-RU" sz="17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(что ожидаемо для образовательной организации с углубленным изучением иностранных языков</a:t>
            </a:r>
            <a:r>
              <a:rPr lang="ru-RU" sz="17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), результаты </a:t>
            </a:r>
            <a:r>
              <a:rPr lang="ru-RU" sz="170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Поволжского государственного колледжа - преимущественно в нижнем и среднем </a:t>
            </a:r>
            <a:r>
              <a:rPr lang="ru-RU" sz="170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диапазонах</a:t>
            </a:r>
            <a:endParaRPr lang="ru-RU" sz="170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14423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9728" y="294290"/>
            <a:ext cx="10484071" cy="600100"/>
          </a:xfrm>
        </p:spPr>
        <p:txBody>
          <a:bodyPr>
            <a:noAutofit/>
          </a:bodyPr>
          <a:lstStyle/>
          <a:p>
            <a:pPr algn="r"/>
            <a:r>
              <a:rPr lang="ru-RU" sz="2200" b="1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АНГЛИЙСКИЙ ЯЗЫК, 1 КУРС. </a:t>
            </a:r>
            <a:r>
              <a:rPr lang="ru-RU" sz="2200" spc="100" dirty="0" smtClean="0">
                <a:solidFill>
                  <a:srgbClr val="69809F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Достижение планируемых результатов </a:t>
            </a:r>
            <a:endParaRPr lang="ru-RU" sz="2200" spc="100" dirty="0">
              <a:solidFill>
                <a:srgbClr val="69809F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221042"/>
            <a:ext cx="10515600" cy="497878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36579" y="872360"/>
            <a:ext cx="7717221" cy="0"/>
          </a:xfrm>
          <a:prstGeom prst="line">
            <a:avLst/>
          </a:prstGeom>
          <a:ln w="28575">
            <a:solidFill>
              <a:schemeClr val="tx2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1190295" y="1199013"/>
            <a:ext cx="10163504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000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В ходе ВПР СПО </a:t>
            </a:r>
            <a:r>
              <a:rPr lang="ru-RU" sz="2000" spc="50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оценивалось </a:t>
            </a:r>
            <a:r>
              <a:rPr lang="ru-RU" sz="2000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достижение следующих </a:t>
            </a:r>
            <a:r>
              <a:rPr lang="ru-RU" sz="2000" i="1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планируемых результатов: 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000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Аудирование с пониманием запрашиваемой информации в прослушанном тексте.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000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Осмысленное чтение текста вслух.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000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Говорение: монологическое высказывание на основе плана и визуальной информации.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000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Чтение с пониманием основного содержания прочитанного текста.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000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Навыки оперирования языковыми средствами в коммуникативно значимом контексте: грамматические формы.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ru-RU" sz="2000" spc="50" dirty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Навыки оперирования языковыми средствами в коммуникативно значимом контексте: лексические единицы.</a:t>
            </a:r>
          </a:p>
          <a:p>
            <a:pPr algn="ctr"/>
            <a:endParaRPr lang="ru-RU" sz="1700" spc="50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20921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1912</Words>
  <Application>Microsoft Office PowerPoint</Application>
  <PresentationFormat>Широкоэкранный</PresentationFormat>
  <Paragraphs>422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1" baseType="lpstr">
      <vt:lpstr>Arial</vt:lpstr>
      <vt:lpstr>Arial Narrow</vt:lpstr>
      <vt:lpstr>Calibri</vt:lpstr>
      <vt:lpstr>Calibri Light</vt:lpstr>
      <vt:lpstr>Times New Roman</vt:lpstr>
      <vt:lpstr>Тема Office</vt:lpstr>
      <vt:lpstr> ВПР СПО 2022:   анализ результатов   </vt:lpstr>
      <vt:lpstr>Основания для проведения анализа результатов ВПР СПО</vt:lpstr>
      <vt:lpstr>ВПР СПО: перечень предметов</vt:lpstr>
      <vt:lpstr>АНГЛИЙСКИЙ ЯЗЫК, 1 КУРС. Участники ВПР СПО</vt:lpstr>
      <vt:lpstr>АНГЛИЙСКИЙ ЯЗЫК, 1 КУРС. Сопоставление статистических данных по отметкам*</vt:lpstr>
      <vt:lpstr>АНГЛИЙСКИЙ ЯЗЫК, 1 КУРС. Сопоставление статистических данных по отметкам</vt:lpstr>
      <vt:lpstr>АНГЛИЙСКИЙ ЯЗЫК, 1 КУРС. Распределение первичных баллов по результатам выполнения заданий*</vt:lpstr>
      <vt:lpstr>АНГЛИЙСКИЙ ЯЗЫК, 1 КУРС. Распределение первичных баллов по результатам выполнения заданий</vt:lpstr>
      <vt:lpstr>АНГЛИЙСКИЙ ЯЗЫК, 1 КУРС. Достижение планируемых результатов </vt:lpstr>
      <vt:lpstr>АНГЛИЙСКИЙ ЯЗЫК, 1 КУРС. Достижение планируемых результатов </vt:lpstr>
      <vt:lpstr>Презентация PowerPoint</vt:lpstr>
      <vt:lpstr>АНГЛИЙСКИЙ ЯЗЫК, 1 КУРС. Достижение планируемых результатов </vt:lpstr>
      <vt:lpstr>АНГЛИЙСКИЙ ЯЗЫК, 1 КУРС. Предложения / рекомендации</vt:lpstr>
      <vt:lpstr>АНГЛИЙСКИЙ ЯЗЫК, завершившие... Участники ВПР СПО</vt:lpstr>
      <vt:lpstr>АНГЛИЙСКИЙ ЯЗЫК, завершившие... Сопоставление статистических данных по отметкам</vt:lpstr>
      <vt:lpstr>АНГЛИЙСКИЙ ЯЗЫК, завершившие... Сопоставление статистических данных по отметкам</vt:lpstr>
      <vt:lpstr>АНГЛИЙСКИЙ ЯЗЫК, завершившие... Сопоставление статистических данных по отметкам</vt:lpstr>
      <vt:lpstr>АНГЛИЙСКИЙ ЯЗЫК, завершившие... Распределение первичных баллов по результатам выполнения заданий</vt:lpstr>
      <vt:lpstr>АНГЛИЙСКИЙ ЯЗЫК, завершившие... Распределение первичных баллов по результатам выполнения заданий</vt:lpstr>
      <vt:lpstr>АНГЛИЙСКИЙ ЯЗЫК, завершившие... Достижение планируемых результатов </vt:lpstr>
      <vt:lpstr>АНГЛИЙСКИЙ ЯЗЫК, завершившие... Достижение планируемых результатов </vt:lpstr>
      <vt:lpstr>Презентация PowerPoint</vt:lpstr>
      <vt:lpstr>АНГЛИЙСКИЙ ЯЗЫК, завершившие... Достижение планируемых результатов </vt:lpstr>
      <vt:lpstr>АНГЛИЙСКИЙ ЯЗЫК, завершившие... Предложения / рекомендации</vt:lpstr>
      <vt:lpstr>БЛАГОДАРЮ ЗА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ВПР СПО 2022: к анализу результатов</dc:title>
  <dc:creator>Пользователь Windows</dc:creator>
  <cp:lastModifiedBy>Учетная запись Майкрософт</cp:lastModifiedBy>
  <cp:revision>76</cp:revision>
  <dcterms:created xsi:type="dcterms:W3CDTF">2023-01-31T15:33:58Z</dcterms:created>
  <dcterms:modified xsi:type="dcterms:W3CDTF">2023-02-15T10:14:49Z</dcterms:modified>
</cp:coreProperties>
</file>