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0"/>
  </p:notesMasterIdLst>
  <p:sldIdLst>
    <p:sldId id="261" r:id="rId2"/>
    <p:sldId id="316" r:id="rId3"/>
    <p:sldId id="317" r:id="rId4"/>
    <p:sldId id="318" r:id="rId5"/>
    <p:sldId id="319" r:id="rId6"/>
    <p:sldId id="320" r:id="rId7"/>
    <p:sldId id="33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297" r:id="rId27"/>
    <p:sldId id="298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87897-AAA1-4AC2-BABA-CCE939C190A8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7A69228-EFAD-4BCD-BDB8-54EEAB74DB6A}">
      <dgm:prSet phldrT="[Текст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cap="none" normalizeH="0" baseline="0" dirty="0" smtClean="0">
              <a:ln/>
              <a:effectLst/>
              <a:latin typeface="+mn-lt"/>
              <a:cs typeface="Times New Roman" pitchFamily="18" charset="0"/>
            </a:rPr>
            <a:t>Участники образовательного процесса</a:t>
          </a:r>
          <a:endParaRPr kumimoji="0" lang="ru-RU" sz="2400" b="0" i="0" u="none" strike="noStrike" cap="none" normalizeH="0" baseline="0" dirty="0" smtClean="0">
            <a:ln/>
            <a:effectLst/>
            <a:latin typeface="+mn-lt"/>
            <a:ea typeface="Calibri" pitchFamily="34" charset="0"/>
            <a:cs typeface="Times New Roman" pitchFamily="18" charset="0"/>
          </a:endParaRPr>
        </a:p>
        <a:p>
          <a:endParaRPr lang="ru-RU" dirty="0"/>
        </a:p>
      </dgm:t>
    </dgm:pt>
    <dgm:pt modelId="{4143F595-E38F-4385-A676-E6B132D7EE0F}" type="parTrans" cxnId="{787A9FE6-2791-47A3-981C-D8DAF1EF1530}">
      <dgm:prSet/>
      <dgm:spPr/>
      <dgm:t>
        <a:bodyPr/>
        <a:lstStyle/>
        <a:p>
          <a:endParaRPr lang="ru-RU"/>
        </a:p>
      </dgm:t>
    </dgm:pt>
    <dgm:pt modelId="{E83EAB0A-B105-4974-AF66-3175FB219FCE}" type="sibTrans" cxnId="{787A9FE6-2791-47A3-981C-D8DAF1EF1530}">
      <dgm:prSet/>
      <dgm:spPr/>
      <dgm:t>
        <a:bodyPr/>
        <a:lstStyle/>
        <a:p>
          <a:endParaRPr lang="ru-RU"/>
        </a:p>
      </dgm:t>
    </dgm:pt>
    <dgm:pt modelId="{0BE02C23-CEB9-456E-84FC-748718C312EF}">
      <dgm:prSet phldrT="[Текст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cap="none" normalizeH="0" baseline="0" dirty="0" smtClean="0">
              <a:ln/>
              <a:effectLst/>
              <a:latin typeface="+mn-lt"/>
              <a:cs typeface="Times New Roman" pitchFamily="18" charset="0"/>
            </a:rPr>
            <a:t>Обучающиеся</a:t>
          </a:r>
          <a:endParaRPr kumimoji="0" lang="ru-RU" sz="1800" b="0" i="0" u="none" strike="noStrike" cap="none" normalizeH="0" baseline="0" dirty="0" smtClean="0">
            <a:ln/>
            <a:effectLst/>
            <a:latin typeface="+mn-lt"/>
            <a:ea typeface="Calibri" pitchFamily="34" charset="0"/>
            <a:cs typeface="Times New Roman" pitchFamily="18" charset="0"/>
          </a:endParaRPr>
        </a:p>
        <a:p>
          <a:endParaRPr lang="ru-RU" dirty="0"/>
        </a:p>
      </dgm:t>
    </dgm:pt>
    <dgm:pt modelId="{DE9E553B-AEFB-4752-B7B0-8B05EE2D8BD5}" type="parTrans" cxnId="{66B9F4B3-AF70-4268-8630-3582C39E9EFB}">
      <dgm:prSet/>
      <dgm:spPr/>
      <dgm:t>
        <a:bodyPr/>
        <a:lstStyle/>
        <a:p>
          <a:endParaRPr lang="ru-RU"/>
        </a:p>
      </dgm:t>
    </dgm:pt>
    <dgm:pt modelId="{5A67FF30-13EA-471B-AE55-C4251F52AB42}" type="sibTrans" cxnId="{66B9F4B3-AF70-4268-8630-3582C39E9EFB}">
      <dgm:prSet/>
      <dgm:spPr/>
      <dgm:t>
        <a:bodyPr/>
        <a:lstStyle/>
        <a:p>
          <a:endParaRPr lang="ru-RU"/>
        </a:p>
      </dgm:t>
    </dgm:pt>
    <dgm:pt modelId="{ECDCDA91-63F5-4763-83C9-B57D3930976E}">
      <dgm:prSet phldrT="[Текст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cap="none" normalizeH="0" baseline="0" dirty="0" smtClean="0">
              <a:ln/>
              <a:effectLst/>
              <a:latin typeface="+mn-lt"/>
              <a:cs typeface="Times New Roman" pitchFamily="18" charset="0"/>
            </a:rPr>
            <a:t> Родители</a:t>
          </a:r>
          <a:endParaRPr kumimoji="0" lang="ru-RU" sz="1800" b="0" i="0" u="none" strike="noStrike" cap="none" normalizeH="0" baseline="0" dirty="0" smtClean="0">
            <a:ln/>
            <a:effectLst/>
            <a:latin typeface="+mn-lt"/>
            <a:ea typeface="Calibri" pitchFamily="34" charset="0"/>
            <a:cs typeface="Times New Roman" pitchFamily="18" charset="0"/>
          </a:endParaRPr>
        </a:p>
        <a:p>
          <a:endParaRPr lang="ru-RU" dirty="0"/>
        </a:p>
      </dgm:t>
    </dgm:pt>
    <dgm:pt modelId="{E6290657-320F-4A25-8F4C-48027A09E887}" type="parTrans" cxnId="{30D71064-3030-49C9-8852-EE7DC6B4E6E3}">
      <dgm:prSet/>
      <dgm:spPr/>
      <dgm:t>
        <a:bodyPr/>
        <a:lstStyle/>
        <a:p>
          <a:endParaRPr lang="ru-RU"/>
        </a:p>
      </dgm:t>
    </dgm:pt>
    <dgm:pt modelId="{B167DED4-8538-4E09-9A01-C800CA16C5CE}" type="sibTrans" cxnId="{30D71064-3030-49C9-8852-EE7DC6B4E6E3}">
      <dgm:prSet/>
      <dgm:spPr/>
      <dgm:t>
        <a:bodyPr/>
        <a:lstStyle/>
        <a:p>
          <a:endParaRPr lang="ru-RU"/>
        </a:p>
      </dgm:t>
    </dgm:pt>
    <dgm:pt modelId="{D0AFCDF0-48FB-4ED8-B0AF-76E1F667CB73}">
      <dgm:prSet phldrT="[Текст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cap="none" normalizeH="0" baseline="0" dirty="0" smtClean="0">
              <a:ln/>
              <a:effectLst/>
              <a:latin typeface="+mn-lt"/>
              <a:cs typeface="Times New Roman" pitchFamily="18" charset="0"/>
            </a:rPr>
            <a:t>Педагоги</a:t>
          </a:r>
          <a:endParaRPr kumimoji="0" lang="ru-RU" sz="1800" b="0" i="0" u="none" strike="noStrike" cap="none" normalizeH="0" baseline="0" dirty="0" smtClean="0">
            <a:ln/>
            <a:effectLst/>
            <a:latin typeface="+mn-lt"/>
            <a:ea typeface="Calibri" pitchFamily="34" charset="0"/>
            <a:cs typeface="Times New Roman" pitchFamily="18" charset="0"/>
          </a:endParaRPr>
        </a:p>
        <a:p>
          <a:endParaRPr lang="ru-RU" dirty="0"/>
        </a:p>
      </dgm:t>
    </dgm:pt>
    <dgm:pt modelId="{7D23EF53-E330-408F-AD68-DA20C443B91B}" type="parTrans" cxnId="{3341D386-6A8A-43B8-AF0D-C71414957846}">
      <dgm:prSet/>
      <dgm:spPr/>
      <dgm:t>
        <a:bodyPr/>
        <a:lstStyle/>
        <a:p>
          <a:endParaRPr lang="ru-RU"/>
        </a:p>
      </dgm:t>
    </dgm:pt>
    <dgm:pt modelId="{416F1724-6356-4EE6-9E2D-B4A827069CDE}" type="sibTrans" cxnId="{3341D386-6A8A-43B8-AF0D-C71414957846}">
      <dgm:prSet/>
      <dgm:spPr/>
      <dgm:t>
        <a:bodyPr/>
        <a:lstStyle/>
        <a:p>
          <a:endParaRPr lang="ru-RU"/>
        </a:p>
      </dgm:t>
    </dgm:pt>
    <dgm:pt modelId="{B73466FE-6FBD-4775-B327-20F8455DC4F3}">
      <dgm:prSet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cap="none" normalizeH="0" baseline="0" dirty="0" smtClean="0">
              <a:ln/>
              <a:effectLst/>
              <a:latin typeface="+mn-lt"/>
              <a:cs typeface="Times New Roman" pitchFamily="18" charset="0"/>
            </a:rPr>
            <a:t>Администрация</a:t>
          </a:r>
          <a:endParaRPr kumimoji="0" lang="ru-RU" sz="1800" b="0" i="0" u="none" strike="noStrike" cap="none" normalizeH="0" baseline="0" dirty="0" smtClean="0">
            <a:ln/>
            <a:effectLst/>
            <a:latin typeface="+mn-lt"/>
            <a:ea typeface="Calibri" pitchFamily="34" charset="0"/>
            <a:cs typeface="Times New Roman" pitchFamily="18" charset="0"/>
          </a:endParaRPr>
        </a:p>
        <a:p>
          <a:endParaRPr lang="ru-RU" dirty="0"/>
        </a:p>
      </dgm:t>
    </dgm:pt>
    <dgm:pt modelId="{ACCA0D5E-35B6-4E86-93B8-AD1AF012CE44}" type="parTrans" cxnId="{38BAF866-B1D4-424B-B74A-340B28C86F0D}">
      <dgm:prSet/>
      <dgm:spPr/>
      <dgm:t>
        <a:bodyPr/>
        <a:lstStyle/>
        <a:p>
          <a:endParaRPr lang="ru-RU"/>
        </a:p>
      </dgm:t>
    </dgm:pt>
    <dgm:pt modelId="{EC09468D-22E7-44D7-8191-61562A50F8A0}" type="sibTrans" cxnId="{38BAF866-B1D4-424B-B74A-340B28C86F0D}">
      <dgm:prSet/>
      <dgm:spPr/>
      <dgm:t>
        <a:bodyPr/>
        <a:lstStyle/>
        <a:p>
          <a:endParaRPr lang="ru-RU"/>
        </a:p>
      </dgm:t>
    </dgm:pt>
    <dgm:pt modelId="{FA894428-8153-413B-9A2B-0A0F52230191}" type="pres">
      <dgm:prSet presAssocID="{BC987897-AAA1-4AC2-BABA-CCE939C190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BFC21-54EF-4635-AD32-29FFCA2CCC76}" type="pres">
      <dgm:prSet presAssocID="{A7A69228-EFAD-4BCD-BDB8-54EEAB74DB6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ABE86D2-CF0D-4701-8496-B9A26938FC22}" type="pres">
      <dgm:prSet presAssocID="{A7A69228-EFAD-4BCD-BDB8-54EEAB74DB6A}" presName="rootComposite1" presStyleCnt="0"/>
      <dgm:spPr/>
      <dgm:t>
        <a:bodyPr/>
        <a:lstStyle/>
        <a:p>
          <a:endParaRPr lang="ru-RU"/>
        </a:p>
      </dgm:t>
    </dgm:pt>
    <dgm:pt modelId="{9F116A88-6D8E-44EC-9441-5689D0965BB1}" type="pres">
      <dgm:prSet presAssocID="{A7A69228-EFAD-4BCD-BDB8-54EEAB74DB6A}" presName="rootText1" presStyleLbl="node0" presStyleIdx="0" presStyleCnt="1" custScaleX="516936" custScaleY="190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CB2DF8-025B-43A7-81F9-96C654BE05D2}" type="pres">
      <dgm:prSet presAssocID="{A7A69228-EFAD-4BCD-BDB8-54EEAB74DB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3A22FBF-5124-4CD5-8E47-CB23C47DEAEB}" type="pres">
      <dgm:prSet presAssocID="{A7A69228-EFAD-4BCD-BDB8-54EEAB74DB6A}" presName="hierChild2" presStyleCnt="0"/>
      <dgm:spPr/>
      <dgm:t>
        <a:bodyPr/>
        <a:lstStyle/>
        <a:p>
          <a:endParaRPr lang="ru-RU"/>
        </a:p>
      </dgm:t>
    </dgm:pt>
    <dgm:pt modelId="{53A73828-8B4B-45C4-BB3D-218EB33B37EB}" type="pres">
      <dgm:prSet presAssocID="{DE9E553B-AEFB-4752-B7B0-8B05EE2D8BD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7C7B93A-2CF3-49AF-B2C4-01178201D311}" type="pres">
      <dgm:prSet presAssocID="{0BE02C23-CEB9-456E-84FC-748718C312E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894B103-C8D0-4941-ACB8-CC698AC4779A}" type="pres">
      <dgm:prSet presAssocID="{0BE02C23-CEB9-456E-84FC-748718C312EF}" presName="rootComposite" presStyleCnt="0"/>
      <dgm:spPr/>
      <dgm:t>
        <a:bodyPr/>
        <a:lstStyle/>
        <a:p>
          <a:endParaRPr lang="ru-RU"/>
        </a:p>
      </dgm:t>
    </dgm:pt>
    <dgm:pt modelId="{2000AF3A-0C0D-43F8-8018-914E37037680}" type="pres">
      <dgm:prSet presAssocID="{0BE02C23-CEB9-456E-84FC-748718C312EF}" presName="rootText" presStyleLbl="node2" presStyleIdx="0" presStyleCnt="4" custScaleX="136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B5CDC-14B9-445B-9B76-ADFFFC8B1A00}" type="pres">
      <dgm:prSet presAssocID="{0BE02C23-CEB9-456E-84FC-748718C312EF}" presName="rootConnector" presStyleLbl="node2" presStyleIdx="0" presStyleCnt="4"/>
      <dgm:spPr/>
      <dgm:t>
        <a:bodyPr/>
        <a:lstStyle/>
        <a:p>
          <a:endParaRPr lang="ru-RU"/>
        </a:p>
      </dgm:t>
    </dgm:pt>
    <dgm:pt modelId="{6F3C7A93-568D-410A-AB3E-2149DF844E46}" type="pres">
      <dgm:prSet presAssocID="{0BE02C23-CEB9-456E-84FC-748718C312EF}" presName="hierChild4" presStyleCnt="0"/>
      <dgm:spPr/>
      <dgm:t>
        <a:bodyPr/>
        <a:lstStyle/>
        <a:p>
          <a:endParaRPr lang="ru-RU"/>
        </a:p>
      </dgm:t>
    </dgm:pt>
    <dgm:pt modelId="{056EC00A-36E7-4E0A-B58F-14FC84326590}" type="pres">
      <dgm:prSet presAssocID="{0BE02C23-CEB9-456E-84FC-748718C312EF}" presName="hierChild5" presStyleCnt="0"/>
      <dgm:spPr/>
      <dgm:t>
        <a:bodyPr/>
        <a:lstStyle/>
        <a:p>
          <a:endParaRPr lang="ru-RU"/>
        </a:p>
      </dgm:t>
    </dgm:pt>
    <dgm:pt modelId="{81779A91-412D-4020-977F-46CF8647520E}" type="pres">
      <dgm:prSet presAssocID="{E6290657-320F-4A25-8F4C-48027A09E88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C40E4483-C26B-4FD6-9AED-443A1ACFF9AE}" type="pres">
      <dgm:prSet presAssocID="{ECDCDA91-63F5-4763-83C9-B57D3930976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822A97A-36D6-4F04-B54C-D8705D0030B1}" type="pres">
      <dgm:prSet presAssocID="{ECDCDA91-63F5-4763-83C9-B57D3930976E}" presName="rootComposite" presStyleCnt="0"/>
      <dgm:spPr/>
      <dgm:t>
        <a:bodyPr/>
        <a:lstStyle/>
        <a:p>
          <a:endParaRPr lang="ru-RU"/>
        </a:p>
      </dgm:t>
    </dgm:pt>
    <dgm:pt modelId="{73D72795-78EB-4C4D-A29C-4086FF4BCEE9}" type="pres">
      <dgm:prSet presAssocID="{ECDCDA91-63F5-4763-83C9-B57D3930976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BCEA91-5E39-4EA6-9FA5-2708F1B0B561}" type="pres">
      <dgm:prSet presAssocID="{ECDCDA91-63F5-4763-83C9-B57D3930976E}" presName="rootConnector" presStyleLbl="node2" presStyleIdx="1" presStyleCnt="4"/>
      <dgm:spPr/>
      <dgm:t>
        <a:bodyPr/>
        <a:lstStyle/>
        <a:p>
          <a:endParaRPr lang="ru-RU"/>
        </a:p>
      </dgm:t>
    </dgm:pt>
    <dgm:pt modelId="{B787DF92-3061-4E65-B096-7FAB7CCC45D8}" type="pres">
      <dgm:prSet presAssocID="{ECDCDA91-63F5-4763-83C9-B57D3930976E}" presName="hierChild4" presStyleCnt="0"/>
      <dgm:spPr/>
      <dgm:t>
        <a:bodyPr/>
        <a:lstStyle/>
        <a:p>
          <a:endParaRPr lang="ru-RU"/>
        </a:p>
      </dgm:t>
    </dgm:pt>
    <dgm:pt modelId="{6DA92B0E-4572-4DDB-9753-D704069164BC}" type="pres">
      <dgm:prSet presAssocID="{ECDCDA91-63F5-4763-83C9-B57D3930976E}" presName="hierChild5" presStyleCnt="0"/>
      <dgm:spPr/>
      <dgm:t>
        <a:bodyPr/>
        <a:lstStyle/>
        <a:p>
          <a:endParaRPr lang="ru-RU"/>
        </a:p>
      </dgm:t>
    </dgm:pt>
    <dgm:pt modelId="{F5DF5D26-6E99-436F-91DA-F49B286906C8}" type="pres">
      <dgm:prSet presAssocID="{7D23EF53-E330-408F-AD68-DA20C443B91B}" presName="Name37" presStyleLbl="parChTrans1D2" presStyleIdx="2" presStyleCnt="4"/>
      <dgm:spPr/>
      <dgm:t>
        <a:bodyPr/>
        <a:lstStyle/>
        <a:p>
          <a:endParaRPr lang="ru-RU"/>
        </a:p>
      </dgm:t>
    </dgm:pt>
    <dgm:pt modelId="{A4625B8D-53B5-4F27-B5C6-CAF158AA4BA9}" type="pres">
      <dgm:prSet presAssocID="{D0AFCDF0-48FB-4ED8-B0AF-76E1F667CB7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DD4EF28-08FD-4FAF-88BF-60F9A08D613D}" type="pres">
      <dgm:prSet presAssocID="{D0AFCDF0-48FB-4ED8-B0AF-76E1F667CB73}" presName="rootComposite" presStyleCnt="0"/>
      <dgm:spPr/>
      <dgm:t>
        <a:bodyPr/>
        <a:lstStyle/>
        <a:p>
          <a:endParaRPr lang="ru-RU"/>
        </a:p>
      </dgm:t>
    </dgm:pt>
    <dgm:pt modelId="{BE5EC948-BC84-4AA6-B600-308ADA8EDEDA}" type="pres">
      <dgm:prSet presAssocID="{D0AFCDF0-48FB-4ED8-B0AF-76E1F667CB7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7059AE-AC2C-478C-9602-2217EB82EAAA}" type="pres">
      <dgm:prSet presAssocID="{D0AFCDF0-48FB-4ED8-B0AF-76E1F667CB73}" presName="rootConnector" presStyleLbl="node2" presStyleIdx="2" presStyleCnt="4"/>
      <dgm:spPr/>
      <dgm:t>
        <a:bodyPr/>
        <a:lstStyle/>
        <a:p>
          <a:endParaRPr lang="ru-RU"/>
        </a:p>
      </dgm:t>
    </dgm:pt>
    <dgm:pt modelId="{933A2CB2-1D06-4CAB-B67A-64386D77AEEC}" type="pres">
      <dgm:prSet presAssocID="{D0AFCDF0-48FB-4ED8-B0AF-76E1F667CB73}" presName="hierChild4" presStyleCnt="0"/>
      <dgm:spPr/>
      <dgm:t>
        <a:bodyPr/>
        <a:lstStyle/>
        <a:p>
          <a:endParaRPr lang="ru-RU"/>
        </a:p>
      </dgm:t>
    </dgm:pt>
    <dgm:pt modelId="{585ED0A5-3A0A-4046-92C5-3D4FDCCCC09C}" type="pres">
      <dgm:prSet presAssocID="{D0AFCDF0-48FB-4ED8-B0AF-76E1F667CB73}" presName="hierChild5" presStyleCnt="0"/>
      <dgm:spPr/>
      <dgm:t>
        <a:bodyPr/>
        <a:lstStyle/>
        <a:p>
          <a:endParaRPr lang="ru-RU"/>
        </a:p>
      </dgm:t>
    </dgm:pt>
    <dgm:pt modelId="{0BB7FD28-DA8F-43C9-B80A-F5EC8702ED5A}" type="pres">
      <dgm:prSet presAssocID="{ACCA0D5E-35B6-4E86-93B8-AD1AF012CE44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933B49B-7FEA-454D-B082-1C0EA7CA2530}" type="pres">
      <dgm:prSet presAssocID="{B73466FE-6FBD-4775-B327-20F8455DC4F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4AE2CB-900B-4B0B-BF1F-015D4D2D8CC7}" type="pres">
      <dgm:prSet presAssocID="{B73466FE-6FBD-4775-B327-20F8455DC4F3}" presName="rootComposite" presStyleCnt="0"/>
      <dgm:spPr/>
      <dgm:t>
        <a:bodyPr/>
        <a:lstStyle/>
        <a:p>
          <a:endParaRPr lang="ru-RU"/>
        </a:p>
      </dgm:t>
    </dgm:pt>
    <dgm:pt modelId="{B407BB8D-E472-4A0C-84CD-5597591AB811}" type="pres">
      <dgm:prSet presAssocID="{B73466FE-6FBD-4775-B327-20F8455DC4F3}" presName="rootText" presStyleLbl="node2" presStyleIdx="3" presStyleCnt="4" custScaleX="146076" custScaleY="97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925B54-9C4E-4953-A96C-1C5ED974064E}" type="pres">
      <dgm:prSet presAssocID="{B73466FE-6FBD-4775-B327-20F8455DC4F3}" presName="rootConnector" presStyleLbl="node2" presStyleIdx="3" presStyleCnt="4"/>
      <dgm:spPr/>
      <dgm:t>
        <a:bodyPr/>
        <a:lstStyle/>
        <a:p>
          <a:endParaRPr lang="ru-RU"/>
        </a:p>
      </dgm:t>
    </dgm:pt>
    <dgm:pt modelId="{4E5194F2-F722-4A5C-9C14-1ADF6B5F466E}" type="pres">
      <dgm:prSet presAssocID="{B73466FE-6FBD-4775-B327-20F8455DC4F3}" presName="hierChild4" presStyleCnt="0"/>
      <dgm:spPr/>
      <dgm:t>
        <a:bodyPr/>
        <a:lstStyle/>
        <a:p>
          <a:endParaRPr lang="ru-RU"/>
        </a:p>
      </dgm:t>
    </dgm:pt>
    <dgm:pt modelId="{F1E22E54-BF42-4D01-AF13-D07615E22248}" type="pres">
      <dgm:prSet presAssocID="{B73466FE-6FBD-4775-B327-20F8455DC4F3}" presName="hierChild5" presStyleCnt="0"/>
      <dgm:spPr/>
      <dgm:t>
        <a:bodyPr/>
        <a:lstStyle/>
        <a:p>
          <a:endParaRPr lang="ru-RU"/>
        </a:p>
      </dgm:t>
    </dgm:pt>
    <dgm:pt modelId="{2512DD52-F2B3-4B02-B03E-D3DA544A20B0}" type="pres">
      <dgm:prSet presAssocID="{A7A69228-EFAD-4BCD-BDB8-54EEAB74DB6A}" presName="hierChild3" presStyleCnt="0"/>
      <dgm:spPr/>
      <dgm:t>
        <a:bodyPr/>
        <a:lstStyle/>
        <a:p>
          <a:endParaRPr lang="ru-RU"/>
        </a:p>
      </dgm:t>
    </dgm:pt>
  </dgm:ptLst>
  <dgm:cxnLst>
    <dgm:cxn modelId="{30D71064-3030-49C9-8852-EE7DC6B4E6E3}" srcId="{A7A69228-EFAD-4BCD-BDB8-54EEAB74DB6A}" destId="{ECDCDA91-63F5-4763-83C9-B57D3930976E}" srcOrd="1" destOrd="0" parTransId="{E6290657-320F-4A25-8F4C-48027A09E887}" sibTransId="{B167DED4-8538-4E09-9A01-C800CA16C5CE}"/>
    <dgm:cxn modelId="{69B848CC-EDE5-4ADB-85D0-AEC398525284}" type="presOf" srcId="{D0AFCDF0-48FB-4ED8-B0AF-76E1F667CB73}" destId="{217059AE-AC2C-478C-9602-2217EB82EAAA}" srcOrd="1" destOrd="0" presId="urn:microsoft.com/office/officeart/2005/8/layout/orgChart1"/>
    <dgm:cxn modelId="{595F5923-DE1C-4038-B567-B8879A83F530}" type="presOf" srcId="{BC987897-AAA1-4AC2-BABA-CCE939C190A8}" destId="{FA894428-8153-413B-9A2B-0A0F52230191}" srcOrd="0" destOrd="0" presId="urn:microsoft.com/office/officeart/2005/8/layout/orgChart1"/>
    <dgm:cxn modelId="{B6DDC6E9-F3C1-4529-92E8-9EB32E8F7715}" type="presOf" srcId="{D0AFCDF0-48FB-4ED8-B0AF-76E1F667CB73}" destId="{BE5EC948-BC84-4AA6-B600-308ADA8EDEDA}" srcOrd="0" destOrd="0" presId="urn:microsoft.com/office/officeart/2005/8/layout/orgChart1"/>
    <dgm:cxn modelId="{66B9F4B3-AF70-4268-8630-3582C39E9EFB}" srcId="{A7A69228-EFAD-4BCD-BDB8-54EEAB74DB6A}" destId="{0BE02C23-CEB9-456E-84FC-748718C312EF}" srcOrd="0" destOrd="0" parTransId="{DE9E553B-AEFB-4752-B7B0-8B05EE2D8BD5}" sibTransId="{5A67FF30-13EA-471B-AE55-C4251F52AB42}"/>
    <dgm:cxn modelId="{1329FD28-F35B-46E8-B731-857069120092}" type="presOf" srcId="{B73466FE-6FBD-4775-B327-20F8455DC4F3}" destId="{05925B54-9C4E-4953-A96C-1C5ED974064E}" srcOrd="1" destOrd="0" presId="urn:microsoft.com/office/officeart/2005/8/layout/orgChart1"/>
    <dgm:cxn modelId="{B82605F5-7D9D-45AC-A89D-FBE09D69EA69}" type="presOf" srcId="{ACCA0D5E-35B6-4E86-93B8-AD1AF012CE44}" destId="{0BB7FD28-DA8F-43C9-B80A-F5EC8702ED5A}" srcOrd="0" destOrd="0" presId="urn:microsoft.com/office/officeart/2005/8/layout/orgChart1"/>
    <dgm:cxn modelId="{F9048A00-85A7-4B34-AAEE-C0318DAA2503}" type="presOf" srcId="{0BE02C23-CEB9-456E-84FC-748718C312EF}" destId="{2000AF3A-0C0D-43F8-8018-914E37037680}" srcOrd="0" destOrd="0" presId="urn:microsoft.com/office/officeart/2005/8/layout/orgChart1"/>
    <dgm:cxn modelId="{787A9FE6-2791-47A3-981C-D8DAF1EF1530}" srcId="{BC987897-AAA1-4AC2-BABA-CCE939C190A8}" destId="{A7A69228-EFAD-4BCD-BDB8-54EEAB74DB6A}" srcOrd="0" destOrd="0" parTransId="{4143F595-E38F-4385-A676-E6B132D7EE0F}" sibTransId="{E83EAB0A-B105-4974-AF66-3175FB219FCE}"/>
    <dgm:cxn modelId="{4C102143-F6EF-41A6-B7D4-D207AA4CE3EE}" type="presOf" srcId="{ECDCDA91-63F5-4763-83C9-B57D3930976E}" destId="{B9BCEA91-5E39-4EA6-9FA5-2708F1B0B561}" srcOrd="1" destOrd="0" presId="urn:microsoft.com/office/officeart/2005/8/layout/orgChart1"/>
    <dgm:cxn modelId="{3341D386-6A8A-43B8-AF0D-C71414957846}" srcId="{A7A69228-EFAD-4BCD-BDB8-54EEAB74DB6A}" destId="{D0AFCDF0-48FB-4ED8-B0AF-76E1F667CB73}" srcOrd="2" destOrd="0" parTransId="{7D23EF53-E330-408F-AD68-DA20C443B91B}" sibTransId="{416F1724-6356-4EE6-9E2D-B4A827069CDE}"/>
    <dgm:cxn modelId="{7A47B781-E99B-4DB5-867A-BD3675A7FC31}" type="presOf" srcId="{A7A69228-EFAD-4BCD-BDB8-54EEAB74DB6A}" destId="{E2CB2DF8-025B-43A7-81F9-96C654BE05D2}" srcOrd="1" destOrd="0" presId="urn:microsoft.com/office/officeart/2005/8/layout/orgChart1"/>
    <dgm:cxn modelId="{2892ED75-7BD2-4D18-952A-F0D75568C6D2}" type="presOf" srcId="{DE9E553B-AEFB-4752-B7B0-8B05EE2D8BD5}" destId="{53A73828-8B4B-45C4-BB3D-218EB33B37EB}" srcOrd="0" destOrd="0" presId="urn:microsoft.com/office/officeart/2005/8/layout/orgChart1"/>
    <dgm:cxn modelId="{AC4585DE-6F52-4B80-8564-B29786320435}" type="presOf" srcId="{ECDCDA91-63F5-4763-83C9-B57D3930976E}" destId="{73D72795-78EB-4C4D-A29C-4086FF4BCEE9}" srcOrd="0" destOrd="0" presId="urn:microsoft.com/office/officeart/2005/8/layout/orgChart1"/>
    <dgm:cxn modelId="{FE6EF1A3-D797-4EE6-AD89-AE55840D869E}" type="presOf" srcId="{E6290657-320F-4A25-8F4C-48027A09E887}" destId="{81779A91-412D-4020-977F-46CF8647520E}" srcOrd="0" destOrd="0" presId="urn:microsoft.com/office/officeart/2005/8/layout/orgChart1"/>
    <dgm:cxn modelId="{7D487B18-2426-4956-9625-0BCA44A9DED8}" type="presOf" srcId="{A7A69228-EFAD-4BCD-BDB8-54EEAB74DB6A}" destId="{9F116A88-6D8E-44EC-9441-5689D0965BB1}" srcOrd="0" destOrd="0" presId="urn:microsoft.com/office/officeart/2005/8/layout/orgChart1"/>
    <dgm:cxn modelId="{BFC01AF1-9C6E-48F3-9BBE-5B829748F348}" type="presOf" srcId="{7D23EF53-E330-408F-AD68-DA20C443B91B}" destId="{F5DF5D26-6E99-436F-91DA-F49B286906C8}" srcOrd="0" destOrd="0" presId="urn:microsoft.com/office/officeart/2005/8/layout/orgChart1"/>
    <dgm:cxn modelId="{3D4CCA8D-A6A9-4EC6-937E-D16BDEA79421}" type="presOf" srcId="{0BE02C23-CEB9-456E-84FC-748718C312EF}" destId="{72AB5CDC-14B9-445B-9B76-ADFFFC8B1A00}" srcOrd="1" destOrd="0" presId="urn:microsoft.com/office/officeart/2005/8/layout/orgChart1"/>
    <dgm:cxn modelId="{38BAF866-B1D4-424B-B74A-340B28C86F0D}" srcId="{A7A69228-EFAD-4BCD-BDB8-54EEAB74DB6A}" destId="{B73466FE-6FBD-4775-B327-20F8455DC4F3}" srcOrd="3" destOrd="0" parTransId="{ACCA0D5E-35B6-4E86-93B8-AD1AF012CE44}" sibTransId="{EC09468D-22E7-44D7-8191-61562A50F8A0}"/>
    <dgm:cxn modelId="{ECC257BA-C130-4B9F-9D3B-59AD57C2FBB5}" type="presOf" srcId="{B73466FE-6FBD-4775-B327-20F8455DC4F3}" destId="{B407BB8D-E472-4A0C-84CD-5597591AB811}" srcOrd="0" destOrd="0" presId="urn:microsoft.com/office/officeart/2005/8/layout/orgChart1"/>
    <dgm:cxn modelId="{ABC337E8-C465-414C-89BA-7C4BEBE9EE35}" type="presParOf" srcId="{FA894428-8153-413B-9A2B-0A0F52230191}" destId="{EC4BFC21-54EF-4635-AD32-29FFCA2CCC76}" srcOrd="0" destOrd="0" presId="urn:microsoft.com/office/officeart/2005/8/layout/orgChart1"/>
    <dgm:cxn modelId="{BE5FE828-8345-4EE2-9107-119DBC75BDED}" type="presParOf" srcId="{EC4BFC21-54EF-4635-AD32-29FFCA2CCC76}" destId="{9ABE86D2-CF0D-4701-8496-B9A26938FC22}" srcOrd="0" destOrd="0" presId="urn:microsoft.com/office/officeart/2005/8/layout/orgChart1"/>
    <dgm:cxn modelId="{62EA8D84-E251-4768-9709-D3B154B67626}" type="presParOf" srcId="{9ABE86D2-CF0D-4701-8496-B9A26938FC22}" destId="{9F116A88-6D8E-44EC-9441-5689D0965BB1}" srcOrd="0" destOrd="0" presId="urn:microsoft.com/office/officeart/2005/8/layout/orgChart1"/>
    <dgm:cxn modelId="{385FB782-4110-4784-9487-C8A404BC9A31}" type="presParOf" srcId="{9ABE86D2-CF0D-4701-8496-B9A26938FC22}" destId="{E2CB2DF8-025B-43A7-81F9-96C654BE05D2}" srcOrd="1" destOrd="0" presId="urn:microsoft.com/office/officeart/2005/8/layout/orgChart1"/>
    <dgm:cxn modelId="{CDC638F0-94F5-426C-BBB0-C4EA8A77ACDF}" type="presParOf" srcId="{EC4BFC21-54EF-4635-AD32-29FFCA2CCC76}" destId="{53A22FBF-5124-4CD5-8E47-CB23C47DEAEB}" srcOrd="1" destOrd="0" presId="urn:microsoft.com/office/officeart/2005/8/layout/orgChart1"/>
    <dgm:cxn modelId="{B561FF2B-07E7-4729-80F9-AB8EA74CC72B}" type="presParOf" srcId="{53A22FBF-5124-4CD5-8E47-CB23C47DEAEB}" destId="{53A73828-8B4B-45C4-BB3D-218EB33B37EB}" srcOrd="0" destOrd="0" presId="urn:microsoft.com/office/officeart/2005/8/layout/orgChart1"/>
    <dgm:cxn modelId="{F7A819BB-9688-49A9-817F-A276D24C5A35}" type="presParOf" srcId="{53A22FBF-5124-4CD5-8E47-CB23C47DEAEB}" destId="{E7C7B93A-2CF3-49AF-B2C4-01178201D311}" srcOrd="1" destOrd="0" presId="urn:microsoft.com/office/officeart/2005/8/layout/orgChart1"/>
    <dgm:cxn modelId="{51AE3845-6097-4138-8C44-391B9A90B5DC}" type="presParOf" srcId="{E7C7B93A-2CF3-49AF-B2C4-01178201D311}" destId="{0894B103-C8D0-4941-ACB8-CC698AC4779A}" srcOrd="0" destOrd="0" presId="urn:microsoft.com/office/officeart/2005/8/layout/orgChart1"/>
    <dgm:cxn modelId="{321B4EC1-5153-425C-9B14-1FF4A1B781FD}" type="presParOf" srcId="{0894B103-C8D0-4941-ACB8-CC698AC4779A}" destId="{2000AF3A-0C0D-43F8-8018-914E37037680}" srcOrd="0" destOrd="0" presId="urn:microsoft.com/office/officeart/2005/8/layout/orgChart1"/>
    <dgm:cxn modelId="{50E1322C-589A-47E9-A45A-89A882E04EA5}" type="presParOf" srcId="{0894B103-C8D0-4941-ACB8-CC698AC4779A}" destId="{72AB5CDC-14B9-445B-9B76-ADFFFC8B1A00}" srcOrd="1" destOrd="0" presId="urn:microsoft.com/office/officeart/2005/8/layout/orgChart1"/>
    <dgm:cxn modelId="{80E6E5D4-9921-4179-9ABE-27A157BB993D}" type="presParOf" srcId="{E7C7B93A-2CF3-49AF-B2C4-01178201D311}" destId="{6F3C7A93-568D-410A-AB3E-2149DF844E46}" srcOrd="1" destOrd="0" presId="urn:microsoft.com/office/officeart/2005/8/layout/orgChart1"/>
    <dgm:cxn modelId="{0E83C10A-5DCB-499B-A96F-9D3A82E1A915}" type="presParOf" srcId="{E7C7B93A-2CF3-49AF-B2C4-01178201D311}" destId="{056EC00A-36E7-4E0A-B58F-14FC84326590}" srcOrd="2" destOrd="0" presId="urn:microsoft.com/office/officeart/2005/8/layout/orgChart1"/>
    <dgm:cxn modelId="{986DC677-102E-41D6-8953-7FA37E73E328}" type="presParOf" srcId="{53A22FBF-5124-4CD5-8E47-CB23C47DEAEB}" destId="{81779A91-412D-4020-977F-46CF8647520E}" srcOrd="2" destOrd="0" presId="urn:microsoft.com/office/officeart/2005/8/layout/orgChart1"/>
    <dgm:cxn modelId="{0FFFC927-5BAC-4448-9DE9-2668BB4F38E1}" type="presParOf" srcId="{53A22FBF-5124-4CD5-8E47-CB23C47DEAEB}" destId="{C40E4483-C26B-4FD6-9AED-443A1ACFF9AE}" srcOrd="3" destOrd="0" presId="urn:microsoft.com/office/officeart/2005/8/layout/orgChart1"/>
    <dgm:cxn modelId="{816BCD0B-FAFD-40F4-8D20-47C27DCDE90A}" type="presParOf" srcId="{C40E4483-C26B-4FD6-9AED-443A1ACFF9AE}" destId="{C822A97A-36D6-4F04-B54C-D8705D0030B1}" srcOrd="0" destOrd="0" presId="urn:microsoft.com/office/officeart/2005/8/layout/orgChart1"/>
    <dgm:cxn modelId="{03CB173D-9674-4084-B771-307B1892EA51}" type="presParOf" srcId="{C822A97A-36D6-4F04-B54C-D8705D0030B1}" destId="{73D72795-78EB-4C4D-A29C-4086FF4BCEE9}" srcOrd="0" destOrd="0" presId="urn:microsoft.com/office/officeart/2005/8/layout/orgChart1"/>
    <dgm:cxn modelId="{5C630D09-4C75-41E4-84E3-C0EF37EF781C}" type="presParOf" srcId="{C822A97A-36D6-4F04-B54C-D8705D0030B1}" destId="{B9BCEA91-5E39-4EA6-9FA5-2708F1B0B561}" srcOrd="1" destOrd="0" presId="urn:microsoft.com/office/officeart/2005/8/layout/orgChart1"/>
    <dgm:cxn modelId="{C59D1CF5-749D-4769-BAFA-F5DC5150952D}" type="presParOf" srcId="{C40E4483-C26B-4FD6-9AED-443A1ACFF9AE}" destId="{B787DF92-3061-4E65-B096-7FAB7CCC45D8}" srcOrd="1" destOrd="0" presId="urn:microsoft.com/office/officeart/2005/8/layout/orgChart1"/>
    <dgm:cxn modelId="{2DC3011C-6AE9-46EB-857B-D2C0342B3292}" type="presParOf" srcId="{C40E4483-C26B-4FD6-9AED-443A1ACFF9AE}" destId="{6DA92B0E-4572-4DDB-9753-D704069164BC}" srcOrd="2" destOrd="0" presId="urn:microsoft.com/office/officeart/2005/8/layout/orgChart1"/>
    <dgm:cxn modelId="{4B016553-F9DE-4F4C-B830-DAC4F3837221}" type="presParOf" srcId="{53A22FBF-5124-4CD5-8E47-CB23C47DEAEB}" destId="{F5DF5D26-6E99-436F-91DA-F49B286906C8}" srcOrd="4" destOrd="0" presId="urn:microsoft.com/office/officeart/2005/8/layout/orgChart1"/>
    <dgm:cxn modelId="{62A6C40E-D6FE-4B55-A28A-D379922BAD2A}" type="presParOf" srcId="{53A22FBF-5124-4CD5-8E47-CB23C47DEAEB}" destId="{A4625B8D-53B5-4F27-B5C6-CAF158AA4BA9}" srcOrd="5" destOrd="0" presId="urn:microsoft.com/office/officeart/2005/8/layout/orgChart1"/>
    <dgm:cxn modelId="{B05B56C5-FA4D-47C9-926F-920D4719606A}" type="presParOf" srcId="{A4625B8D-53B5-4F27-B5C6-CAF158AA4BA9}" destId="{EDD4EF28-08FD-4FAF-88BF-60F9A08D613D}" srcOrd="0" destOrd="0" presId="urn:microsoft.com/office/officeart/2005/8/layout/orgChart1"/>
    <dgm:cxn modelId="{B471BACE-31C7-4DFC-9776-AA4D131BED58}" type="presParOf" srcId="{EDD4EF28-08FD-4FAF-88BF-60F9A08D613D}" destId="{BE5EC948-BC84-4AA6-B600-308ADA8EDEDA}" srcOrd="0" destOrd="0" presId="urn:microsoft.com/office/officeart/2005/8/layout/orgChart1"/>
    <dgm:cxn modelId="{EFF76625-7F8A-47C9-8271-BD56013DC3A4}" type="presParOf" srcId="{EDD4EF28-08FD-4FAF-88BF-60F9A08D613D}" destId="{217059AE-AC2C-478C-9602-2217EB82EAAA}" srcOrd="1" destOrd="0" presId="urn:microsoft.com/office/officeart/2005/8/layout/orgChart1"/>
    <dgm:cxn modelId="{BEBB2F0C-BFFA-4CF2-8E6C-73D8EC0344B5}" type="presParOf" srcId="{A4625B8D-53B5-4F27-B5C6-CAF158AA4BA9}" destId="{933A2CB2-1D06-4CAB-B67A-64386D77AEEC}" srcOrd="1" destOrd="0" presId="urn:microsoft.com/office/officeart/2005/8/layout/orgChart1"/>
    <dgm:cxn modelId="{7606C8E3-CAED-4AD5-9E79-CEAAE884541D}" type="presParOf" srcId="{A4625B8D-53B5-4F27-B5C6-CAF158AA4BA9}" destId="{585ED0A5-3A0A-4046-92C5-3D4FDCCCC09C}" srcOrd="2" destOrd="0" presId="urn:microsoft.com/office/officeart/2005/8/layout/orgChart1"/>
    <dgm:cxn modelId="{68AB5000-3E2C-470A-BBB2-B3276D3D4C67}" type="presParOf" srcId="{53A22FBF-5124-4CD5-8E47-CB23C47DEAEB}" destId="{0BB7FD28-DA8F-43C9-B80A-F5EC8702ED5A}" srcOrd="6" destOrd="0" presId="urn:microsoft.com/office/officeart/2005/8/layout/orgChart1"/>
    <dgm:cxn modelId="{BC2296EC-9C71-4148-AD66-F669D0BA5DB1}" type="presParOf" srcId="{53A22FBF-5124-4CD5-8E47-CB23C47DEAEB}" destId="{C933B49B-7FEA-454D-B082-1C0EA7CA2530}" srcOrd="7" destOrd="0" presId="urn:microsoft.com/office/officeart/2005/8/layout/orgChart1"/>
    <dgm:cxn modelId="{A092CC37-1D1E-48C8-868B-458B8C8097F9}" type="presParOf" srcId="{C933B49B-7FEA-454D-B082-1C0EA7CA2530}" destId="{5C4AE2CB-900B-4B0B-BF1F-015D4D2D8CC7}" srcOrd="0" destOrd="0" presId="urn:microsoft.com/office/officeart/2005/8/layout/orgChart1"/>
    <dgm:cxn modelId="{DFC83D18-7FC1-4F8E-AAA4-B29F7735C68C}" type="presParOf" srcId="{5C4AE2CB-900B-4B0B-BF1F-015D4D2D8CC7}" destId="{B407BB8D-E472-4A0C-84CD-5597591AB811}" srcOrd="0" destOrd="0" presId="urn:microsoft.com/office/officeart/2005/8/layout/orgChart1"/>
    <dgm:cxn modelId="{017AEF3E-1051-484C-A85F-F9EBD5AAF82E}" type="presParOf" srcId="{5C4AE2CB-900B-4B0B-BF1F-015D4D2D8CC7}" destId="{05925B54-9C4E-4953-A96C-1C5ED974064E}" srcOrd="1" destOrd="0" presId="urn:microsoft.com/office/officeart/2005/8/layout/orgChart1"/>
    <dgm:cxn modelId="{2DCC36EA-35D5-42A5-A38F-BC0F5E65E9F8}" type="presParOf" srcId="{C933B49B-7FEA-454D-B082-1C0EA7CA2530}" destId="{4E5194F2-F722-4A5C-9C14-1ADF6B5F466E}" srcOrd="1" destOrd="0" presId="urn:microsoft.com/office/officeart/2005/8/layout/orgChart1"/>
    <dgm:cxn modelId="{BC2D6809-9897-4DD7-8401-EFB972FBA77A}" type="presParOf" srcId="{C933B49B-7FEA-454D-B082-1C0EA7CA2530}" destId="{F1E22E54-BF42-4D01-AF13-D07615E22248}" srcOrd="2" destOrd="0" presId="urn:microsoft.com/office/officeart/2005/8/layout/orgChart1"/>
    <dgm:cxn modelId="{29B61C65-5AEA-4A9E-A5D1-2E507591A326}" type="presParOf" srcId="{EC4BFC21-54EF-4635-AD32-29FFCA2CCC76}" destId="{2512DD52-F2B3-4B02-B03E-D3DA544A20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7FD28-DA8F-43C9-B80A-F5EC8702ED5A}">
      <dsp:nvSpPr>
        <dsp:cNvPr id="0" name=""/>
        <dsp:cNvSpPr/>
      </dsp:nvSpPr>
      <dsp:spPr>
        <a:xfrm>
          <a:off x="3744416" y="2468766"/>
          <a:ext cx="2740065" cy="28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80"/>
              </a:lnTo>
              <a:lnTo>
                <a:pt x="2740065" y="143980"/>
              </a:lnTo>
              <a:lnTo>
                <a:pt x="2740065" y="287961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F5D26-6E99-436F-91DA-F49B286906C8}">
      <dsp:nvSpPr>
        <dsp:cNvPr id="0" name=""/>
        <dsp:cNvSpPr/>
      </dsp:nvSpPr>
      <dsp:spPr>
        <a:xfrm>
          <a:off x="3744416" y="2468766"/>
          <a:ext cx="764949" cy="28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80"/>
              </a:lnTo>
              <a:lnTo>
                <a:pt x="764949" y="143980"/>
              </a:lnTo>
              <a:lnTo>
                <a:pt x="764949" y="287961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79A91-412D-4020-977F-46CF8647520E}">
      <dsp:nvSpPr>
        <dsp:cNvPr id="0" name=""/>
        <dsp:cNvSpPr/>
      </dsp:nvSpPr>
      <dsp:spPr>
        <a:xfrm>
          <a:off x="2850157" y="2468766"/>
          <a:ext cx="894258" cy="287961"/>
        </a:xfrm>
        <a:custGeom>
          <a:avLst/>
          <a:gdLst/>
          <a:ahLst/>
          <a:cxnLst/>
          <a:rect l="0" t="0" r="0" b="0"/>
          <a:pathLst>
            <a:path>
              <a:moveTo>
                <a:pt x="894258" y="0"/>
              </a:moveTo>
              <a:lnTo>
                <a:pt x="894258" y="143980"/>
              </a:lnTo>
              <a:lnTo>
                <a:pt x="0" y="143980"/>
              </a:lnTo>
              <a:lnTo>
                <a:pt x="0" y="287961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73828-8B4B-45C4-BB3D-218EB33B37EB}">
      <dsp:nvSpPr>
        <dsp:cNvPr id="0" name=""/>
        <dsp:cNvSpPr/>
      </dsp:nvSpPr>
      <dsp:spPr>
        <a:xfrm>
          <a:off x="939696" y="2468766"/>
          <a:ext cx="2804719" cy="287961"/>
        </a:xfrm>
        <a:custGeom>
          <a:avLst/>
          <a:gdLst/>
          <a:ahLst/>
          <a:cxnLst/>
          <a:rect l="0" t="0" r="0" b="0"/>
          <a:pathLst>
            <a:path>
              <a:moveTo>
                <a:pt x="2804719" y="0"/>
              </a:moveTo>
              <a:lnTo>
                <a:pt x="2804719" y="143980"/>
              </a:lnTo>
              <a:lnTo>
                <a:pt x="0" y="143980"/>
              </a:lnTo>
              <a:lnTo>
                <a:pt x="0" y="287961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16A88-6D8E-44EC-9441-5689D0965BB1}">
      <dsp:nvSpPr>
        <dsp:cNvPr id="0" name=""/>
        <dsp:cNvSpPr/>
      </dsp:nvSpPr>
      <dsp:spPr>
        <a:xfrm>
          <a:off x="200183" y="1165938"/>
          <a:ext cx="7088464" cy="1302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+mn-lt"/>
              <a:cs typeface="Times New Roman" pitchFamily="18" charset="0"/>
            </a:rPr>
            <a:t>Участники образовательного процесса</a:t>
          </a:r>
          <a:endParaRPr kumimoji="0" lang="ru-RU" sz="2400" b="0" i="0" u="none" strike="noStrike" kern="1200" cap="none" normalizeH="0" baseline="0" dirty="0" smtClean="0">
            <a:ln/>
            <a:effectLst/>
            <a:latin typeface="+mn-lt"/>
            <a:ea typeface="Calibri" pitchFamily="34" charset="0"/>
            <a:cs typeface="Times New Roman" pitchFamily="18" charset="0"/>
          </a:endParaRP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200183" y="1165938"/>
        <a:ext cx="7088464" cy="1302827"/>
      </dsp:txXfrm>
    </dsp:sp>
    <dsp:sp modelId="{2000AF3A-0C0D-43F8-8018-914E37037680}">
      <dsp:nvSpPr>
        <dsp:cNvPr id="0" name=""/>
        <dsp:cNvSpPr/>
      </dsp:nvSpPr>
      <dsp:spPr>
        <a:xfrm>
          <a:off x="2820" y="2756727"/>
          <a:ext cx="1873752" cy="6856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+mn-lt"/>
              <a:cs typeface="Times New Roman" pitchFamily="18" charset="0"/>
            </a:rPr>
            <a:t>Обучающиеся</a:t>
          </a:r>
          <a:endParaRPr kumimoji="0" lang="ru-RU" sz="1800" b="0" i="0" u="none" strike="noStrike" kern="1200" cap="none" normalizeH="0" baseline="0" dirty="0" smtClean="0">
            <a:ln/>
            <a:effectLst/>
            <a:latin typeface="+mn-lt"/>
            <a:ea typeface="Calibri" pitchFamily="34" charset="0"/>
            <a:cs typeface="Times New Roman" pitchFamily="18" charset="0"/>
          </a:endParaRP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2820" y="2756727"/>
        <a:ext cx="1873752" cy="685623"/>
      </dsp:txXfrm>
    </dsp:sp>
    <dsp:sp modelId="{73D72795-78EB-4C4D-A29C-4086FF4BCEE9}">
      <dsp:nvSpPr>
        <dsp:cNvPr id="0" name=""/>
        <dsp:cNvSpPr/>
      </dsp:nvSpPr>
      <dsp:spPr>
        <a:xfrm>
          <a:off x="2164534" y="2756727"/>
          <a:ext cx="1371246" cy="6856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+mn-lt"/>
              <a:cs typeface="Times New Roman" pitchFamily="18" charset="0"/>
            </a:rPr>
            <a:t> Родители</a:t>
          </a:r>
          <a:endParaRPr kumimoji="0" lang="ru-RU" sz="1800" b="0" i="0" u="none" strike="noStrike" kern="1200" cap="none" normalizeH="0" baseline="0" dirty="0" smtClean="0">
            <a:ln/>
            <a:effectLst/>
            <a:latin typeface="+mn-lt"/>
            <a:ea typeface="Calibri" pitchFamily="34" charset="0"/>
            <a:cs typeface="Times New Roman" pitchFamily="18" charset="0"/>
          </a:endParaRP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2164534" y="2756727"/>
        <a:ext cx="1371246" cy="685623"/>
      </dsp:txXfrm>
    </dsp:sp>
    <dsp:sp modelId="{BE5EC948-BC84-4AA6-B600-308ADA8EDEDA}">
      <dsp:nvSpPr>
        <dsp:cNvPr id="0" name=""/>
        <dsp:cNvSpPr/>
      </dsp:nvSpPr>
      <dsp:spPr>
        <a:xfrm>
          <a:off x="3823742" y="2756727"/>
          <a:ext cx="1371246" cy="6856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+mn-lt"/>
              <a:cs typeface="Times New Roman" pitchFamily="18" charset="0"/>
            </a:rPr>
            <a:t>Педагоги</a:t>
          </a:r>
          <a:endParaRPr kumimoji="0" lang="ru-RU" sz="1800" b="0" i="0" u="none" strike="noStrike" kern="1200" cap="none" normalizeH="0" baseline="0" dirty="0" smtClean="0">
            <a:ln/>
            <a:effectLst/>
            <a:latin typeface="+mn-lt"/>
            <a:ea typeface="Calibri" pitchFamily="34" charset="0"/>
            <a:cs typeface="Times New Roman" pitchFamily="18" charset="0"/>
          </a:endParaRP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3823742" y="2756727"/>
        <a:ext cx="1371246" cy="685623"/>
      </dsp:txXfrm>
    </dsp:sp>
    <dsp:sp modelId="{B407BB8D-E472-4A0C-84CD-5597591AB811}">
      <dsp:nvSpPr>
        <dsp:cNvPr id="0" name=""/>
        <dsp:cNvSpPr/>
      </dsp:nvSpPr>
      <dsp:spPr>
        <a:xfrm>
          <a:off x="5482950" y="2756727"/>
          <a:ext cx="2003061" cy="6685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+mn-lt"/>
              <a:cs typeface="Times New Roman" pitchFamily="18" charset="0"/>
            </a:rPr>
            <a:t>Администрация</a:t>
          </a:r>
          <a:endParaRPr kumimoji="0" lang="ru-RU" sz="1800" b="0" i="0" u="none" strike="noStrike" kern="1200" cap="none" normalizeH="0" baseline="0" dirty="0" smtClean="0">
            <a:ln/>
            <a:effectLst/>
            <a:latin typeface="+mn-lt"/>
            <a:ea typeface="Calibri" pitchFamily="34" charset="0"/>
            <a:cs typeface="Times New Roman" pitchFamily="18" charset="0"/>
          </a:endParaRP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5482950" y="2756727"/>
        <a:ext cx="2003061" cy="668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60941-74D2-49C4-9550-695FF2211D7D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6D1CD-ADDD-4D18-ACB6-96AF2CD9F7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5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6D1CD-ADDD-4D18-ACB6-96AF2CD9F75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33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A48AD-533F-4766-BB8E-98883D734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4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spc-samara.ru/about/svedeniya/svedeniya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rspc@samtel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7548"/>
            <a:ext cx="9144000" cy="16520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1159"/>
            <a:ext cx="1543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2562" y="260648"/>
            <a:ext cx="71699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17375E"/>
              </a:solidFill>
              <a:latin typeface="Tahoma"/>
              <a:ea typeface="Calibri"/>
              <a:cs typeface="Times New Roman"/>
            </a:endParaRPr>
          </a:p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+mj-lt"/>
                <a:ea typeface="Calibri"/>
                <a:cs typeface="Times New Roman"/>
              </a:rPr>
              <a:t>Министерство образования и науки Самарской области</a:t>
            </a:r>
          </a:p>
          <a:p>
            <a:pPr algn="ctr"/>
            <a:r>
              <a:rPr lang="ru-RU" sz="1600" b="1" dirty="0" smtClean="0">
                <a:solidFill>
                  <a:srgbClr val="17375E"/>
                </a:solidFill>
                <a:latin typeface="+mj-lt"/>
                <a:ea typeface="Calibri"/>
                <a:cs typeface="Times New Roman"/>
              </a:rPr>
              <a:t>Государственное </a:t>
            </a:r>
            <a:r>
              <a:rPr lang="ru-RU" sz="1600" b="1" dirty="0">
                <a:solidFill>
                  <a:srgbClr val="17375E"/>
                </a:solidFill>
                <a:latin typeface="+mj-lt"/>
                <a:ea typeface="Calibri"/>
                <a:cs typeface="Times New Roman"/>
              </a:rPr>
              <a:t>бюджетное учреждение</a:t>
            </a:r>
            <a:r>
              <a:rPr lang="ru-RU" sz="1600" b="1" dirty="0">
                <a:solidFill>
                  <a:srgbClr val="17375E"/>
                </a:solidFill>
                <a:latin typeface="+mj-lt"/>
                <a:ea typeface="Times New Roman"/>
                <a:cs typeface="Times New Roman"/>
              </a:rPr>
              <a:t> дополнительного профессионального образования Самарской области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 algn="ctr"/>
            <a:r>
              <a:rPr lang="ru-RU" sz="1600" b="1" dirty="0">
                <a:solidFill>
                  <a:srgbClr val="17375E"/>
                </a:solidFill>
                <a:latin typeface="+mj-lt"/>
                <a:ea typeface="Times New Roman"/>
              </a:rPr>
              <a:t>«Региональный социопсихологический центр»</a:t>
            </a:r>
            <a:endParaRPr lang="ru-RU" sz="1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132856"/>
            <a:ext cx="8208912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/>
              <a:t>Нормативно-правовые основы деятельности педагога-психолога в профессиональных образовательных </a:t>
            </a:r>
            <a:r>
              <a:rPr lang="ru-RU" sz="2400" b="1" i="1" dirty="0" smtClean="0"/>
              <a:t>организациях</a:t>
            </a:r>
            <a:endParaRPr lang="ru-RU" sz="2400" b="1" i="1" dirty="0"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0480" y="4331419"/>
            <a:ext cx="4572000" cy="701795"/>
          </a:xfrm>
          <a:prstGeom prst="rect">
            <a:avLst/>
          </a:prstGeom>
        </p:spPr>
        <p:txBody>
          <a:bodyPr>
            <a:spAutoFit/>
          </a:bodyPr>
          <a:lstStyle/>
          <a:p>
            <a:pPr marR="430530"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7375E"/>
                </a:solidFill>
                <a:latin typeface="Tahoma"/>
                <a:ea typeface="Calibri"/>
                <a:cs typeface="Times New Roman"/>
              </a:rPr>
              <a:t>Татьяна Николаевна Клюева, </a:t>
            </a:r>
            <a:r>
              <a:rPr lang="ru-RU" b="1" dirty="0" smtClean="0">
                <a:solidFill>
                  <a:srgbClr val="17375E"/>
                </a:solidFill>
                <a:latin typeface="Tahoma"/>
                <a:ea typeface="Calibri"/>
              </a:rPr>
              <a:t>директор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7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984"/>
            <a:ext cx="9144000" cy="1652016"/>
          </a:xfrm>
          <a:prstGeom prst="rect">
            <a:avLst/>
          </a:prstGeo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86737" cy="725487"/>
          </a:xfrm>
        </p:spPr>
        <p:txBody>
          <a:bodyPr>
            <a:normAutofit/>
          </a:bodyPr>
          <a:lstStyle/>
          <a:p>
            <a:pPr marL="164592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Адресат</a:t>
            </a:r>
          </a:p>
        </p:txBody>
      </p:sp>
      <p:sp>
        <p:nvSpPr>
          <p:cNvPr id="17415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363272" cy="2935213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z="1800" dirty="0" smtClean="0">
                <a:cs typeface="Times New Roman" pitchFamily="18" charset="0"/>
              </a:rPr>
              <a:t>    </a:t>
            </a:r>
            <a:endParaRPr lang="ru-RU" dirty="0" smtClean="0"/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827584" y="980728"/>
          <a:ext cx="7488832" cy="4608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58586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p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984"/>
            <a:ext cx="9144000" cy="1652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/>
              <a:t>Основные направления профессиональной деятельности специалистов </a:t>
            </a:r>
            <a:r>
              <a:rPr lang="ru-RU" sz="2000" b="1" dirty="0" smtClean="0"/>
              <a:t>Службы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9512" y="1767278"/>
          <a:ext cx="8856983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39399"/>
                <a:gridCol w="1340921"/>
                <a:gridCol w="1368152"/>
                <a:gridCol w="1584176"/>
                <a:gridCol w="1512167"/>
              </a:tblGrid>
              <a:tr h="370840">
                <a:tc>
                  <a:txBody>
                    <a:bodyPr/>
                    <a:lstStyle/>
                    <a:p>
                      <a:pPr indent="22225" algn="ctr" eaLnBrk="0" hangingPunct="0"/>
                      <a:r>
                        <a:rPr lang="ru-RU" sz="1100" b="1" dirty="0" smtClean="0">
                          <a:cs typeface="Times New Roman" pitchFamily="18" charset="0"/>
                        </a:rPr>
                        <a:t>Повышение психологической компетентности участников образовательного </a:t>
                      </a:r>
                    </a:p>
                    <a:p>
                      <a:pPr indent="22225" algn="ctr" eaLnBrk="0" hangingPunct="0"/>
                      <a:r>
                        <a:rPr lang="ru-RU" sz="1100" b="1" dirty="0" smtClean="0">
                          <a:cs typeface="Times New Roman" pitchFamily="18" charset="0"/>
                        </a:rPr>
                        <a:t>процесса</a:t>
                      </a:r>
                    </a:p>
                    <a:p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eaLnBrk="0" hangingPunct="0"/>
                      <a:r>
                        <a:rPr lang="ru-RU" sz="1100" b="1" dirty="0" smtClean="0">
                          <a:cs typeface="Times New Roman" pitchFamily="18" charset="0"/>
                        </a:rPr>
                        <a:t>Информационно-аналитическое  обеспечение  системы управления образованием, в том числе </a:t>
                      </a:r>
                    </a:p>
                    <a:p>
                      <a:pPr algn="ctr" eaLnBrk="0" hangingPunct="0"/>
                      <a:r>
                        <a:rPr lang="ru-RU" sz="1100" b="1" dirty="0" smtClean="0">
                          <a:cs typeface="Times New Roman" pitchFamily="18" charset="0"/>
                        </a:rPr>
                        <a:t>обеспечение психологической безопасности и развивающего компонента образовательной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100" b="1" dirty="0" smtClean="0">
                          <a:cs typeface="Times New Roman" pitchFamily="18" charset="0"/>
                        </a:rPr>
                        <a:t>Оказание психолого-педагогической помощи участникам  образовательного процесса</a:t>
                      </a:r>
                    </a:p>
                    <a:p>
                      <a:pPr algn="ctr" eaLnBrk="0" hangingPunct="0"/>
                      <a:endParaRPr lang="ru-RU" sz="1100" b="1" dirty="0" smtClean="0">
                        <a:cs typeface="Times New Roman" pitchFamily="18" charset="0"/>
                      </a:endParaRPr>
                    </a:p>
                    <a:p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100" b="1" dirty="0" smtClean="0">
                          <a:cs typeface="Times New Roman" pitchFamily="18" charset="0"/>
                        </a:rPr>
                        <a:t>Обеспечение качества оказания психологических </a:t>
                      </a:r>
                    </a:p>
                    <a:p>
                      <a:pPr algn="ctr" eaLnBrk="0" hangingPunct="0"/>
                      <a:r>
                        <a:rPr lang="ru-RU" sz="1100" b="1" dirty="0" smtClean="0">
                          <a:cs typeface="Times New Roman" pitchFamily="18" charset="0"/>
                        </a:rPr>
                        <a:t>услуг участникам образовательного </a:t>
                      </a:r>
                    </a:p>
                    <a:p>
                      <a:pPr algn="ctr" eaLnBrk="0" hangingPunct="0"/>
                      <a:r>
                        <a:rPr lang="ru-RU" sz="1100" b="1" dirty="0" smtClean="0">
                          <a:cs typeface="Times New Roman" pitchFamily="18" charset="0"/>
                        </a:rPr>
                        <a:t>процесса</a:t>
                      </a:r>
                    </a:p>
                    <a:p>
                      <a:endParaRPr lang="ru-RU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22225" algn="ctr" eaLnBrk="0" hangingPunct="0"/>
                      <a:r>
                        <a:rPr lang="ru-RU" sz="1000" b="1" dirty="0" smtClean="0"/>
                        <a:t>Повышение квалификации</a:t>
                      </a:r>
                    </a:p>
                    <a:p>
                      <a:pPr indent="22225" algn="ctr" eaLnBrk="0" hangingPunct="0"/>
                      <a:r>
                        <a:rPr lang="ru-RU" sz="1000" b="1" dirty="0" smtClean="0"/>
                        <a:t>специалистов</a:t>
                      </a:r>
                    </a:p>
                    <a:p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b="1" dirty="0" smtClean="0"/>
                        <a:t>Мониторинг психологического </a:t>
                      </a:r>
                    </a:p>
                    <a:p>
                      <a:pPr algn="ctr" eaLnBrk="0" hangingPunct="0"/>
                      <a:r>
                        <a:rPr lang="ru-RU" sz="1000" b="1" dirty="0" smtClean="0"/>
                        <a:t>здоровья </a:t>
                      </a:r>
                    </a:p>
                    <a:p>
                      <a:pPr algn="ctr" eaLnBrk="0" hangingPunct="0"/>
                      <a:r>
                        <a:rPr lang="ru-RU" sz="1000" b="1" dirty="0" smtClean="0"/>
                        <a:t>обучающихся</a:t>
                      </a:r>
                    </a:p>
                    <a:p>
                      <a:pPr algn="ctr" eaLnBrk="0" hangingPunct="0"/>
                      <a:r>
                        <a:rPr lang="ru-RU" sz="1000" b="1" dirty="0" smtClean="0"/>
                        <a:t>на протяжении всего процесса обучения</a:t>
                      </a:r>
                    </a:p>
                    <a:p>
                      <a:pPr algn="ctr" eaLnBrk="0" hangingPunct="0"/>
                      <a:endParaRPr lang="ru-RU" sz="1000" b="1" dirty="0" smtClean="0"/>
                    </a:p>
                    <a:p>
                      <a:pPr algn="ctr" eaLnBrk="0" hangingPunct="0"/>
                      <a:r>
                        <a:rPr lang="ru-RU" sz="1000" b="1" dirty="0" smtClean="0"/>
                        <a:t>(ФГОС) </a:t>
                      </a:r>
                      <a:endParaRPr lang="ru-RU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b="1" dirty="0" smtClean="0">
                          <a:cs typeface="Times New Roman" pitchFamily="18" charset="0"/>
                        </a:rPr>
                        <a:t>Социально-психологическое проектирование психологически безопасной развивающей образовательной среды</a:t>
                      </a:r>
                      <a:endParaRPr lang="ru-RU" sz="1000" b="1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b="1" dirty="0" smtClean="0"/>
                        <a:t>Психологическая  экспертиза</a:t>
                      </a:r>
                    </a:p>
                    <a:p>
                      <a:pPr algn="ctr" eaLnBrk="0" hangingPunct="0"/>
                      <a:r>
                        <a:rPr lang="ru-RU" sz="1000" b="1" dirty="0" smtClean="0"/>
                        <a:t>(оценка)</a:t>
                      </a:r>
                    </a:p>
                    <a:p>
                      <a:pPr algn="ctr" eaLnBrk="0" hangingPunct="0"/>
                      <a:r>
                        <a:rPr lang="ru-RU" sz="1000" b="1" dirty="0" smtClean="0"/>
                        <a:t>комфортности безопасности образовательной среды</a:t>
                      </a:r>
                    </a:p>
                    <a:p>
                      <a:pPr algn="ctr" eaLnBrk="0" hangingPunct="0"/>
                      <a:endParaRPr lang="ru-RU" sz="1000" b="1" dirty="0" smtClean="0"/>
                    </a:p>
                    <a:p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000" b="1" dirty="0" smtClean="0">
                          <a:cs typeface="Times New Roman" pitchFamily="18" charset="0"/>
                        </a:rPr>
                        <a:t>Консультирование</a:t>
                      </a:r>
                    </a:p>
                    <a:p>
                      <a:pPr algn="ctr" eaLnBrk="0" hangingPunct="0"/>
                      <a:r>
                        <a:rPr lang="ru-RU" sz="1000" b="1" dirty="0" smtClean="0">
                          <a:cs typeface="Times New Roman" pitchFamily="18" charset="0"/>
                        </a:rPr>
                        <a:t>Психопрофилактика</a:t>
                      </a:r>
                    </a:p>
                    <a:p>
                      <a:pPr algn="ctr" eaLnBrk="0" hangingPunct="0"/>
                      <a:endParaRPr lang="ru-RU" sz="1000" b="1" dirty="0" smtClean="0"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lang="ru-RU" sz="1000" b="1" dirty="0" smtClean="0">
                          <a:cs typeface="Times New Roman" pitchFamily="18" charset="0"/>
                        </a:rPr>
                        <a:t>СПТ, социальная дезадаптация</a:t>
                      </a:r>
                    </a:p>
                    <a:p>
                      <a:pPr algn="ctr" eaLnBrk="0" hangingPunct="0"/>
                      <a:endParaRPr lang="ru-RU" sz="1000" b="1" dirty="0" smtClean="0"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lang="ru-RU" sz="1000" b="1" dirty="0" smtClean="0">
                          <a:cs typeface="Times New Roman" pitchFamily="18" charset="0"/>
                        </a:rPr>
                        <a:t>Коррекция и развитие</a:t>
                      </a:r>
                    </a:p>
                    <a:p>
                      <a:pPr algn="ctr" eaLnBrk="0" hangingPunct="0"/>
                      <a:endParaRPr lang="ru-RU" sz="1000" b="1" dirty="0" smtClean="0"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lang="ru-RU" sz="1000" b="1" dirty="0" smtClean="0">
                          <a:cs typeface="Times New Roman" pitchFamily="18" charset="0"/>
                        </a:rPr>
                        <a:t>Профориентация</a:t>
                      </a:r>
                      <a:endParaRPr lang="ru-RU" sz="1000" b="1" dirty="0" smtClean="0"/>
                    </a:p>
                    <a:p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/>
                      <a:endParaRPr lang="ru-RU" sz="1000" b="1" dirty="0" smtClean="0"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lang="ru-RU" sz="1000" b="1" dirty="0" smtClean="0">
                          <a:cs typeface="Times New Roman" pitchFamily="18" charset="0"/>
                        </a:rPr>
                        <a:t>Мониторинг качества </a:t>
                      </a:r>
                    </a:p>
                    <a:p>
                      <a:pPr algn="ctr" eaLnBrk="0" hangingPunct="0"/>
                      <a:r>
                        <a:rPr lang="ru-RU" sz="1000" b="1" dirty="0" smtClean="0">
                          <a:cs typeface="Times New Roman" pitchFamily="18" charset="0"/>
                        </a:rPr>
                        <a:t>предоставляемых </a:t>
                      </a:r>
                    </a:p>
                    <a:p>
                      <a:pPr algn="ctr" eaLnBrk="0" hangingPunct="0"/>
                      <a:r>
                        <a:rPr lang="ru-RU" sz="1000" b="1" dirty="0" smtClean="0">
                          <a:cs typeface="Times New Roman" pitchFamily="18" charset="0"/>
                        </a:rPr>
                        <a:t>психолого-педагогических </a:t>
                      </a:r>
                    </a:p>
                    <a:p>
                      <a:pPr algn="ctr" eaLnBrk="0" hangingPunct="0"/>
                      <a:r>
                        <a:rPr lang="ru-RU" sz="1000" b="1" dirty="0" smtClean="0">
                          <a:cs typeface="Times New Roman" pitchFamily="18" charset="0"/>
                        </a:rPr>
                        <a:t>услуг</a:t>
                      </a:r>
                    </a:p>
                    <a:p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4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4"/>
          <p:cNvSpPr txBox="1">
            <a:spLocks noGrp="1"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FD4A22-A647-415A-A513-6AF3A7C906DF}" type="slidenum">
              <a:rPr lang="ru-RU" altLang="ru-RU" sz="1200">
                <a:solidFill>
                  <a:srgbClr val="646268"/>
                </a:solidFill>
                <a:latin typeface="Corbel" panose="020B0503020204020204" pitchFamily="34" charset="0"/>
              </a:rPr>
              <a:pPr eaLnBrk="1" hangingPunct="1"/>
              <a:t>12</a:t>
            </a:fld>
            <a:endParaRPr lang="ru-RU" altLang="ru-RU" sz="1200">
              <a:solidFill>
                <a:srgbClr val="646268"/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-14288"/>
            <a:ext cx="7858125" cy="928688"/>
          </a:xfrm>
        </p:spPr>
        <p:txBody>
          <a:bodyPr lIns="0" rIns="0" bIns="0" anchor="b"/>
          <a:lstStyle/>
          <a:p>
            <a:pPr algn="r">
              <a:defRPr/>
            </a:pPr>
            <a:r>
              <a:rPr lang="ru-RU" sz="1600" b="1" i="1" dirty="0"/>
              <a:t> </a:t>
            </a:r>
            <a:endParaRPr lang="ru-RU" sz="1600" b="1" i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000125" y="1412875"/>
            <a:ext cx="8143875" cy="39703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tabLst>
                <a:tab pos="930275" algn="l"/>
              </a:tabLst>
            </a:pPr>
            <a:r>
              <a:rPr lang="ru-RU" altLang="ru-RU" sz="3600" b="1" i="1" smtClean="0">
                <a:ea typeface="Times New Roman" panose="02020603050405020304" pitchFamily="18" charset="0"/>
                <a:cs typeface="Arial" panose="020B0604020202020204" pitchFamily="34" charset="0"/>
              </a:rPr>
              <a:t>Должностная инструкция </a:t>
            </a:r>
            <a:r>
              <a:rPr lang="ru-RU" altLang="ru-RU" sz="3600" b="1" i="1" smtClean="0">
                <a:solidFill>
                  <a:srgbClr val="0033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педагога-психолога </a:t>
            </a:r>
            <a:r>
              <a:rPr lang="ru-RU" altLang="ru-RU" sz="3600" b="1" i="1" smtClean="0"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образовательной организации должна быть разработана в соответствии с профессиональным стандартом </a:t>
            </a:r>
            <a:br>
              <a:rPr lang="ru-RU" altLang="ru-RU" sz="3600" b="1" i="1" smtClean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600" b="1" i="1" smtClean="0">
                <a:solidFill>
                  <a:srgbClr val="0033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«Педагог-психолог (психолог в сфере образования)» </a:t>
            </a:r>
            <a:r>
              <a:rPr lang="ru-RU" altLang="ru-RU" sz="3600" b="1" i="1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!!!</a:t>
            </a:r>
            <a:endParaRPr lang="ru-RU" altLang="ru-RU" sz="3600" smtClean="0">
              <a:solidFill>
                <a:srgbClr val="C00000"/>
              </a:solidFill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4"/>
          <p:cNvSpPr txBox="1">
            <a:spLocks noGrp="1"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2FC902-0F72-427C-A7EB-48617B07D316}" type="slidenum">
              <a:rPr lang="ru-RU" altLang="ru-RU" sz="1200">
                <a:solidFill>
                  <a:srgbClr val="646268"/>
                </a:solidFill>
                <a:latin typeface="Corbel" panose="020B0503020204020204" pitchFamily="34" charset="0"/>
              </a:rPr>
              <a:pPr eaLnBrk="1" hangingPunct="1"/>
              <a:t>13</a:t>
            </a:fld>
            <a:endParaRPr lang="ru-RU" altLang="ru-RU" sz="1200">
              <a:solidFill>
                <a:srgbClr val="646268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588"/>
            <a:ext cx="7858125" cy="928687"/>
          </a:xfrm>
        </p:spPr>
        <p:txBody>
          <a:bodyPr lIns="0" rIns="0" bIns="0" anchor="b"/>
          <a:lstStyle/>
          <a:p>
            <a:pPr algn="r"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i="1" dirty="0">
                <a:solidFill>
                  <a:srgbClr val="C00000"/>
                </a:solidFill>
                <a:effectLst/>
              </a:rPr>
              <a:t>Приказ Минтруда России от 24.07.2015 № 514н </a:t>
            </a:r>
            <a:r>
              <a:rPr lang="ru-RU" sz="1600" b="1" i="1" dirty="0">
                <a:solidFill>
                  <a:srgbClr val="C00000"/>
                </a:solidFill>
                <a:effectLst/>
              </a:rPr>
              <a:t/>
            </a:r>
            <a:br>
              <a:rPr lang="ru-RU" sz="1600" b="1" i="1" dirty="0">
                <a:solidFill>
                  <a:srgbClr val="C00000"/>
                </a:solidFill>
                <a:effectLst/>
              </a:rPr>
            </a:br>
            <a:r>
              <a:rPr lang="ru-RU" sz="1600" b="1" i="1" dirty="0">
                <a:solidFill>
                  <a:srgbClr val="C00000"/>
                </a:solidFill>
                <a:effectLst/>
              </a:rPr>
              <a:t>«Об утверждении профессионального стандарта </a:t>
            </a:r>
            <a:br>
              <a:rPr lang="ru-RU" sz="1600" b="1" i="1" dirty="0">
                <a:solidFill>
                  <a:srgbClr val="C00000"/>
                </a:solidFill>
                <a:effectLst/>
              </a:rPr>
            </a:br>
            <a:r>
              <a:rPr lang="ru-RU" sz="1600" b="1" i="1" dirty="0">
                <a:solidFill>
                  <a:srgbClr val="C00000"/>
                </a:solidFill>
                <a:effectLst/>
              </a:rPr>
              <a:t>«Педагог-психолог (психолог в сфере образования)» </a:t>
            </a:r>
            <a:endParaRPr lang="ru-RU" sz="1600" b="1" i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424369"/>
              </p:ext>
            </p:extLst>
          </p:nvPr>
        </p:nvGraphicFramePr>
        <p:xfrm>
          <a:off x="395537" y="1565275"/>
          <a:ext cx="8640512" cy="51562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67054"/>
                <a:gridCol w="1635316"/>
                <a:gridCol w="778408"/>
                <a:gridCol w="3949340"/>
                <a:gridCol w="876788"/>
                <a:gridCol w="933606"/>
              </a:tblGrid>
              <a:tr h="22659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Обобщенные трудовые функции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Трудовые функции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</a:t>
                      </a:r>
                      <a:r>
                        <a:rPr lang="ru-RU" sz="1200" dirty="0" err="1">
                          <a:effectLst/>
                        </a:rPr>
                        <a:t>квали-фикации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уровень (</a:t>
                      </a:r>
                      <a:r>
                        <a:rPr lang="ru-RU" sz="1000" dirty="0" err="1">
                          <a:effectLst/>
                        </a:rPr>
                        <a:t>подур</a:t>
                      </a:r>
                      <a:r>
                        <a:rPr lang="ru-RU" sz="1000" dirty="0">
                          <a:effectLst/>
                        </a:rPr>
                        <a:t>.) </a:t>
                      </a:r>
                      <a:r>
                        <a:rPr lang="ru-RU" sz="1000" dirty="0" err="1">
                          <a:effectLst/>
                        </a:rPr>
                        <a:t>квалифи-кации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 anchor="ctr"/>
                </a:tc>
              </a:tr>
              <a:tr h="594741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>
                    <a:solidFill>
                      <a:schemeClr val="tx2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Психолого-педагогическое сопровождение образовательного процесса в образовательных организациях общего, профессионального и дополнительного образования, сопровождение основных и дополнительных образовательных программ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2964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Психолого-педагогическое и методическое сопровождение реализации основных и дополнительных образовательных программ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en-US" sz="1200" dirty="0">
                          <a:effectLst/>
                        </a:rPr>
                        <a:t>0</a:t>
                      </a: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.7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/>
                </a:tc>
              </a:tr>
              <a:tr h="594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29640" algn="l"/>
                        </a:tabLst>
                      </a:pPr>
                      <a:r>
                        <a:rPr lang="ru-RU" sz="1200" dirty="0">
                          <a:effectLst/>
                        </a:rPr>
                        <a:t>          Психологическая экспертиза (оценка) комфортности и безопасности образовательной среды образовательных организаций 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ru-RU" sz="1200" dirty="0">
                          <a:effectLst/>
                        </a:rPr>
                        <a:t>/02.7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/>
                </a:tc>
              </a:tr>
              <a:tr h="396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Психологическое консультирование субъектов образовательного процесса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ru-RU" sz="1200" dirty="0">
                          <a:effectLst/>
                        </a:rPr>
                        <a:t>/03.7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/>
                </a:tc>
              </a:tr>
              <a:tr h="594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Коррекционно-развивающая работа с детьми и обучающимися, в том числе работа по восстановлению и реабилитации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ru-RU" sz="1200" dirty="0">
                          <a:effectLst/>
                        </a:rPr>
                        <a:t>/04.7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/>
                </a:tc>
              </a:tr>
              <a:tr h="394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Психологическая диагностика детей и обучающихся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ru-RU" sz="1200" dirty="0">
                          <a:effectLst/>
                        </a:rPr>
                        <a:t>/05.7 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/>
                </a:tc>
              </a:tr>
              <a:tr h="455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Психологическое просвещение субъектов образовательного процесса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ru-RU" sz="1200" dirty="0">
                          <a:effectLst/>
                        </a:rPr>
                        <a:t>/06.7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/>
                </a:tc>
              </a:tr>
              <a:tr h="1132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</a:t>
                      </a:r>
                      <a:r>
                        <a:rPr lang="ru-RU" sz="1200" dirty="0" err="1">
                          <a:effectLst/>
                        </a:rPr>
                        <a:t>Психопрофилактика</a:t>
                      </a:r>
                      <a:r>
                        <a:rPr lang="ru-RU" sz="1200" dirty="0">
                          <a:effectLst/>
                        </a:rPr>
                        <a:t> (профессиональная деятельность, направленная на сохранение и укрепление психологического здоровья обучающихся в процессе обучения и воспитания в образовательных организациях)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r>
                        <a:rPr lang="ru-RU" sz="1200">
                          <a:effectLst/>
                        </a:rPr>
                        <a:t>7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ru-RU" sz="1200">
                          <a:effectLst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18360" marR="18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60" marR="1836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940542"/>
            <a:ext cx="8101012" cy="584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tabLst>
                <a:tab pos="930275" algn="l"/>
              </a:tabLst>
            </a:pPr>
            <a:r>
              <a:rPr lang="ru-RU" altLang="ru-RU" sz="1600" b="1" dirty="0" smtClean="0"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Описание трудовых функций, входящих в профессиональный стандарт (функциональная карта вида профессиональной деятельности)</a:t>
            </a:r>
            <a:endParaRPr lang="ru-RU" altLang="ru-RU" sz="1600" dirty="0" smtClean="0"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4"/>
          <p:cNvSpPr txBox="1">
            <a:spLocks noGrp="1"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413E2D-2D08-47C3-92C4-081126919434}" type="slidenum">
              <a:rPr lang="ru-RU" altLang="ru-RU" sz="1200">
                <a:solidFill>
                  <a:srgbClr val="646268"/>
                </a:solidFill>
                <a:latin typeface="Corbel" panose="020B0503020204020204" pitchFamily="34" charset="0"/>
              </a:rPr>
              <a:pPr eaLnBrk="1" hangingPunct="1"/>
              <a:t>14</a:t>
            </a:fld>
            <a:endParaRPr lang="ru-RU" altLang="ru-RU" sz="1200">
              <a:solidFill>
                <a:srgbClr val="646268"/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-14288"/>
            <a:ext cx="7858125" cy="928688"/>
          </a:xfrm>
        </p:spPr>
        <p:txBody>
          <a:bodyPr lIns="0" rIns="0" bIns="0" anchor="b"/>
          <a:lstStyle/>
          <a:p>
            <a:pPr algn="r">
              <a:defRPr/>
            </a:pPr>
            <a:r>
              <a:rPr lang="ru-RU" sz="1600" b="1" i="1" dirty="0"/>
              <a:t> </a:t>
            </a:r>
            <a:r>
              <a:rPr lang="ru-RU" sz="1600" i="1" dirty="0">
                <a:solidFill>
                  <a:srgbClr val="C00000"/>
                </a:solidFill>
                <a:effectLst/>
              </a:rPr>
              <a:t>Приказ Минтруда России от 24.07.2015 № 514н </a:t>
            </a:r>
            <a:r>
              <a:rPr lang="ru-RU" sz="1600" b="1" i="1" dirty="0">
                <a:solidFill>
                  <a:srgbClr val="C00000"/>
                </a:solidFill>
                <a:effectLst/>
              </a:rPr>
              <a:t/>
            </a:r>
            <a:br>
              <a:rPr lang="ru-RU" sz="1600" b="1" i="1" dirty="0">
                <a:solidFill>
                  <a:srgbClr val="C00000"/>
                </a:solidFill>
                <a:effectLst/>
              </a:rPr>
            </a:br>
            <a:r>
              <a:rPr lang="ru-RU" sz="1600" b="1" i="1" dirty="0">
                <a:solidFill>
                  <a:srgbClr val="C00000"/>
                </a:solidFill>
                <a:effectLst/>
              </a:rPr>
              <a:t>«Об утверждении профессионального стандарта </a:t>
            </a:r>
            <a:br>
              <a:rPr lang="ru-RU" sz="1600" b="1" i="1" dirty="0">
                <a:solidFill>
                  <a:srgbClr val="C00000"/>
                </a:solidFill>
                <a:effectLst/>
              </a:rPr>
            </a:br>
            <a:r>
              <a:rPr lang="ru-RU" sz="1600" b="1" i="1" dirty="0">
                <a:solidFill>
                  <a:srgbClr val="C00000"/>
                </a:solidFill>
                <a:effectLst/>
              </a:rPr>
              <a:t>«Педагог-психолог (психолог в сфере образования)» </a:t>
            </a:r>
            <a:endParaRPr lang="ru-RU" sz="1600" b="1" i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74904"/>
              </p:ext>
            </p:extLst>
          </p:nvPr>
        </p:nvGraphicFramePr>
        <p:xfrm>
          <a:off x="-1" y="1700808"/>
          <a:ext cx="9144000" cy="91443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92087"/>
                <a:gridCol w="1722297"/>
                <a:gridCol w="738128"/>
                <a:gridCol w="4612417"/>
                <a:gridCol w="830924"/>
                <a:gridCol w="748147"/>
              </a:tblGrid>
              <a:tr h="2102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Обобщенные трудовые функции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8" marR="18358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Трудовые функции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8" marR="18358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8" marR="18358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8" marR="18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квалификации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8" marR="18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8" marR="18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8" marR="18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уровень (</a:t>
                      </a:r>
                      <a:r>
                        <a:rPr lang="ru-RU" sz="1000" dirty="0" err="1">
                          <a:effectLst/>
                        </a:rPr>
                        <a:t>подур</a:t>
                      </a:r>
                      <a:r>
                        <a:rPr lang="ru-RU" sz="1000" dirty="0">
                          <a:effectLst/>
                        </a:rPr>
                        <a:t>.) </a:t>
                      </a:r>
                      <a:r>
                        <a:rPr lang="ru-RU" sz="1000" dirty="0" err="1">
                          <a:effectLst/>
                        </a:rPr>
                        <a:t>квалифи-кации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58" marR="18358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030288" y="981075"/>
            <a:ext cx="8143875" cy="584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tabLst>
                <a:tab pos="930275" algn="l"/>
              </a:tabLst>
            </a:pPr>
            <a:r>
              <a:rPr lang="ru-RU" altLang="ru-RU" sz="1600" b="1" smtClean="0"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Описание трудовых функций, входящих в профессиональный стандарт (функциональная карта вида профессиональной деятельности)</a:t>
            </a:r>
            <a:endParaRPr lang="ru-RU" altLang="ru-RU" sz="1600" smtClean="0">
              <a:latin typeface="Gill Sans MT" panose="020B05020201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55318"/>
              </p:ext>
            </p:extLst>
          </p:nvPr>
        </p:nvGraphicFramePr>
        <p:xfrm>
          <a:off x="0" y="2420938"/>
          <a:ext cx="9144000" cy="495617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97682"/>
                <a:gridCol w="1663081"/>
                <a:gridCol w="748204"/>
                <a:gridCol w="4655838"/>
                <a:gridCol w="830992"/>
                <a:gridCol w="748203"/>
              </a:tblGrid>
              <a:tr h="634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Обобщенные трудовые функции</a:t>
                      </a:r>
                      <a:endParaRPr lang="ru-RU" sz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5" marR="85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Трудовые функции</a:t>
                      </a:r>
                      <a:endParaRPr lang="ru-RU" sz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5" marR="85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13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5" marR="8535" marT="0" marB="0">
                    <a:solidFill>
                      <a:schemeClr val="tx2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Оказание психолого-педагогической помощи 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лицам с ограниченными возможностями здоровья</a:t>
                      </a:r>
                      <a:r>
                        <a:rPr lang="ru-RU" sz="1000" b="1" dirty="0">
                          <a:effectLst/>
                        </a:rPr>
                        <a:t>, испытывающим трудности в освоении основных общеобразовательных программ, развитии и социальной адаптации, 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являющихся потерпевшими или свидетелями преступления</a:t>
                      </a:r>
                      <a:endParaRPr lang="ru-RU" sz="1000" b="1" dirty="0">
                        <a:effectLst/>
                        <a:latin typeface="Calibri"/>
                      </a:endParaRPr>
                    </a:p>
                  </a:txBody>
                  <a:tcPr marL="8535" marR="8535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8535" marR="85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Психологическое просвещение субъектов образовательного процесса в области работы по поддержке 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лиц с ограниченными возможностями здоровья</a:t>
                      </a:r>
                      <a:r>
                        <a:rPr lang="ru-RU" sz="1000" dirty="0">
                          <a:effectLst/>
                        </a:rPr>
                        <a:t>, детей и обучающихся, испытывающих трудности в освоении основных общеобразовательных программ, развитии и социальной адаптации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8535" marR="8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r>
                        <a:rPr lang="ru-RU" sz="1100">
                          <a:effectLst/>
                        </a:rPr>
                        <a:t>/</a:t>
                      </a:r>
                      <a:r>
                        <a:rPr lang="en-US" sz="1100">
                          <a:effectLst/>
                        </a:rPr>
                        <a:t>01.</a:t>
                      </a: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8535" marR="8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5" marR="8535" marT="0" marB="0"/>
                </a:tc>
              </a:tr>
              <a:tr h="762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Психологическая профилактика нарушений поведения и отклонений в развитии 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лиц с ограниченными возможностями здоровья</a:t>
                      </a:r>
                      <a:r>
                        <a:rPr lang="ru-RU" sz="1000" dirty="0">
                          <a:effectLst/>
                        </a:rPr>
                        <a:t>, детей и обучающихся, испытывающих трудности в освоении основных общеобразовательных программ, развитии и социальной адаптации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8535" marR="8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r>
                        <a:rPr lang="ru-RU" sz="1100">
                          <a:effectLst/>
                        </a:rPr>
                        <a:t>/</a:t>
                      </a:r>
                      <a:r>
                        <a:rPr lang="en-US" sz="1100">
                          <a:effectLst/>
                        </a:rPr>
                        <a:t>0</a:t>
                      </a:r>
                      <a:r>
                        <a:rPr lang="ru-RU" sz="11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.7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8535" marR="8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5" marR="8535" marT="0" marB="0"/>
                </a:tc>
              </a:tr>
              <a:tr h="634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Психологическое консультирование 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лиц с ограниченными возможностями здоровья</a:t>
                      </a:r>
                      <a:r>
                        <a:rPr lang="ru-RU" sz="1000" dirty="0">
                          <a:effectLst/>
                        </a:rPr>
                        <a:t> и обучающихся, испытывающих трудности в освоении основных общеобразовательных программ, развитии и социальной адаптации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8535" marR="8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r>
                        <a:rPr lang="ru-RU" sz="1100" dirty="0">
                          <a:effectLst/>
                        </a:rPr>
                        <a:t>/</a:t>
                      </a:r>
                      <a:r>
                        <a:rPr lang="en-US" sz="1100" dirty="0">
                          <a:effectLst/>
                        </a:rPr>
                        <a:t>0</a:t>
                      </a:r>
                      <a:r>
                        <a:rPr lang="ru-RU" sz="1100" dirty="0">
                          <a:effectLst/>
                        </a:rPr>
                        <a:t>3</a:t>
                      </a:r>
                      <a:r>
                        <a:rPr lang="en-US" sz="1100" dirty="0">
                          <a:effectLst/>
                        </a:rPr>
                        <a:t>.7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8535" marR="8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5" marR="8535" marT="0" marB="0"/>
                </a:tc>
              </a:tr>
              <a:tr h="641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Психологическая коррекция поведения и развития 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детей и обучающихся с ограниченными возможностями здоровья</a:t>
                      </a:r>
                      <a:r>
                        <a:rPr lang="ru-RU" sz="1000" dirty="0">
                          <a:effectLst/>
                        </a:rPr>
                        <a:t>, а также обучающихся, испытывающих трудности в освоении основных общеобразовательных программ, развитии и социальной адаптации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8535" marR="8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r>
                        <a:rPr lang="ru-RU" sz="1100" dirty="0">
                          <a:effectLst/>
                        </a:rPr>
                        <a:t>/</a:t>
                      </a:r>
                      <a:r>
                        <a:rPr lang="en-US" sz="1100" dirty="0">
                          <a:effectLst/>
                        </a:rPr>
                        <a:t>0</a:t>
                      </a:r>
                      <a:r>
                        <a:rPr lang="ru-RU" sz="1100" dirty="0">
                          <a:effectLst/>
                        </a:rPr>
                        <a:t>4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8535" marR="8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5" marR="8535" marT="0" marB="0"/>
                </a:tc>
              </a:tr>
              <a:tr h="2092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      Психологическая диагностика особенностей </a:t>
                      </a:r>
                      <a:r>
                        <a:rPr lang="ru-RU" sz="1000" dirty="0">
                          <a:solidFill>
                            <a:srgbClr val="C00000"/>
                          </a:solidFill>
                          <a:effectLst/>
                        </a:rPr>
                        <a:t>лиц с ограниченными возможностями здоровья</a:t>
                      </a:r>
                      <a:r>
                        <a:rPr lang="ru-RU" sz="1000" dirty="0">
                          <a:effectLst/>
                        </a:rPr>
                        <a:t>, обучающихся, испытывающих трудности в освоении основных общеобразовательных программ, развитии и социальной адаптации, в том числе  несовершеннолетних обучающихся, признанных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являющихся потерпевшими или свидетелями преступления, по запросу органов и учреждений системы профилактики безнадзорности и правонарушений несовершеннолетних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5" marR="8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r>
                        <a:rPr lang="ru-RU" sz="1100">
                          <a:effectLst/>
                        </a:rPr>
                        <a:t>/05.7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5" marR="8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5" marR="8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844675"/>
            <a:ext cx="8964488" cy="4800600"/>
          </a:xfrm>
        </p:spPr>
        <p:txBody>
          <a:bodyPr>
            <a:normAutofit/>
          </a:bodyPr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ru-RU" sz="2000" dirty="0"/>
              <a:t>8.1. Режим рабочего времени </a:t>
            </a:r>
            <a:r>
              <a:rPr lang="ru-RU" sz="2000" b="1" dirty="0">
                <a:solidFill>
                  <a:srgbClr val="0033CC"/>
                </a:solidFill>
              </a:rPr>
              <a:t>педагогов-психологов </a:t>
            </a:r>
            <a:r>
              <a:rPr lang="ru-RU" sz="2000" dirty="0"/>
              <a:t>в пределах </a:t>
            </a:r>
            <a:r>
              <a:rPr lang="ru-RU" sz="2000" b="1" dirty="0">
                <a:solidFill>
                  <a:srgbClr val="C00000"/>
                </a:solidFill>
              </a:rPr>
              <a:t>36-часовой рабочей недели </a:t>
            </a:r>
            <a:r>
              <a:rPr lang="ru-RU" sz="2000" dirty="0"/>
              <a:t>регулируется правилами внутреннего трудового распорядка организации с учетом: 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ru-RU" sz="1000" dirty="0"/>
          </a:p>
          <a:p>
            <a:pPr>
              <a:spcBef>
                <a:spcPts val="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ru-RU" sz="2000" dirty="0"/>
              <a:t>выполнения индивидуальной и групповой консультативной работы с участниками образовательного процесса в пределах </a:t>
            </a:r>
            <a:r>
              <a:rPr lang="ru-RU" sz="2000" b="1" dirty="0">
                <a:solidFill>
                  <a:srgbClr val="C00000"/>
                </a:solidFill>
              </a:rPr>
              <a:t>не менее половины</a:t>
            </a:r>
            <a:r>
              <a:rPr lang="ru-RU" sz="2000" dirty="0"/>
              <a:t> недельной продолжительности их рабочего времени; 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endParaRPr lang="ru-RU" sz="1000" dirty="0"/>
          </a:p>
          <a:p>
            <a:pPr>
              <a:spcBef>
                <a:spcPts val="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ru-RU" sz="2000" dirty="0"/>
              <a:t>подготовки к индивидуальной и групповой консультативной работе с участниками образовательного процесса, обработки, анализа и обобщения полученных результатов консультативной работы, заполнения отчетной документации. 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endParaRPr lang="ru-RU" sz="1000" dirty="0"/>
          </a:p>
          <a:p>
            <a:pPr marL="82550" indent="269875">
              <a:buFont typeface="Wingdings 2" panose="05020102010507070707" pitchFamily="18" charset="2"/>
              <a:buNone/>
              <a:defRPr/>
            </a:pPr>
            <a:r>
              <a:rPr lang="ru-RU" sz="2000" i="1" dirty="0">
                <a:solidFill>
                  <a:srgbClr val="0033CC"/>
                </a:solidFill>
              </a:rPr>
              <a:t>Выполнение указанной работы педагогом-психологом может осуществляться как непосредственно в организации, так и за ее пределами. 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179513" y="1098005"/>
            <a:ext cx="85689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/>
              <a:t>VIII. Регулирование рабочего времени отдельных педагогических работников </a:t>
            </a:r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179513" y="-41563"/>
            <a:ext cx="8964487" cy="113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i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br>
              <a:rPr lang="ru-RU" altLang="ru-RU" sz="1600" b="1" i="1" dirty="0">
                <a:solidFill>
                  <a:srgbClr val="C00000"/>
                </a:solidFill>
                <a:latin typeface="Corbel" panose="020B0503020204020204" pitchFamily="34" charset="0"/>
              </a:rPr>
            </a:br>
            <a:endParaRPr lang="ru-RU" altLang="ru-RU" sz="1600" b="1" i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algn="r"/>
            <a:endParaRPr lang="ru-RU" altLang="ru-RU" sz="1400" i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algn="r"/>
            <a:endParaRPr lang="ru-RU" altLang="ru-RU" sz="1400" i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algn="r"/>
            <a:endParaRPr lang="ru-RU" altLang="ru-RU" sz="1400" i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algn="r"/>
            <a:endParaRPr lang="ru-RU" altLang="ru-RU" sz="1400" i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algn="r"/>
            <a:r>
              <a:rPr lang="ru-RU" altLang="ru-RU" sz="1400" i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Приказ </a:t>
            </a:r>
            <a:r>
              <a:rPr lang="ru-RU" altLang="ru-RU" sz="1400" i="1" dirty="0">
                <a:solidFill>
                  <a:srgbClr val="C00000"/>
                </a:solidFill>
                <a:latin typeface="Corbel" panose="020B0503020204020204" pitchFamily="34" charset="0"/>
              </a:rPr>
              <a:t>Минобрнауки России от 11.05.2016 N 536 </a:t>
            </a:r>
          </a:p>
          <a:p>
            <a:pPr algn="r"/>
            <a:r>
              <a:rPr lang="ru-RU" altLang="ru-RU" sz="1400" b="1" i="1" dirty="0">
                <a:solidFill>
                  <a:srgbClr val="C00000"/>
                </a:solidFill>
                <a:latin typeface="Corbel" panose="020B0503020204020204" pitchFamily="34" charset="0"/>
              </a:rPr>
              <a:t>"Об утверждении Особенностей режима рабочего времени </a:t>
            </a:r>
          </a:p>
          <a:p>
            <a:pPr algn="r"/>
            <a:r>
              <a:rPr lang="ru-RU" altLang="ru-RU" sz="1400" b="1" i="1" dirty="0">
                <a:solidFill>
                  <a:srgbClr val="C00000"/>
                </a:solidFill>
                <a:latin typeface="Corbel" panose="020B0503020204020204" pitchFamily="34" charset="0"/>
              </a:rPr>
              <a:t>и времени отдыха педагогических и иных работников организаций, </a:t>
            </a:r>
          </a:p>
          <a:p>
            <a:pPr algn="r"/>
            <a:r>
              <a:rPr lang="ru-RU" altLang="ru-RU" sz="1400" b="1" i="1" dirty="0">
                <a:solidFill>
                  <a:srgbClr val="C00000"/>
                </a:solidFill>
                <a:latin typeface="Corbel" panose="020B0503020204020204" pitchFamily="34" charset="0"/>
              </a:rPr>
              <a:t>осуществляющих образовательную деятельность«</a:t>
            </a:r>
          </a:p>
          <a:p>
            <a:pPr algn="r"/>
            <a:r>
              <a:rPr lang="ru-RU" altLang="ru-RU" sz="1400" i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endParaRPr lang="ru-RU" altLang="ru-RU" sz="1400" b="1" i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58" y="1081380"/>
            <a:ext cx="17096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4F81BD">
                    <a:lumMod val="50000"/>
                  </a:srgbClr>
                </a:solidFill>
              </a:rPr>
              <a:t>Права</a:t>
            </a:r>
            <a:endParaRPr lang="ru-RU" sz="21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775" y="1668620"/>
            <a:ext cx="79398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 трудовом договоре должно быть отражено: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п</a:t>
            </a:r>
            <a:r>
              <a:rPr lang="ru-RU" b="1" dirty="0">
                <a:solidFill>
                  <a:prstClr val="black"/>
                </a:solidFill>
              </a:rPr>
              <a:t>рава и обязанности работника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п</a:t>
            </a:r>
            <a:r>
              <a:rPr lang="ru-RU" b="1" dirty="0">
                <a:solidFill>
                  <a:prstClr val="black"/>
                </a:solidFill>
              </a:rPr>
              <a:t>рава и обязанности работодателя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р</a:t>
            </a:r>
            <a:r>
              <a:rPr lang="ru-RU" b="1" dirty="0">
                <a:solidFill>
                  <a:prstClr val="black"/>
                </a:solidFill>
              </a:rPr>
              <a:t>ежим труда и отдыха </a:t>
            </a:r>
            <a:r>
              <a:rPr lang="ru-RU" dirty="0">
                <a:solidFill>
                  <a:prstClr val="black"/>
                </a:solidFill>
              </a:rPr>
              <a:t>(в соответствии </a:t>
            </a:r>
            <a:r>
              <a:rPr lang="ru-RU" b="1" dirty="0">
                <a:solidFill>
                  <a:prstClr val="black"/>
                </a:solidFill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Приказом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Министерства образования и науки Российской Федерации № 536 от 11.05.2016 г. «Об утверждении особенностей режима рабочего времени и времени отдыха педагогических и иных работников организаций, осуществляющих образовательную деятельность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»)</a:t>
            </a:r>
            <a:endParaRPr lang="ru-RU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оплата труда, структура оплаты труда,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н</a:t>
            </a:r>
            <a:r>
              <a:rPr lang="ru-RU" b="1" dirty="0">
                <a:solidFill>
                  <a:prstClr val="black"/>
                </a:solidFill>
              </a:rPr>
              <a:t>агрузка,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о</a:t>
            </a:r>
            <a:r>
              <a:rPr lang="ru-RU" b="1" dirty="0">
                <a:solidFill>
                  <a:prstClr val="black"/>
                </a:solidFill>
              </a:rPr>
              <a:t>тпуск,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должностная инструкция, составленная на основе профессионального стандарта 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3079" y="1081380"/>
            <a:ext cx="53898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4F81BD">
                    <a:lumMod val="50000"/>
                  </a:srgbClr>
                </a:solidFill>
              </a:rPr>
              <a:t>Циклограмма рабочего времени </a:t>
            </a:r>
            <a:endParaRPr lang="ru-RU" sz="21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775" y="1668620"/>
            <a:ext cx="79398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 трудовом договоре должно быть отражено: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права и обязанности работника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права и обязанности работодателя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режим труда и отдыха </a:t>
            </a:r>
            <a:r>
              <a:rPr lang="ru-RU" dirty="0">
                <a:solidFill>
                  <a:prstClr val="black"/>
                </a:solidFill>
              </a:rPr>
              <a:t>(в соответствии </a:t>
            </a:r>
            <a:r>
              <a:rPr lang="ru-RU" b="1" dirty="0">
                <a:solidFill>
                  <a:prstClr val="black"/>
                </a:solidFill>
              </a:rPr>
              <a:t>с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Приказом  Министерства образования и науки Российской Федерации № 536 от 11.05.2016 г. «Об утверждении особенностей режима рабочего времени и времени отдыха педагогических и иных работников организаций, осуществляющих образовательную деятельность»)</a:t>
            </a:r>
            <a:endParaRPr lang="ru-RU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оплата труда, структура оплаты труда,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нагрузка,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отпуск,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prstClr val="black"/>
                </a:solidFill>
              </a:rPr>
              <a:t>должностная инструкция, составленная на основе профессионального стандарта 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8040" y="1081380"/>
            <a:ext cx="54581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4F81BD">
                    <a:lumMod val="50000"/>
                  </a:srgbClr>
                </a:solidFill>
              </a:rPr>
              <a:t>Документация</a:t>
            </a:r>
            <a:endParaRPr lang="ru-RU" sz="21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98" y="1697597"/>
            <a:ext cx="6655157" cy="38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49250"/>
            <a:ext cx="8507412" cy="487363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1600" i="1" dirty="0">
                <a:solidFill>
                  <a:srgbClr val="0000FF"/>
                </a:solidFill>
              </a:rPr>
              <a:t>Перечень документов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293813" y="777875"/>
            <a:ext cx="782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i="1">
                <a:solidFill>
                  <a:srgbClr val="0033CC"/>
                </a:solidFill>
                <a:cs typeface="Times New Roman" panose="02020603050405020304" pitchFamily="18" charset="0"/>
              </a:rPr>
              <a:t>ПРИМЕР основы </a:t>
            </a:r>
            <a:r>
              <a:rPr lang="ru-RU" altLang="ru-RU" sz="2400" b="1" i="1">
                <a:solidFill>
                  <a:srgbClr val="0033CC"/>
                </a:solidFill>
                <a:cs typeface="Times New Roman" panose="02020603050405020304" pitchFamily="18" charset="0"/>
              </a:rPr>
              <a:t>циклограммы педагога-психолог: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844675"/>
          <a:ext cx="8362954" cy="46194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0986"/>
                <a:gridCol w="741509"/>
                <a:gridCol w="740986"/>
                <a:gridCol w="811083"/>
                <a:gridCol w="648047"/>
                <a:gridCol w="765396"/>
                <a:gridCol w="741509"/>
                <a:gridCol w="741509"/>
                <a:gridCol w="741509"/>
                <a:gridCol w="741509"/>
                <a:gridCol w="948911"/>
              </a:tblGrid>
              <a:tr h="1860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Дни недели/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направления деятельности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Диагностика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Коррекционно-развивающая работа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Психопро-филакти-ческая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работа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Психопросвещение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Консультирование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Аналитическая, учебно-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методичес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-кая и </a:t>
                      </a: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организаци-онная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деятельность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0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учащиеся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педагоги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родители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учащиеся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педагоги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родители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Понедельник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Вторник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Среда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Четверг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Пятница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Суббота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91" marR="56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4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9" y="404664"/>
            <a:ext cx="8525196" cy="13065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zh-CN" sz="2400" b="1" dirty="0">
                <a:cs typeface="方正姚体"/>
              </a:rPr>
              <a:t>Нормативно-правовая </a:t>
            </a:r>
            <a:r>
              <a:rPr lang="ru-RU" altLang="zh-CN" sz="2400" b="1" dirty="0" smtClean="0">
                <a:cs typeface="方正姚体"/>
              </a:rPr>
              <a:t>база    (федеральный </a:t>
            </a:r>
            <a:r>
              <a:rPr lang="ru-RU" altLang="zh-CN" sz="2400" b="1" dirty="0">
                <a:cs typeface="方正姚体"/>
              </a:rPr>
              <a:t>уровень) </a:t>
            </a:r>
            <a:br>
              <a:rPr lang="ru-RU" altLang="zh-CN" sz="2400" b="1" dirty="0">
                <a:cs typeface="方正姚体"/>
              </a:rPr>
            </a:br>
            <a:endParaRPr lang="ru-RU" sz="2400" b="1" dirty="0">
              <a:ea typeface="SimSun" pitchFamily="2" charset="-122"/>
              <a:cs typeface="方正姚体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24945"/>
            <a:ext cx="8848725" cy="4500563"/>
          </a:xfrm>
        </p:spPr>
        <p:txBody>
          <a:bodyPr>
            <a:normAutofit fontScale="77500" lnSpcReduction="20000"/>
          </a:bodyPr>
          <a:lstStyle/>
          <a:p>
            <a:pPr marL="273844" indent="-191691" algn="just">
              <a:lnSpc>
                <a:spcPct val="120000"/>
              </a:lnSpc>
              <a:buFont typeface="Arial" charset="0"/>
              <a:buChar char="•"/>
              <a:defRPr/>
            </a:pPr>
            <a:r>
              <a:rPr lang="ru-RU" sz="25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N 273-ФЗ</a:t>
            </a:r>
            <a:r>
              <a:rPr lang="ru-RU" sz="2550" b="1" dirty="0">
                <a:solidFill>
                  <a:srgbClr val="AAAAC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«Об образовании в Российской Федерации» (ст.42</a:t>
            </a:r>
            <a:r>
              <a:rPr lang="ru-RU" sz="255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50" b="1" dirty="0">
                <a:solidFill>
                  <a:srgbClr val="AAAAC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Психолого-педагогическая, медицинская и социальная помощь обучающимся…)</a:t>
            </a:r>
            <a:endParaRPr lang="ru-RU" sz="2550" dirty="0">
              <a:solidFill>
                <a:srgbClr val="AAAAC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844" indent="-191691" algn="just">
              <a:lnSpc>
                <a:spcPct val="120000"/>
              </a:lnSpc>
              <a:buFont typeface="Arial" charset="0"/>
              <a:buChar char="•"/>
              <a:defRPr/>
            </a:pPr>
            <a:r>
              <a:rPr lang="ru-RU" sz="25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«Педагог-психолог (психолог в сфере образования)» </a:t>
            </a:r>
            <a:r>
              <a:rPr lang="ru-RU" sz="255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55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и соцзащиты РФ от 24 июля 2015 года № 514 н</a:t>
            </a:r>
            <a:r>
              <a:rPr lang="ru-RU" sz="255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73844" indent="-191691" algn="just">
              <a:lnSpc>
                <a:spcPct val="120000"/>
              </a:lnSpc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развития психологической службы в системе образования в Российской Федерации на период до 2025 года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(утверждена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 от </a:t>
            </a:r>
            <a:r>
              <a:rPr lang="ru-RU" i="1" dirty="0">
                <a:solidFill>
                  <a:srgbClr val="FF0000"/>
                </a:solidFill>
              </a:rPr>
              <a:t>20 мая 2022 г</a:t>
            </a:r>
            <a:r>
              <a:rPr lang="ru-RU" i="1" dirty="0" smtClean="0">
                <a:solidFill>
                  <a:srgbClr val="FF0000"/>
                </a:solidFill>
              </a:rPr>
              <a:t>. </a:t>
            </a:r>
            <a:r>
              <a:rPr lang="en-US" i="1" dirty="0" smtClean="0">
                <a:solidFill>
                  <a:srgbClr val="FF0000"/>
                </a:solidFill>
              </a:rPr>
              <a:t>N </a:t>
            </a:r>
            <a:r>
              <a:rPr lang="ru-RU" i="1" dirty="0">
                <a:solidFill>
                  <a:srgbClr val="FF0000"/>
                </a:solidFill>
              </a:rPr>
              <a:t>СК-7/07вн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844" indent="-191691" algn="just">
              <a:lnSpc>
                <a:spcPct val="120000"/>
              </a:lnSpc>
              <a:buFont typeface="Arial" charset="0"/>
              <a:buChar char="•"/>
              <a:defRPr/>
            </a:pPr>
            <a:r>
              <a:rPr lang="ru-RU" sz="2475" b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«О нормативном регулировании деятельности психологической службы в системе образования РФ» </a:t>
            </a:r>
            <a:r>
              <a:rPr lang="ru-RU" sz="2475" dirty="0">
                <a:solidFill>
                  <a:srgbClr val="C00000"/>
                </a:solidFill>
                <a:latin typeface="Arial" charset="0"/>
                <a:cs typeface="Arial" charset="0"/>
              </a:rPr>
              <a:t>(Письмо </a:t>
            </a:r>
            <a:r>
              <a:rPr lang="ru-RU" sz="2475" dirty="0" err="1">
                <a:solidFill>
                  <a:srgbClr val="C00000"/>
                </a:solidFill>
                <a:latin typeface="Arial" charset="0"/>
                <a:cs typeface="Arial" charset="0"/>
              </a:rPr>
              <a:t>Минобрнауки</a:t>
            </a:r>
            <a:r>
              <a:rPr lang="ru-RU" sz="2475" dirty="0">
                <a:solidFill>
                  <a:srgbClr val="C00000"/>
                </a:solidFill>
                <a:latin typeface="Arial" charset="0"/>
                <a:cs typeface="Arial" charset="0"/>
              </a:rPr>
              <a:t> России №07-4587 от 30.07.2018)</a:t>
            </a:r>
          </a:p>
          <a:p>
            <a:pPr marL="273844" indent="-191691" algn="just">
              <a:lnSpc>
                <a:spcPct val="120000"/>
              </a:lnSpc>
              <a:buFont typeface="Arial" charset="0"/>
              <a:buChar char="•"/>
              <a:defRPr/>
            </a:pPr>
            <a:endParaRPr lang="ru-RU" sz="255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273844" indent="-191691" algn="just">
              <a:lnSpc>
                <a:spcPct val="120000"/>
              </a:lnSpc>
              <a:buFont typeface="Arial" charset="0"/>
              <a:buChar char="•"/>
              <a:defRPr/>
            </a:pPr>
            <a:endParaRPr lang="ru-RU" sz="1875" b="1" dirty="0">
              <a:latin typeface="Arial" charset="0"/>
              <a:cs typeface="Arial" charset="0"/>
            </a:endParaRPr>
          </a:p>
          <a:p>
            <a:pPr marL="273844" indent="-191691" algn="just">
              <a:lnSpc>
                <a:spcPct val="70000"/>
              </a:lnSpc>
              <a:buFont typeface="Arial" charset="0"/>
              <a:buChar char="•"/>
              <a:defRPr/>
            </a:pPr>
            <a:endParaRPr lang="ru-RU" altLang="zh-CN" sz="105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117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>
              <a:defRPr/>
            </a:pPr>
            <a:r>
              <a:rPr lang="ru-RU" altLang="ru-RU" sz="1300" i="1">
                <a:solidFill>
                  <a:srgbClr val="C00000"/>
                </a:solidFill>
                <a:effectLst/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Приложение № 3</a:t>
            </a:r>
            <a:br>
              <a:rPr lang="ru-RU" altLang="ru-RU" sz="1300" i="1">
                <a:solidFill>
                  <a:srgbClr val="C00000"/>
                </a:solidFill>
                <a:effectLst/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1300" i="1">
                <a:solidFill>
                  <a:srgbClr val="C00000"/>
                </a:solidFill>
                <a:effectLst/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 письму Главного управления образования</a:t>
            </a:r>
            <a:br>
              <a:rPr lang="ru-RU" altLang="ru-RU" sz="1300" i="1">
                <a:solidFill>
                  <a:srgbClr val="C00000"/>
                </a:solidFill>
                <a:effectLst/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1300" i="1">
                <a:solidFill>
                  <a:srgbClr val="C00000"/>
                </a:solidFill>
                <a:effectLst/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“О содержании  и  организации деятельности </a:t>
            </a:r>
            <a:br>
              <a:rPr lang="ru-RU" altLang="ru-RU" sz="1300" i="1">
                <a:solidFill>
                  <a:srgbClr val="C00000"/>
                </a:solidFill>
                <a:effectLst/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1300" i="1">
                <a:solidFill>
                  <a:srgbClr val="C00000"/>
                </a:solidFill>
                <a:effectLst/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педагога-психолога в образовательном  учреждении”</a:t>
            </a:r>
            <a:br>
              <a:rPr lang="ru-RU" altLang="ru-RU" sz="1300" i="1">
                <a:solidFill>
                  <a:srgbClr val="C00000"/>
                </a:solidFill>
                <a:effectLst/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140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№ 15-15 от </a:t>
            </a:r>
            <a:r>
              <a:rPr lang="ru-RU" altLang="ru-RU" sz="1400" i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1998 г</a:t>
            </a:r>
            <a:r>
              <a:rPr lang="ru-RU" altLang="ru-RU" sz="1300" i="1">
                <a:solidFill>
                  <a:srgbClr val="C00000"/>
                </a:solidFill>
                <a:effectLst/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ru-RU" altLang="ru-RU" sz="1300" i="1">
                <a:solidFill>
                  <a:srgbClr val="C00000"/>
                </a:solidFill>
                <a:effectLst/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altLang="ru-RU" sz="1300" i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1116013" y="2711450"/>
          <a:ext cx="7848600" cy="1782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302"/>
                <a:gridCol w="930808"/>
                <a:gridCol w="663658"/>
                <a:gridCol w="664595"/>
                <a:gridCol w="664595"/>
                <a:gridCol w="1068602"/>
                <a:gridCol w="796764"/>
                <a:gridCol w="1329191"/>
                <a:gridCol w="1196085"/>
              </a:tblGrid>
              <a:tr h="792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Да-та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прове-дения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Консультируемый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Повод </a:t>
                      </a:r>
                      <a:r>
                        <a:rPr lang="ru-RU" sz="1400" dirty="0" err="1">
                          <a:effectLst/>
                        </a:rPr>
                        <a:t>обраще-ния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Про-</a:t>
                      </a:r>
                      <a:r>
                        <a:rPr lang="ru-RU" sz="1400" dirty="0" err="1">
                          <a:effectLst/>
                        </a:rPr>
                        <a:t>блема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 </a:t>
                      </a:r>
                      <a:r>
                        <a:rPr lang="ru-RU" sz="1400" dirty="0" err="1">
                          <a:effectLst/>
                        </a:rPr>
                        <a:t>консульти-рования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Консультант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504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воз-раст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Имя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486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3б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00113" y="1201738"/>
            <a:ext cx="8064500" cy="1385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539750" algn="ctr">
              <a:tabLst>
                <a:tab pos="449263" algn="r"/>
              </a:tabLst>
              <a:defRPr/>
            </a:pPr>
            <a:r>
              <a:rPr lang="ru-RU" sz="1400" b="1">
                <a:cs typeface="Times New Roman" pitchFamily="18" charset="0"/>
              </a:rPr>
              <a:t>ЖУРНАЛ</a:t>
            </a:r>
            <a:endParaRPr lang="ru-RU" sz="1400">
              <a:cs typeface="Arial" charset="0"/>
            </a:endParaRPr>
          </a:p>
          <a:p>
            <a:pPr indent="539750" algn="ctr">
              <a:tabLst>
                <a:tab pos="449263" algn="r"/>
              </a:tabLst>
              <a:defRPr/>
            </a:pPr>
            <a:r>
              <a:rPr lang="ru-RU" sz="1400" b="1">
                <a:cs typeface="Times New Roman" pitchFamily="18" charset="0"/>
              </a:rPr>
              <a:t> консультаций педагога-психолога</a:t>
            </a:r>
          </a:p>
          <a:p>
            <a:pPr indent="539750" algn="ctr">
              <a:tabLst>
                <a:tab pos="449263" algn="r"/>
              </a:tabLst>
              <a:defRPr/>
            </a:pPr>
            <a:r>
              <a:rPr lang="ru-RU" sz="1400" b="1">
                <a:cs typeface="Arial" charset="0"/>
              </a:rPr>
              <a:t>___________________________________________</a:t>
            </a:r>
          </a:p>
          <a:p>
            <a:pPr indent="539750" algn="ctr">
              <a:tabLst>
                <a:tab pos="449263" algn="r"/>
              </a:tabLst>
              <a:defRPr/>
            </a:pPr>
            <a:r>
              <a:rPr lang="ru-RU" sz="1400" b="1">
                <a:cs typeface="Arial" charset="0"/>
              </a:rPr>
              <a:t>___________________________________________</a:t>
            </a:r>
            <a:endParaRPr lang="ru-RU" sz="1400">
              <a:cs typeface="Arial" charset="0"/>
            </a:endParaRPr>
          </a:p>
          <a:p>
            <a:pPr indent="539750" algn="ctr">
              <a:tabLst>
                <a:tab pos="449263" algn="r"/>
              </a:tabLst>
              <a:defRPr/>
            </a:pPr>
            <a:r>
              <a:rPr lang="ru-RU" sz="1400">
                <a:cs typeface="Times New Roman" pitchFamily="18" charset="0"/>
              </a:rPr>
              <a:t>(полное наименование учреждения образования)</a:t>
            </a:r>
            <a:br>
              <a:rPr lang="ru-RU" sz="1400">
                <a:cs typeface="Times New Roman" pitchFamily="18" charset="0"/>
              </a:rPr>
            </a:br>
            <a:endParaRPr lang="ru-RU" sz="1400"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7600" y="4576763"/>
            <a:ext cx="8045450" cy="22463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539750">
              <a:tabLst>
                <a:tab pos="449263" algn="r"/>
              </a:tabLst>
              <a:defRPr/>
            </a:pPr>
            <a:r>
              <a:rPr lang="ru-RU" sz="1400" i="1">
                <a:cs typeface="Times New Roman" pitchFamily="18" charset="0"/>
              </a:rPr>
              <a:t> </a:t>
            </a:r>
            <a:r>
              <a:rPr lang="ru-RU" sz="1400" i="1" u="sng">
                <a:cs typeface="Times New Roman" pitchFamily="18" charset="0"/>
              </a:rPr>
              <a:t>   </a:t>
            </a:r>
            <a:endParaRPr lang="ru-RU" sz="1400" i="1">
              <a:cs typeface="Arial" charset="0"/>
            </a:endParaRPr>
          </a:p>
          <a:p>
            <a:pPr indent="539750">
              <a:buFontTx/>
              <a:buChar char="•"/>
              <a:tabLst>
                <a:tab pos="449263" algn="r"/>
              </a:tabLst>
              <a:defRPr/>
            </a:pPr>
            <a:r>
              <a:rPr lang="ru-RU" sz="1400" i="1">
                <a:cs typeface="Times New Roman" pitchFamily="18" charset="0"/>
              </a:rPr>
              <a:t>Графа 3в заполняется полным именем обратившегося или знаком под анонимным обращением.</a:t>
            </a:r>
            <a:endParaRPr lang="ru-RU" sz="1400" i="1">
              <a:cs typeface="Arial" charset="0"/>
            </a:endParaRPr>
          </a:p>
          <a:p>
            <a:pPr indent="539750">
              <a:buFontTx/>
              <a:buChar char="•"/>
              <a:tabLst>
                <a:tab pos="449263" algn="r"/>
              </a:tabLst>
              <a:defRPr/>
            </a:pPr>
            <a:r>
              <a:rPr lang="ru-RU" sz="1400" i="1">
                <a:cs typeface="Times New Roman" pitchFamily="18" charset="0"/>
              </a:rPr>
              <a:t>Графа 7 вводится, если в учреждении работает несколько психологов и журнал психологических консультаций общий для всех психологов.</a:t>
            </a:r>
            <a:endParaRPr lang="ru-RU" sz="1400" i="1">
              <a:cs typeface="Arial" charset="0"/>
            </a:endParaRPr>
          </a:p>
          <a:p>
            <a:pPr indent="539750">
              <a:buFontTx/>
              <a:buChar char="•"/>
              <a:tabLst>
                <a:tab pos="449263" algn="r"/>
              </a:tabLst>
              <a:defRPr/>
            </a:pPr>
            <a:r>
              <a:rPr lang="ru-RU" sz="1400" i="1">
                <a:cs typeface="Times New Roman" pitchFamily="18" charset="0"/>
              </a:rPr>
              <a:t>Отметка времени начала и окончания консультаций позволяет вести учет расхода времени на консультации в месяц, год, и, следовательно, учитывать это при планировании работы на следующий год.</a:t>
            </a:r>
            <a:endParaRPr lang="ru-RU" sz="1400" i="1">
              <a:cs typeface="Arial" charset="0"/>
            </a:endParaRPr>
          </a:p>
          <a:p>
            <a:pPr indent="539750">
              <a:tabLst>
                <a:tab pos="449263" algn="r"/>
              </a:tabLst>
              <a:defRPr/>
            </a:pPr>
            <a:r>
              <a:rPr lang="ru-RU" sz="1400" i="1">
                <a:cs typeface="Times New Roman" pitchFamily="18" charset="0"/>
              </a:rPr>
              <a:t/>
            </a:r>
            <a:br>
              <a:rPr lang="ru-RU" sz="1400" i="1">
                <a:cs typeface="Times New Roman" pitchFamily="18" charset="0"/>
              </a:rPr>
            </a:br>
            <a:endParaRPr lang="ru-RU" sz="1400" i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4"/>
          <p:cNvSpPr txBox="1">
            <a:spLocks noGrp="1"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58FDED-BCA5-479F-ADC2-FEAF05A508D3}" type="slidenum">
              <a:rPr lang="ru-RU" altLang="ru-RU" sz="1200">
                <a:solidFill>
                  <a:srgbClr val="646268"/>
                </a:solidFill>
                <a:latin typeface="Corbel" panose="020B0503020204020204" pitchFamily="34" charset="0"/>
              </a:rPr>
              <a:pPr eaLnBrk="1" hangingPunct="1"/>
              <a:t>21</a:t>
            </a:fld>
            <a:endParaRPr lang="ru-RU" altLang="ru-RU" sz="1200">
              <a:solidFill>
                <a:srgbClr val="646268"/>
              </a:solidFill>
              <a:latin typeface="Corbel" panose="020B0503020204020204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-14288"/>
            <a:ext cx="7858125" cy="928688"/>
          </a:xfrm>
        </p:spPr>
        <p:txBody>
          <a:bodyPr lIns="0" rIns="0" bIns="0" anchor="b"/>
          <a:lstStyle/>
          <a:p>
            <a:pPr algn="r">
              <a:defRPr/>
            </a:pPr>
            <a:r>
              <a:rPr lang="ru-RU" sz="1600" b="1" i="1" dirty="0"/>
              <a:t> </a:t>
            </a:r>
            <a:endParaRPr lang="ru-RU" sz="1600" b="1" i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996950" y="333375"/>
            <a:ext cx="8143875" cy="4524375"/>
          </a:xfrm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tabLst>
                <a:tab pos="930275" algn="l"/>
              </a:tabLst>
              <a:defRPr/>
            </a:pPr>
            <a:r>
              <a:rPr lang="ru-RU" altLang="ru-RU" sz="3600" i="1" dirty="0">
                <a:latin typeface="+mj-lt"/>
                <a:ea typeface="Times New Roman" pitchFamily="18" charset="0"/>
                <a:cs typeface="Arial" charset="0"/>
              </a:rPr>
              <a:t>Перечень документации (основной) педагога-психолога ОО можно посмотреть в методических рекомендациях </a:t>
            </a:r>
            <a:endParaRPr lang="ru-RU" altLang="ru-RU" sz="3600" b="1" i="1" dirty="0">
              <a:latin typeface="+mj-lt"/>
              <a:ea typeface="Times New Roman" pitchFamily="18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tabLst>
                <a:tab pos="930275" algn="l"/>
              </a:tabLst>
              <a:defRPr/>
            </a:pPr>
            <a:r>
              <a:rPr lang="ru-RU" altLang="ru-RU" sz="3600" b="1" i="1" dirty="0">
                <a:solidFill>
                  <a:srgbClr val="C00000"/>
                </a:solidFill>
                <a:latin typeface="+mj-lt"/>
                <a:ea typeface="Times New Roman" pitchFamily="18" charset="0"/>
                <a:cs typeface="Arial" charset="0"/>
              </a:rPr>
              <a:t>«Оценка качества реализации психологических услуг в образовании», 2014 г.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  <a:tabLst>
                <a:tab pos="930275" algn="l"/>
              </a:tabLst>
              <a:defRPr/>
            </a:pPr>
            <a:r>
              <a:rPr lang="ru-RU" altLang="ru-RU" sz="3600" i="1" dirty="0">
                <a:solidFill>
                  <a:srgbClr val="7030A0"/>
                </a:solidFill>
                <a:latin typeface="+mj-lt"/>
                <a:ea typeface="Times New Roman" pitchFamily="18" charset="0"/>
                <a:cs typeface="Arial" charset="0"/>
              </a:rPr>
              <a:t>(приложения 10, 11, 12)</a:t>
            </a:r>
            <a:endParaRPr lang="ru-RU" altLang="ru-RU" sz="3600" dirty="0">
              <a:solidFill>
                <a:srgbClr val="7030A0"/>
              </a:solidFill>
              <a:latin typeface="Gill Sans MT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1216025" y="5032375"/>
            <a:ext cx="7705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19138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i="1"/>
              <a:t>Частично материалы  данных МР могут быть использованы при оценке качества деятельности отдельных специалистов, оказывающих психолого-педагогическую помощь в 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12261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1072958"/>
            <a:ext cx="8497639" cy="8526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  <a:defRPr/>
            </a:pPr>
            <a:r>
              <a:rPr lang="ru-RU" sz="1800" dirty="0">
                <a:solidFill>
                  <a:srgbClr val="C00000"/>
                </a:solidFill>
              </a:rPr>
              <a:t>Положение о психолого-педагогическом консилиуме (</a:t>
            </a:r>
            <a:r>
              <a:rPr lang="ru-RU" sz="1800" dirty="0" err="1">
                <a:solidFill>
                  <a:srgbClr val="C00000"/>
                </a:solidFill>
              </a:rPr>
              <a:t>ППк</a:t>
            </a:r>
            <a:r>
              <a:rPr lang="ru-RU" sz="1800" dirty="0">
                <a:solidFill>
                  <a:srgbClr val="C00000"/>
                </a:solidFill>
              </a:rPr>
              <a:t>) с приложением (приказ о создании </a:t>
            </a:r>
            <a:r>
              <a:rPr lang="ru-RU" sz="1800" dirty="0" err="1">
                <a:solidFill>
                  <a:srgbClr val="C00000"/>
                </a:solidFill>
              </a:rPr>
              <a:t>ППк</a:t>
            </a:r>
            <a:r>
              <a:rPr lang="ru-RU" sz="1800" dirty="0">
                <a:solidFill>
                  <a:srgbClr val="C00000"/>
                </a:solidFill>
              </a:rPr>
              <a:t>, приказ о составе </a:t>
            </a:r>
            <a:r>
              <a:rPr lang="ru-RU" sz="1800" dirty="0" err="1">
                <a:solidFill>
                  <a:srgbClr val="C00000"/>
                </a:solidFill>
              </a:rPr>
              <a:t>ППк</a:t>
            </a:r>
            <a:r>
              <a:rPr lang="ru-RU" sz="1800" dirty="0">
                <a:solidFill>
                  <a:srgbClr val="C00000"/>
                </a:solidFill>
              </a:rPr>
              <a:t> на начало нового учебного года), </a:t>
            </a:r>
            <a:r>
              <a:rPr lang="ru-RU" sz="1800" dirty="0">
                <a:solidFill>
                  <a:schemeClr val="tx1"/>
                </a:solidFill>
              </a:rPr>
              <a:t>должно быть размещено на сайте ОО.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250825" y="1603375"/>
            <a:ext cx="8642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/>
              <a:t>…………………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739" y="2114453"/>
            <a:ext cx="7166138" cy="3326524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1331913" y="5627688"/>
            <a:ext cx="75263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600"/>
              <a:t>Каждое образовательное учреждение уже в 2019-2020 уч.г. должно было </a:t>
            </a:r>
            <a:r>
              <a:rPr lang="ru-RU" altLang="ru-RU" sz="1600" b="1">
                <a:solidFill>
                  <a:srgbClr val="C00000"/>
                </a:solidFill>
              </a:rPr>
              <a:t>привести в соответствие </a:t>
            </a:r>
            <a:r>
              <a:rPr lang="ru-RU" altLang="ru-RU" sz="1600"/>
              <a:t>действующее положение о ПМПк с данным распоряжением Минпросвещения России (провести процедуру упразнения ПМПк и создания ППк)!!!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476672"/>
            <a:ext cx="8590654" cy="409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  <a:defRPr/>
            </a:pPr>
            <a:r>
              <a:rPr lang="ru-RU" sz="2400" b="1" dirty="0">
                <a:solidFill>
                  <a:srgbClr val="0000FF"/>
                </a:solidFill>
              </a:rPr>
              <a:t>Психолого-педагогический консилиум (</a:t>
            </a:r>
            <a:r>
              <a:rPr lang="ru-RU" sz="2400" b="1" dirty="0" err="1">
                <a:solidFill>
                  <a:srgbClr val="0000FF"/>
                </a:solidFill>
              </a:rPr>
              <a:t>ППк</a:t>
            </a:r>
            <a:r>
              <a:rPr lang="ru-RU" sz="2400" b="1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09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239838" y="115888"/>
            <a:ext cx="7904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i="1">
                <a:solidFill>
                  <a:srgbClr val="C00000"/>
                </a:solidFill>
                <a:latin typeface="Arial" panose="020B0604020202020204" pitchFamily="34" charset="0"/>
              </a:rPr>
              <a:t>из Положения о ППк</a:t>
            </a:r>
            <a:endParaRPr lang="ru-RU" altLang="ru-RU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928688" y="485775"/>
            <a:ext cx="8245475" cy="6494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531813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200" dirty="0"/>
              <a:t>1.1. … </a:t>
            </a:r>
            <a:r>
              <a:rPr lang="ru-RU" sz="2200" b="1" dirty="0">
                <a:solidFill>
                  <a:srgbClr val="0000FF"/>
                </a:solidFill>
              </a:rPr>
              <a:t>Цель </a:t>
            </a:r>
            <a:r>
              <a:rPr lang="ru-RU" sz="2200" b="1" dirty="0" err="1">
                <a:solidFill>
                  <a:srgbClr val="0000FF"/>
                </a:solidFill>
              </a:rPr>
              <a:t>ППк</a:t>
            </a:r>
            <a:r>
              <a:rPr lang="ru-RU" sz="2200" b="1" dirty="0">
                <a:solidFill>
                  <a:srgbClr val="0000FF"/>
                </a:solidFill>
              </a:rPr>
              <a:t> </a:t>
            </a:r>
            <a:r>
              <a:rPr lang="ru-RU" sz="2200" dirty="0"/>
              <a:t>- создание оптимальных условий обучения, развития, социализации и адаптации обучающихся посредством психолого-педагогического сопровождения.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200" dirty="0"/>
              <a:t>1.2. </a:t>
            </a:r>
            <a:r>
              <a:rPr lang="ru-RU" sz="2200" b="1" dirty="0">
                <a:solidFill>
                  <a:srgbClr val="0000FF"/>
                </a:solidFill>
              </a:rPr>
              <a:t>Задачами </a:t>
            </a:r>
            <a:r>
              <a:rPr lang="ru-RU" sz="2200" b="1" dirty="0" err="1">
                <a:solidFill>
                  <a:srgbClr val="0000FF"/>
                </a:solidFill>
              </a:rPr>
              <a:t>ППк</a:t>
            </a:r>
            <a:r>
              <a:rPr lang="ru-RU" sz="2200" b="1" dirty="0">
                <a:solidFill>
                  <a:srgbClr val="0000FF"/>
                </a:solidFill>
              </a:rPr>
              <a:t> </a:t>
            </a:r>
            <a:r>
              <a:rPr lang="ru-RU" sz="2200" dirty="0"/>
              <a:t>являются:</a:t>
            </a:r>
          </a:p>
          <a:p>
            <a:pPr marL="342900" indent="-342900">
              <a:buClr>
                <a:srgbClr val="990000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выявление трудностей в освоении образовательных программ, особенностей в развитии, социальной адаптации и поведении обучающихся для последующего принятия решений об организации психолого-педагогического сопровождения;</a:t>
            </a:r>
          </a:p>
          <a:p>
            <a:pPr indent="0">
              <a:buClr>
                <a:srgbClr val="990000"/>
              </a:buClr>
              <a:defRPr/>
            </a:pPr>
            <a:r>
              <a:rPr lang="ru-RU" sz="1000" dirty="0"/>
              <a:t>   </a:t>
            </a:r>
          </a:p>
          <a:p>
            <a:pPr marL="342900" indent="-342900">
              <a:buClr>
                <a:srgbClr val="990000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разработка рекомендаций по организации психолого-педагогического сопровождения обучающихся;</a:t>
            </a:r>
          </a:p>
          <a:p>
            <a:pPr marL="342900" indent="-342900">
              <a:buClr>
                <a:srgbClr val="990000"/>
              </a:buClr>
              <a:buFont typeface="Wingdings" panose="05000000000000000000" pitchFamily="2" charset="2"/>
              <a:buChar char="Ø"/>
              <a:defRPr/>
            </a:pPr>
            <a:endParaRPr lang="ru-RU" sz="1000" dirty="0"/>
          </a:p>
          <a:p>
            <a:pPr marL="342900" indent="-342900">
              <a:buClr>
                <a:srgbClr val="990000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консультирование участников образовательных отношений по вопросам актуального психофизического состояния и возможностей обучающихся; содержания и оказания им психолого-педагогической помощи, создания специальных условий получения образования;</a:t>
            </a:r>
          </a:p>
          <a:p>
            <a:pPr marL="342900" indent="-342900">
              <a:buClr>
                <a:srgbClr val="990000"/>
              </a:buClr>
              <a:buFont typeface="Wingdings" panose="05000000000000000000" pitchFamily="2" charset="2"/>
              <a:buChar char="Ø"/>
              <a:defRPr/>
            </a:pPr>
            <a:endParaRPr lang="ru-RU" sz="1000" dirty="0"/>
          </a:p>
          <a:p>
            <a:pPr marL="342900" indent="-342900">
              <a:buClr>
                <a:srgbClr val="990000"/>
              </a:buClr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контроль за выполнением рекомендаций </a:t>
            </a:r>
            <a:r>
              <a:rPr lang="ru-RU" sz="2000" dirty="0" err="1"/>
              <a:t>ППк</a:t>
            </a:r>
            <a:r>
              <a:rPr lang="ru-RU" sz="2000" dirty="0"/>
              <a:t>.</a:t>
            </a:r>
          </a:p>
          <a:p>
            <a:pPr algn="just" eaLnBrk="1" hangingPunct="1">
              <a:defRPr/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8198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239838" y="115888"/>
            <a:ext cx="7904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i="1">
                <a:solidFill>
                  <a:srgbClr val="C00000"/>
                </a:solidFill>
                <a:latin typeface="Arial" panose="020B0604020202020204" pitchFamily="34" charset="0"/>
              </a:rPr>
              <a:t>из Положения о ППк</a:t>
            </a:r>
            <a:endParaRPr lang="ru-RU" altLang="ru-RU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143000" y="739775"/>
            <a:ext cx="7653338" cy="532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531813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dirty="0"/>
              <a:t>п.2.4. </a:t>
            </a:r>
            <a:r>
              <a:rPr lang="ru-RU" sz="3200" b="1" dirty="0">
                <a:solidFill>
                  <a:srgbClr val="0000FF"/>
                </a:solidFill>
              </a:rPr>
              <a:t>Состав </a:t>
            </a:r>
            <a:r>
              <a:rPr lang="ru-RU" sz="3200" b="1" dirty="0" err="1">
                <a:solidFill>
                  <a:srgbClr val="0000FF"/>
                </a:solidFill>
              </a:rPr>
              <a:t>ППк</a:t>
            </a:r>
            <a:r>
              <a:rPr lang="ru-RU" sz="3200" b="1" dirty="0">
                <a:solidFill>
                  <a:srgbClr val="0000FF"/>
                </a:solidFill>
              </a:rPr>
              <a:t>: </a:t>
            </a:r>
          </a:p>
          <a:p>
            <a:pPr eaLnBrk="1" hangingPunct="1">
              <a:defRPr/>
            </a:pPr>
            <a:endParaRPr lang="ru-RU" sz="2000" b="1" dirty="0">
              <a:solidFill>
                <a:srgbClr val="0000FF"/>
              </a:solidFill>
            </a:endParaRPr>
          </a:p>
          <a:p>
            <a:pPr marL="457200" indent="-457200" eaLnBrk="1" hangingPunct="1"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/>
              <a:t>председатель </a:t>
            </a:r>
            <a:r>
              <a:rPr lang="ru-RU" sz="2800" dirty="0" err="1"/>
              <a:t>ППк</a:t>
            </a:r>
            <a:r>
              <a:rPr lang="ru-RU" sz="2800" dirty="0"/>
              <a:t> - заместитель руководителя Организации, </a:t>
            </a:r>
          </a:p>
          <a:p>
            <a:pPr marL="457200" indent="-457200" eaLnBrk="1" hangingPunct="1"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/>
              <a:t>заместитель председателя </a:t>
            </a:r>
            <a:r>
              <a:rPr lang="ru-RU" sz="2800" dirty="0" err="1"/>
              <a:t>ППк</a:t>
            </a:r>
            <a:r>
              <a:rPr lang="ru-RU" sz="2800" dirty="0"/>
              <a:t> </a:t>
            </a:r>
            <a:r>
              <a:rPr lang="ru-RU" sz="2000" dirty="0">
                <a:solidFill>
                  <a:srgbClr val="7030A0"/>
                </a:solidFill>
              </a:rPr>
              <a:t>(</a:t>
            </a:r>
            <a:r>
              <a:rPr lang="ru-RU" sz="2000" i="1" dirty="0">
                <a:solidFill>
                  <a:srgbClr val="7030A0"/>
                </a:solidFill>
              </a:rPr>
              <a:t>определенный из числа членов </a:t>
            </a:r>
            <a:r>
              <a:rPr lang="ru-RU" sz="2000" i="1" dirty="0" err="1">
                <a:solidFill>
                  <a:srgbClr val="7030A0"/>
                </a:solidFill>
              </a:rPr>
              <a:t>ППк</a:t>
            </a:r>
            <a:r>
              <a:rPr lang="ru-RU" sz="2000" i="1" dirty="0">
                <a:solidFill>
                  <a:srgbClr val="7030A0"/>
                </a:solidFill>
              </a:rPr>
              <a:t> при необходимости</a:t>
            </a:r>
            <a:r>
              <a:rPr lang="ru-RU" sz="2000" dirty="0">
                <a:solidFill>
                  <a:srgbClr val="7030A0"/>
                </a:solidFill>
              </a:rPr>
              <a:t>), </a:t>
            </a:r>
          </a:p>
          <a:p>
            <a:pPr marL="457200" indent="-457200" eaLnBrk="1" hangingPunct="1"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rgbClr val="990000"/>
                </a:solidFill>
              </a:rPr>
              <a:t>педагог-психолог</a:t>
            </a:r>
            <a:r>
              <a:rPr lang="ru-RU" sz="2800" dirty="0"/>
              <a:t>, </a:t>
            </a:r>
          </a:p>
          <a:p>
            <a:pPr marL="457200" indent="-457200" eaLnBrk="1" hangingPunct="1"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/>
              <a:t>учитель-логопед, </a:t>
            </a:r>
          </a:p>
          <a:p>
            <a:pPr marL="457200" indent="-457200" eaLnBrk="1" hangingPunct="1"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/>
              <a:t>учитель-дефектолог, </a:t>
            </a:r>
          </a:p>
          <a:p>
            <a:pPr marL="457200" indent="-457200" eaLnBrk="1" hangingPunct="1"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/>
              <a:t>социальный педагог, </a:t>
            </a:r>
          </a:p>
          <a:p>
            <a:pPr marL="457200" indent="-457200" eaLnBrk="1" hangingPunct="1"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/>
              <a:t>секретарь </a:t>
            </a:r>
            <a:r>
              <a:rPr lang="ru-RU" sz="2800" dirty="0" err="1"/>
              <a:t>ППк</a:t>
            </a:r>
            <a:r>
              <a:rPr lang="ru-RU" sz="2800" dirty="0"/>
              <a:t> </a:t>
            </a:r>
            <a:r>
              <a:rPr lang="ru-RU" sz="2000" dirty="0">
                <a:solidFill>
                  <a:srgbClr val="7030A0"/>
                </a:solidFill>
              </a:rPr>
              <a:t>(</a:t>
            </a:r>
            <a:r>
              <a:rPr lang="ru-RU" sz="2000" i="1" dirty="0">
                <a:solidFill>
                  <a:srgbClr val="7030A0"/>
                </a:solidFill>
              </a:rPr>
              <a:t>определенный из числа членов </a:t>
            </a:r>
            <a:r>
              <a:rPr lang="ru-RU" sz="2000" i="1" dirty="0" err="1">
                <a:solidFill>
                  <a:srgbClr val="7030A0"/>
                </a:solidFill>
              </a:rPr>
              <a:t>ППк</a:t>
            </a:r>
            <a:r>
              <a:rPr lang="ru-RU" sz="2000" dirty="0">
                <a:solidFill>
                  <a:srgbClr val="7030A0"/>
                </a:solidFill>
              </a:rPr>
              <a:t>).</a:t>
            </a:r>
          </a:p>
          <a:p>
            <a:pPr eaLnBrk="1" hangingPunct="1">
              <a:defRPr/>
            </a:pP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30512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239838" y="115888"/>
            <a:ext cx="7904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i="1">
                <a:solidFill>
                  <a:srgbClr val="C00000"/>
                </a:solidFill>
                <a:latin typeface="Arial" panose="020B0604020202020204" pitchFamily="34" charset="0"/>
              </a:rPr>
              <a:t>из Положения о ППк</a:t>
            </a:r>
            <a:endParaRPr lang="ru-RU" altLang="ru-RU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971550" y="739775"/>
            <a:ext cx="8075613" cy="4894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indent="531813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marL="685800" indent="-68580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4400" b="1" dirty="0">
                <a:solidFill>
                  <a:srgbClr val="0000FF"/>
                </a:solidFill>
              </a:rPr>
              <a:t>Протокол </a:t>
            </a:r>
            <a:r>
              <a:rPr lang="ru-RU" sz="4400" b="1" dirty="0" err="1">
                <a:solidFill>
                  <a:srgbClr val="0000FF"/>
                </a:solidFill>
              </a:rPr>
              <a:t>ППк</a:t>
            </a:r>
            <a:r>
              <a:rPr lang="ru-RU" sz="4400" b="1" dirty="0">
                <a:solidFill>
                  <a:srgbClr val="0000FF"/>
                </a:solidFill>
              </a:rPr>
              <a:t> </a:t>
            </a:r>
            <a:r>
              <a:rPr lang="ru-RU" sz="2800" i="1" dirty="0"/>
              <a:t>(приложение 2)</a:t>
            </a:r>
            <a:r>
              <a:rPr lang="ru-RU" sz="2800" b="1" i="1" dirty="0">
                <a:solidFill>
                  <a:srgbClr val="0000FF"/>
                </a:solidFill>
              </a:rPr>
              <a:t> </a:t>
            </a:r>
          </a:p>
          <a:p>
            <a:pPr marL="571500" indent="-57150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4400" b="1" dirty="0">
              <a:solidFill>
                <a:srgbClr val="0000FF"/>
              </a:solidFill>
            </a:endParaRPr>
          </a:p>
          <a:p>
            <a:pPr marL="571500" indent="-57150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4400" b="1" dirty="0">
                <a:solidFill>
                  <a:srgbClr val="0000FF"/>
                </a:solidFill>
              </a:rPr>
              <a:t>Коллегиальное заключение </a:t>
            </a:r>
            <a:r>
              <a:rPr lang="ru-RU" sz="4400" b="1" dirty="0" err="1">
                <a:solidFill>
                  <a:srgbClr val="0000FF"/>
                </a:solidFill>
              </a:rPr>
              <a:t>ППк</a:t>
            </a:r>
            <a:r>
              <a:rPr lang="ru-RU" sz="4400" b="1" dirty="0">
                <a:solidFill>
                  <a:srgbClr val="0000FF"/>
                </a:solidFill>
              </a:rPr>
              <a:t> </a:t>
            </a:r>
            <a:r>
              <a:rPr lang="ru-RU" sz="2800" i="1" dirty="0"/>
              <a:t>(приложение 3)</a:t>
            </a:r>
            <a:r>
              <a:rPr lang="ru-RU" sz="2800" b="1" i="1" dirty="0">
                <a:solidFill>
                  <a:srgbClr val="0000FF"/>
                </a:solidFill>
              </a:rPr>
              <a:t> </a:t>
            </a:r>
            <a:endParaRPr lang="ru-RU" sz="2800" b="1" dirty="0">
              <a:solidFill>
                <a:srgbClr val="0000FF"/>
              </a:solidFill>
            </a:endParaRPr>
          </a:p>
          <a:p>
            <a:pPr marL="571500" indent="-57150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4400" b="1" dirty="0">
              <a:solidFill>
                <a:srgbClr val="0000FF"/>
              </a:solidFill>
            </a:endParaRPr>
          </a:p>
          <a:p>
            <a:pPr marL="571500" indent="-571500" eaLnBrk="1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4400" b="1" dirty="0">
                <a:solidFill>
                  <a:srgbClr val="0000FF"/>
                </a:solidFill>
              </a:rPr>
              <a:t>Представление </a:t>
            </a:r>
            <a:r>
              <a:rPr lang="ru-RU" sz="4400" b="1" dirty="0" err="1">
                <a:solidFill>
                  <a:srgbClr val="0000FF"/>
                </a:solidFill>
              </a:rPr>
              <a:t>ППк</a:t>
            </a:r>
            <a:r>
              <a:rPr lang="ru-RU" sz="4400" b="1" dirty="0">
                <a:solidFill>
                  <a:srgbClr val="0000FF"/>
                </a:solidFill>
              </a:rPr>
              <a:t> на обучающегося </a:t>
            </a:r>
            <a:r>
              <a:rPr lang="ru-RU" sz="2800" i="1" dirty="0"/>
              <a:t>(приложение 4)</a:t>
            </a:r>
            <a:endParaRPr lang="ru-RU" alt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1191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984"/>
            <a:ext cx="9144000" cy="1652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76607" cy="1143000"/>
          </a:xfrm>
        </p:spPr>
        <p:txBody>
          <a:bodyPr/>
          <a:lstStyle/>
          <a:p>
            <a:pPr algn="ctr"/>
            <a:r>
              <a:rPr lang="ru-RU" dirty="0" smtClean="0"/>
              <a:t>Сайт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31" y="1746006"/>
            <a:ext cx="8496944" cy="439248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1" dirty="0"/>
              <a:t>Сведения об образовательной организации ГБУ ДПО «Региональный социопсихологический центр»</a:t>
            </a:r>
            <a:r>
              <a:rPr lang="ru-RU" sz="2800" dirty="0"/>
              <a:t> приведены в соответствии с </a:t>
            </a:r>
            <a:r>
              <a:rPr lang="ru-RU" sz="2800" dirty="0" smtClean="0"/>
              <a:t>требованиями:</a:t>
            </a:r>
          </a:p>
          <a:p>
            <a:pPr marL="1058863" indent="-342900" algn="just">
              <a:buFontTx/>
              <a:buChar char="-"/>
            </a:pPr>
            <a:r>
              <a:rPr lang="ru-RU" sz="2800" dirty="0" smtClean="0"/>
              <a:t>Постановления </a:t>
            </a:r>
            <a:r>
              <a:rPr lang="ru-RU" sz="2800" dirty="0"/>
              <a:t>Правительства РФ от 10 июля 2013 № 582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организации», </a:t>
            </a:r>
            <a:endParaRPr lang="ru-RU" sz="2800" dirty="0" smtClean="0"/>
          </a:p>
          <a:p>
            <a:pPr marL="1058863" indent="-342900" algn="just">
              <a:buFontTx/>
              <a:buChar char="-"/>
            </a:pPr>
            <a:r>
              <a:rPr lang="ru-RU" sz="2800" dirty="0" smtClean="0"/>
              <a:t>Приказа </a:t>
            </a:r>
            <a:r>
              <a:rPr lang="ru-RU" sz="2800" dirty="0"/>
              <a:t>Федеральной службы по надзору в сфере образования и науки (</a:t>
            </a:r>
            <a:r>
              <a:rPr lang="ru-RU" sz="2800" dirty="0" err="1"/>
              <a:t>Рособрнадзор</a:t>
            </a:r>
            <a:r>
              <a:rPr lang="ru-RU" sz="2800" dirty="0"/>
              <a:t>) № 785 </a:t>
            </a:r>
            <a:r>
              <a:rPr lang="ru-RU" sz="2800" dirty="0" smtClean="0"/>
              <a:t>                            от </a:t>
            </a:r>
            <a:r>
              <a:rPr lang="ru-RU" sz="2800" dirty="0"/>
              <a:t>29.05.2014 года.  </a:t>
            </a:r>
            <a:endParaRPr lang="ru-RU" sz="2800" dirty="0" smtClean="0"/>
          </a:p>
          <a:p>
            <a:pPr algn="just"/>
            <a:r>
              <a:rPr lang="ru-RU" sz="2800" dirty="0" smtClean="0"/>
              <a:t>Адрес 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lang="en-US" sz="2300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en-US" sz="2300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US" sz="2300" dirty="0" smtClean="0">
                <a:solidFill>
                  <a:srgbClr val="0070C0"/>
                </a:solidFill>
                <a:hlinkClick r:id="rId3"/>
              </a:rPr>
              <a:t>rspc-samara.ru/about/svedeniya/svedeniya.html</a:t>
            </a:r>
            <a:r>
              <a:rPr lang="ru-RU" sz="2300" dirty="0" smtClean="0">
                <a:solidFill>
                  <a:srgbClr val="0070C0"/>
                </a:solidFill>
              </a:rPr>
              <a:t> </a:t>
            </a:r>
            <a:endParaRPr lang="ru-RU" sz="23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55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5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984"/>
            <a:ext cx="9144000" cy="1652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76607" cy="1143000"/>
          </a:xfrm>
        </p:spPr>
        <p:txBody>
          <a:bodyPr/>
          <a:lstStyle/>
          <a:p>
            <a:pPr algn="ctr"/>
            <a:r>
              <a:rPr lang="ru-RU" dirty="0" smtClean="0"/>
              <a:t>Сайт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392487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200" dirty="0" smtClean="0"/>
              <a:t>Деятельность центра отражена </a:t>
            </a:r>
          </a:p>
          <a:p>
            <a:pPr marL="45720" indent="0" algn="just">
              <a:buNone/>
            </a:pPr>
            <a:r>
              <a:rPr lang="ru-RU" sz="2200" dirty="0" smtClean="0"/>
              <a:t>в тематических разделах:</a:t>
            </a:r>
          </a:p>
          <a:p>
            <a:pPr marL="274638" indent="258763" algn="just">
              <a:buFont typeface="Wingdings" panose="05000000000000000000" pitchFamily="2" charset="2"/>
              <a:buChar char="§"/>
            </a:pPr>
            <a:r>
              <a:rPr lang="ru-RU" sz="2200" b="1" dirty="0" smtClean="0"/>
              <a:t>Деятельность</a:t>
            </a:r>
            <a:r>
              <a:rPr lang="ru-RU" sz="2200" dirty="0" smtClean="0"/>
              <a:t> </a:t>
            </a:r>
          </a:p>
          <a:p>
            <a:pPr marL="274638" indent="258763" algn="just">
              <a:buNone/>
            </a:pPr>
            <a:r>
              <a:rPr lang="ru-RU" sz="2200" dirty="0" smtClean="0"/>
              <a:t>  Адрес: </a:t>
            </a:r>
            <a:r>
              <a:rPr lang="en-US" sz="2200" b="1" dirty="0" smtClean="0">
                <a:solidFill>
                  <a:srgbClr val="0070C0"/>
                </a:solidFill>
              </a:rPr>
              <a:t>http</a:t>
            </a:r>
            <a:r>
              <a:rPr lang="en-US" sz="2200" b="1" dirty="0">
                <a:solidFill>
                  <a:srgbClr val="0070C0"/>
                </a:solidFill>
              </a:rPr>
              <a:t>://</a:t>
            </a:r>
            <a:r>
              <a:rPr lang="en-US" sz="2200" b="1" dirty="0" smtClean="0">
                <a:solidFill>
                  <a:srgbClr val="0070C0"/>
                </a:solidFill>
              </a:rPr>
              <a:t>rspc-samara.ru/function/function.html</a:t>
            </a:r>
            <a:endParaRPr lang="ru-RU" sz="2200" b="1" dirty="0" smtClean="0">
              <a:solidFill>
                <a:srgbClr val="0070C0"/>
              </a:solidFill>
            </a:endParaRPr>
          </a:p>
          <a:p>
            <a:pPr marL="274638" indent="258763" algn="just">
              <a:buFont typeface="Wingdings" panose="05000000000000000000" pitchFamily="2" charset="2"/>
              <a:buChar char="§"/>
            </a:pPr>
            <a:r>
              <a:rPr lang="ru-RU" sz="2200" b="1" dirty="0" smtClean="0"/>
              <a:t>Мероприятия</a:t>
            </a:r>
            <a:r>
              <a:rPr lang="ru-RU" sz="2200" dirty="0" smtClean="0"/>
              <a:t>  </a:t>
            </a:r>
          </a:p>
          <a:p>
            <a:pPr marL="274638" indent="258763" algn="just">
              <a:buNone/>
            </a:pPr>
            <a:r>
              <a:rPr lang="ru-RU" sz="2200" dirty="0" smtClean="0"/>
              <a:t>  Адрес: </a:t>
            </a:r>
            <a:r>
              <a:rPr lang="en-US" sz="2200" b="1" dirty="0" smtClean="0">
                <a:solidFill>
                  <a:srgbClr val="0070C0"/>
                </a:solidFill>
              </a:rPr>
              <a:t>http</a:t>
            </a:r>
            <a:r>
              <a:rPr lang="en-US" sz="2200" b="1" dirty="0">
                <a:solidFill>
                  <a:srgbClr val="0070C0"/>
                </a:solidFill>
              </a:rPr>
              <a:t>://rspc-samara.ru/merop/merop.html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5"/>
            <a:ext cx="9144000" cy="153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662504"/>
          </a:xfrm>
          <a:prstGeom prst="rect">
            <a:avLst/>
          </a:prstGeom>
        </p:spPr>
      </p:pic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1043608" y="333375"/>
            <a:ext cx="7715250" cy="526122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hangingPunct="1">
              <a:buFont typeface="Wingdings 2" pitchFamily="18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(846) 931-55-08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тел/факс: (846) 931-55-15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www.rspc-samara.ru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rspc@samtel.ru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4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62467" name="Picture 2" descr="\\Sechkina\Общие документы\Логотип РСПЦ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19"/>
            <a:ext cx="2000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2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5" y="548681"/>
            <a:ext cx="7902649" cy="72008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zh-CN" sz="2400" b="1" i="1" dirty="0">
                <a:cs typeface="方正姚体"/>
              </a:rPr>
              <a:t>Нормативно-правовая </a:t>
            </a:r>
            <a:r>
              <a:rPr lang="ru-RU" altLang="zh-CN" sz="2400" b="1" i="1" dirty="0" smtClean="0">
                <a:cs typeface="方正姚体"/>
              </a:rPr>
              <a:t>база   (федеральный </a:t>
            </a:r>
            <a:r>
              <a:rPr lang="ru-RU" altLang="zh-CN" sz="2400" b="1" i="1" dirty="0">
                <a:cs typeface="方正姚体"/>
              </a:rPr>
              <a:t>уровень) </a:t>
            </a:r>
            <a:r>
              <a:rPr lang="ru-RU" altLang="zh-CN" sz="2400" i="1" dirty="0">
                <a:cs typeface="方正姚体"/>
              </a:rPr>
              <a:t/>
            </a:r>
            <a:br>
              <a:rPr lang="ru-RU" altLang="zh-CN" sz="2400" i="1" dirty="0">
                <a:cs typeface="方正姚体"/>
              </a:rPr>
            </a:br>
            <a:endParaRPr lang="ru-RU" sz="2400" i="1" dirty="0">
              <a:ea typeface="SimSun" pitchFamily="2" charset="-122"/>
              <a:cs typeface="方正姚体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551" y="1124745"/>
            <a:ext cx="8459985" cy="5159272"/>
          </a:xfrm>
        </p:spPr>
        <p:txBody>
          <a:bodyPr>
            <a:normAutofit lnSpcReduction="10000"/>
          </a:bodyPr>
          <a:lstStyle/>
          <a:p>
            <a:pPr marL="144066" indent="-144066">
              <a:buFontTx/>
              <a:buChar char="•"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Указ Президента РФ от 29 мая 2017 года № 240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144066" indent="-144066">
              <a:buFontTx/>
              <a:buChar char="•"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Об объявлении в Российской Федерации Десятилетия детства» 2018-2027 гг.</a:t>
            </a:r>
          </a:p>
          <a:p>
            <a:pPr marL="144066" indent="-144066" algn="just">
              <a:lnSpc>
                <a:spcPct val="90000"/>
              </a:lnSpc>
              <a:spcBef>
                <a:spcPts val="506"/>
              </a:spcBef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marL="144066" indent="-144066" algn="just">
              <a:lnSpc>
                <a:spcPct val="90000"/>
              </a:lnSpc>
              <a:spcBef>
                <a:spcPts val="506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Указ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Президента Российской Федерации №204 от 7 мая 2018 года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«О национальных целях и стратегических задачах развития Российской Федерации на период до 2024 года»</a:t>
            </a:r>
          </a:p>
          <a:p>
            <a:pPr marL="144066" indent="-144066" algn="just">
              <a:buFontTx/>
              <a:buChar char="•"/>
            </a:pPr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44066" indent="-144066" algn="just">
              <a:buFontTx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Распоряжение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Минпросвещения России от 28.12.2020 № Р-193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«Об утверждении методических рекомендаций по системе функционирования психологических служб в общеобразовательных организациях»</a:t>
            </a:r>
          </a:p>
          <a:p>
            <a:pPr marL="144066" indent="-144066" algn="just">
              <a:buFontTx/>
              <a:buChar char="•"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44066" indent="-144066" algn="just">
              <a:buFontTx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Распоряжение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Правительства РФ  </a:t>
            </a:r>
            <a:r>
              <a:rPr lang="ru-RU" sz="20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№122-р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 23.01.2021 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Об утверждении Плана мероприятий до 2027 г., проводимых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marL="0" indent="0" algn="just">
              <a:buNone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рамках Десятилетия детства»</a:t>
            </a:r>
          </a:p>
          <a:p>
            <a:pPr marL="144066" indent="-144066" algn="just">
              <a:lnSpc>
                <a:spcPct val="120000"/>
              </a:lnSpc>
            </a:pPr>
            <a:endParaRPr lang="ru-RU" sz="25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44066" indent="-144066" algn="just">
              <a:lnSpc>
                <a:spcPct val="120000"/>
              </a:lnSpc>
            </a:pPr>
            <a:endParaRPr lang="ru-RU" sz="1875" b="1" dirty="0">
              <a:latin typeface="Arial" pitchFamily="34" charset="0"/>
              <a:cs typeface="Arial" pitchFamily="34" charset="0"/>
            </a:endParaRPr>
          </a:p>
          <a:p>
            <a:pPr marL="144066" indent="-144066" algn="just">
              <a:lnSpc>
                <a:spcPct val="70000"/>
              </a:lnSpc>
            </a:pPr>
            <a:endParaRPr lang="ru-RU" altLang="zh-CN" sz="105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35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79512" y="620689"/>
            <a:ext cx="8964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  <a:buClr>
                <a:srgbClr val="1F497D"/>
              </a:buClr>
              <a:buSzPct val="90000"/>
            </a:pPr>
            <a:r>
              <a:rPr lang="ru-RU" altLang="ru-RU" sz="2000" b="1" dirty="0">
                <a:solidFill>
                  <a:srgbClr val="FF3300"/>
                </a:solidFill>
                <a:latin typeface="Times New Roman" pitchFamily="18" charset="0"/>
              </a:rPr>
              <a:t>Федеральный закон от 29.12.2012 N </a:t>
            </a:r>
            <a:r>
              <a:rPr lang="ru-RU" altLang="ru-RU" sz="2000" b="1" dirty="0" smtClean="0">
                <a:solidFill>
                  <a:srgbClr val="FF3300"/>
                </a:solidFill>
                <a:latin typeface="Times New Roman" pitchFamily="18" charset="0"/>
              </a:rPr>
              <a:t>273- ФЗ </a:t>
            </a:r>
            <a:r>
              <a:rPr lang="ru-RU" altLang="ru-RU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FF3300"/>
                </a:solidFill>
                <a:latin typeface="Times New Roman" pitchFamily="18" charset="0"/>
              </a:rPr>
              <a:t>"Об </a:t>
            </a:r>
            <a:r>
              <a:rPr lang="ru-RU" altLang="ru-RU" sz="2000" b="1" dirty="0">
                <a:solidFill>
                  <a:srgbClr val="FF3300"/>
                </a:solidFill>
                <a:latin typeface="Times New Roman" pitchFamily="18" charset="0"/>
              </a:rPr>
              <a:t>образовании в Российской Федерации"</a:t>
            </a:r>
            <a:endParaRPr lang="ru-RU" altLang="ru-RU" sz="20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1748" name="Rectangle 17"/>
          <p:cNvSpPr>
            <a:spLocks noChangeArrowheads="1"/>
          </p:cNvSpPr>
          <p:nvPr/>
        </p:nvSpPr>
        <p:spPr bwMode="auto">
          <a:xfrm>
            <a:off x="467545" y="1628800"/>
            <a:ext cx="84145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/>
              <a:t>Статья 34. Основные права обучающихся и меры их социальной поддержки и стимулирования</a:t>
            </a:r>
          </a:p>
          <a:p>
            <a:endParaRPr lang="ru-RU" altLang="ru-RU" sz="1600" i="1" u="sng" dirty="0" smtClean="0">
              <a:solidFill>
                <a:srgbClr val="000000"/>
              </a:solidFill>
            </a:endParaRPr>
          </a:p>
          <a:p>
            <a:r>
              <a:rPr lang="ru-RU" altLang="ru-RU" sz="1600" i="1" u="sng" dirty="0" smtClean="0">
                <a:solidFill>
                  <a:srgbClr val="000000"/>
                </a:solidFill>
              </a:rPr>
              <a:t>Часть </a:t>
            </a:r>
            <a:r>
              <a:rPr lang="ru-RU" altLang="ru-RU" sz="1600" i="1" u="sng" dirty="0">
                <a:solidFill>
                  <a:srgbClr val="000000"/>
                </a:solidFill>
              </a:rPr>
              <a:t>1. Обучающимся предоставляются академические права на:</a:t>
            </a:r>
          </a:p>
          <a:p>
            <a:pPr algn="just"/>
            <a:r>
              <a:rPr lang="ru-RU" altLang="ru-RU" sz="1600" i="1" dirty="0">
                <a:solidFill>
                  <a:srgbClr val="000000"/>
                </a:solidFill>
              </a:rPr>
              <a:t>2) предоставление условий для обучения с учетом особенностей их психофизического развития и состояния здоровья, в том числе </a:t>
            </a:r>
            <a:r>
              <a:rPr lang="ru-RU" altLang="ru-RU" sz="1600" i="1" dirty="0">
                <a:solidFill>
                  <a:srgbClr val="FF3300"/>
                </a:solidFill>
              </a:rPr>
              <a:t>получение</a:t>
            </a:r>
            <a:r>
              <a:rPr lang="ru-RU" altLang="ru-RU" sz="1600" i="1" dirty="0">
                <a:solidFill>
                  <a:srgbClr val="000000"/>
                </a:solidFill>
              </a:rPr>
              <a:t> социально-педагогической и </a:t>
            </a:r>
            <a:r>
              <a:rPr lang="ru-RU" altLang="ru-RU" sz="1600" i="1" dirty="0">
                <a:solidFill>
                  <a:srgbClr val="FF3300"/>
                </a:solidFill>
              </a:rPr>
              <a:t>психологической помощи</a:t>
            </a:r>
            <a:r>
              <a:rPr lang="ru-RU" altLang="ru-RU" sz="1600" i="1" dirty="0">
                <a:solidFill>
                  <a:srgbClr val="000000"/>
                </a:solidFill>
              </a:rPr>
              <a:t>, бесплатной </a:t>
            </a:r>
            <a:r>
              <a:rPr lang="ru-RU" altLang="ru-RU" sz="1600" i="1" dirty="0">
                <a:solidFill>
                  <a:srgbClr val="FF3300"/>
                </a:solidFill>
              </a:rPr>
              <a:t>психолого-медико-педагогической коррекции</a:t>
            </a:r>
            <a:r>
              <a:rPr lang="ru-RU" altLang="ru-RU" sz="1600" i="1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31749" name="Rectangle 18"/>
          <p:cNvSpPr>
            <a:spLocks noChangeArrowheads="1"/>
          </p:cNvSpPr>
          <p:nvPr/>
        </p:nvSpPr>
        <p:spPr bwMode="auto">
          <a:xfrm>
            <a:off x="467545" y="3861048"/>
            <a:ext cx="841451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/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  <a:p>
            <a:endParaRPr lang="ru-RU" altLang="ru-RU" sz="1600" i="1" u="sng" dirty="0" smtClean="0">
              <a:solidFill>
                <a:srgbClr val="000000"/>
              </a:solidFill>
            </a:endParaRPr>
          </a:p>
          <a:p>
            <a:r>
              <a:rPr lang="ru-RU" altLang="ru-RU" sz="1600" i="1" u="sng" dirty="0" smtClean="0">
                <a:solidFill>
                  <a:srgbClr val="000000"/>
                </a:solidFill>
              </a:rPr>
              <a:t>Часть </a:t>
            </a:r>
            <a:r>
              <a:rPr lang="ru-RU" altLang="ru-RU" sz="1600" i="1" u="sng" dirty="0">
                <a:solidFill>
                  <a:srgbClr val="000000"/>
                </a:solidFill>
              </a:rPr>
              <a:t>3. Родители (законные представители) несовершеннолетних обучающихся имеют право:</a:t>
            </a:r>
          </a:p>
          <a:p>
            <a:pPr algn="just"/>
            <a:r>
              <a:rPr lang="ru-RU" altLang="ru-RU" sz="1600" i="1" dirty="0">
                <a:solidFill>
                  <a:srgbClr val="000000"/>
                </a:solidFill>
              </a:rPr>
              <a:t>6) </a:t>
            </a:r>
            <a:r>
              <a:rPr lang="ru-RU" altLang="ru-RU" sz="1600" i="1" dirty="0">
                <a:solidFill>
                  <a:srgbClr val="FF3300"/>
                </a:solidFill>
              </a:rPr>
              <a:t>получать информацию о</a:t>
            </a:r>
            <a:r>
              <a:rPr lang="ru-RU" altLang="ru-RU" sz="1600" i="1" dirty="0">
                <a:solidFill>
                  <a:srgbClr val="000000"/>
                </a:solidFill>
              </a:rPr>
              <a:t> всех видах планируемых обследований (психологических, </a:t>
            </a:r>
            <a:r>
              <a:rPr lang="ru-RU" altLang="ru-RU" sz="1600" i="1" dirty="0">
                <a:solidFill>
                  <a:srgbClr val="FF3300"/>
                </a:solidFill>
              </a:rPr>
              <a:t>психолого</a:t>
            </a:r>
            <a:r>
              <a:rPr lang="ru-RU" altLang="ru-RU" sz="1600" i="1" dirty="0">
                <a:solidFill>
                  <a:srgbClr val="000000"/>
                </a:solidFill>
              </a:rPr>
              <a:t>-педагогических) обучающихся, </a:t>
            </a:r>
            <a:r>
              <a:rPr lang="ru-RU" altLang="ru-RU" sz="1600" i="1" dirty="0">
                <a:solidFill>
                  <a:srgbClr val="FF3300"/>
                </a:solidFill>
              </a:rPr>
              <a:t>давать согласие на проведение</a:t>
            </a:r>
            <a:r>
              <a:rPr lang="ru-RU" altLang="ru-RU" sz="1600" i="1" dirty="0">
                <a:solidFill>
                  <a:srgbClr val="000000"/>
                </a:solidFill>
              </a:rPr>
              <a:t> таких обследований или участие в таких обследованиях, </a:t>
            </a:r>
            <a:r>
              <a:rPr lang="ru-RU" altLang="ru-RU" sz="1600" i="1" dirty="0">
                <a:solidFill>
                  <a:srgbClr val="FF3300"/>
                </a:solidFill>
              </a:rPr>
              <a:t>отказаться</a:t>
            </a:r>
            <a:r>
              <a:rPr lang="ru-RU" altLang="ru-RU" sz="1600" i="1" dirty="0">
                <a:solidFill>
                  <a:srgbClr val="000000"/>
                </a:solidFill>
              </a:rPr>
              <a:t> от их проведения или участия в них, </a:t>
            </a:r>
            <a:r>
              <a:rPr lang="ru-RU" altLang="ru-RU" sz="1600" i="1" dirty="0">
                <a:solidFill>
                  <a:srgbClr val="FF3300"/>
                </a:solidFill>
              </a:rPr>
              <a:t>получать информацию о результатах проведенных обследований обучающихся</a:t>
            </a:r>
            <a:r>
              <a:rPr lang="ru-RU" altLang="ru-RU" sz="1600" i="1" dirty="0">
                <a:solidFill>
                  <a:srgbClr val="0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741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5536" y="692697"/>
            <a:ext cx="847700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  <a:buClr>
                <a:srgbClr val="1F497D"/>
              </a:buClr>
              <a:buSzPct val="90000"/>
            </a:pPr>
            <a:r>
              <a:rPr lang="ru-RU" altLang="ru-RU" sz="2000" b="1" dirty="0">
                <a:solidFill>
                  <a:srgbClr val="FF3300"/>
                </a:solidFill>
                <a:latin typeface="Times New Roman" pitchFamily="18" charset="0"/>
              </a:rPr>
              <a:t>Федеральный закон от 29.12.2012 N </a:t>
            </a:r>
            <a:r>
              <a:rPr lang="ru-RU" altLang="ru-RU" sz="2000" b="1" dirty="0" smtClean="0">
                <a:solidFill>
                  <a:srgbClr val="FF3300"/>
                </a:solidFill>
                <a:latin typeface="Times New Roman" pitchFamily="18" charset="0"/>
              </a:rPr>
              <a:t>273-ФЗ "Об </a:t>
            </a:r>
            <a:r>
              <a:rPr lang="ru-RU" altLang="ru-RU" sz="2000" b="1" dirty="0">
                <a:solidFill>
                  <a:srgbClr val="FF3300"/>
                </a:solidFill>
                <a:latin typeface="Times New Roman" pitchFamily="18" charset="0"/>
              </a:rPr>
              <a:t>образовании в Российской Федерации"</a:t>
            </a:r>
            <a:endParaRPr lang="ru-RU" altLang="ru-RU" sz="20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3568" y="1772818"/>
            <a:ext cx="817468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/>
              <a:t>Статья 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</a:p>
          <a:p>
            <a:endParaRPr lang="ru-RU" altLang="ru-RU" sz="1600" b="1" dirty="0">
              <a:solidFill>
                <a:srgbClr val="1F497D"/>
              </a:solidFill>
            </a:endParaRPr>
          </a:p>
          <a:p>
            <a:r>
              <a:rPr lang="ru-RU" altLang="ru-RU" sz="1600" i="1" dirty="0">
                <a:solidFill>
                  <a:srgbClr val="000000"/>
                </a:solidFill>
              </a:rPr>
              <a:t>1. </a:t>
            </a:r>
            <a:r>
              <a:rPr lang="ru-RU" altLang="ru-RU" sz="1600" i="1" dirty="0">
                <a:solidFill>
                  <a:srgbClr val="FF3300"/>
                </a:solidFill>
              </a:rPr>
              <a:t>Психолого</a:t>
            </a:r>
            <a:r>
              <a:rPr lang="ru-RU" altLang="ru-RU" sz="1600" i="1" dirty="0">
                <a:solidFill>
                  <a:srgbClr val="000000"/>
                </a:solidFill>
              </a:rPr>
              <a:t>-педагогическая, медицинская и социальная помощь </a:t>
            </a:r>
            <a:r>
              <a:rPr lang="ru-RU" altLang="ru-RU" sz="1600" i="1" dirty="0">
                <a:solidFill>
                  <a:srgbClr val="FF3300"/>
                </a:solidFill>
              </a:rPr>
              <a:t>оказывается детям, испытывающим трудности в освоении</a:t>
            </a:r>
            <a:r>
              <a:rPr lang="ru-RU" altLang="ru-RU" sz="1600" i="1" dirty="0">
                <a:solidFill>
                  <a:srgbClr val="000000"/>
                </a:solidFill>
              </a:rPr>
              <a:t> основных общеобразовательных программ, </a:t>
            </a:r>
            <a:r>
              <a:rPr lang="ru-RU" altLang="ru-RU" sz="1600" i="1" dirty="0">
                <a:solidFill>
                  <a:srgbClr val="FF3300"/>
                </a:solidFill>
              </a:rPr>
              <a:t>развитии и социальной адаптации</a:t>
            </a:r>
            <a:r>
              <a:rPr lang="ru-RU" altLang="ru-RU" sz="1600" i="1" dirty="0">
                <a:solidFill>
                  <a:srgbClr val="000000"/>
                </a:solidFill>
              </a:rPr>
              <a:t>, 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преступления, в центрах психолого-педагогической, медицинской и социальной помощи, создаваемых органами государственной власти субъектов Российской Федерации, а также </a:t>
            </a:r>
            <a:r>
              <a:rPr lang="ru-RU" altLang="ru-RU" sz="1600" i="1" dirty="0">
                <a:solidFill>
                  <a:srgbClr val="FF3300"/>
                </a:solidFill>
              </a:rPr>
              <a:t>психологами</a:t>
            </a:r>
            <a:r>
              <a:rPr lang="ru-RU" altLang="ru-RU" sz="1600" i="1" dirty="0">
                <a:solidFill>
                  <a:srgbClr val="000000"/>
                </a:solidFill>
              </a:rPr>
              <a:t>, </a:t>
            </a:r>
            <a:r>
              <a:rPr lang="ru-RU" altLang="ru-RU" sz="1600" i="1" dirty="0">
                <a:solidFill>
                  <a:srgbClr val="FF3300"/>
                </a:solidFill>
              </a:rPr>
              <a:t>педагогами-психологами</a:t>
            </a:r>
            <a:r>
              <a:rPr lang="ru-RU" altLang="ru-RU" sz="1600" i="1" dirty="0">
                <a:solidFill>
                  <a:srgbClr val="000000"/>
                </a:solidFill>
              </a:rPr>
              <a:t> </a:t>
            </a:r>
            <a:r>
              <a:rPr lang="ru-RU" altLang="ru-RU" sz="1600" i="1" u="sng" dirty="0">
                <a:solidFill>
                  <a:srgbClr val="000000"/>
                </a:solidFill>
              </a:rPr>
              <a:t>организаций, осуществляющих образовательную деятельность, в которых такие дети обучаются</a:t>
            </a:r>
            <a:r>
              <a:rPr lang="ru-RU" altLang="ru-RU" sz="1600" i="1" dirty="0">
                <a:solidFill>
                  <a:srgbClr val="000000"/>
                </a:solidFill>
              </a:rPr>
              <a:t>. Органы местного самоуправления имеют право на создание центров психолого-педагогической, медицинской и социальной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32065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857250" y="620689"/>
            <a:ext cx="772953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  <a:buClr>
                <a:srgbClr val="1F497D"/>
              </a:buClr>
              <a:buSzPct val="90000"/>
            </a:pPr>
            <a:r>
              <a:rPr lang="ru-RU" altLang="ru-RU" sz="2000" b="1" dirty="0">
                <a:solidFill>
                  <a:srgbClr val="FF3300"/>
                </a:solidFill>
                <a:latin typeface="Times New Roman" pitchFamily="18" charset="0"/>
              </a:rPr>
              <a:t>Федеральный закон от 29.12.2012 N </a:t>
            </a:r>
            <a:r>
              <a:rPr lang="ru-RU" altLang="ru-RU" sz="2000" b="1" dirty="0" smtClean="0">
                <a:solidFill>
                  <a:srgbClr val="FF3300"/>
                </a:solidFill>
                <a:latin typeface="Times New Roman" pitchFamily="18" charset="0"/>
              </a:rPr>
              <a:t>273-ФЗ "Об </a:t>
            </a:r>
            <a:r>
              <a:rPr lang="ru-RU" altLang="ru-RU" sz="2000" b="1" dirty="0">
                <a:solidFill>
                  <a:srgbClr val="FF3300"/>
                </a:solidFill>
                <a:latin typeface="Times New Roman" pitchFamily="18" charset="0"/>
              </a:rPr>
              <a:t>образовании в Российской Федерации"</a:t>
            </a:r>
            <a:endParaRPr lang="ru-RU" altLang="ru-RU" sz="20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51520" y="1556792"/>
            <a:ext cx="871296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 smtClean="0"/>
              <a:t>     Статья</a:t>
            </a:r>
            <a:r>
              <a:rPr lang="ru-RU" altLang="ru-RU" b="1" dirty="0"/>
              <a:t> 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</a:p>
          <a:p>
            <a:endParaRPr lang="ru-RU" altLang="ru-RU" b="1" dirty="0"/>
          </a:p>
          <a:p>
            <a:r>
              <a:rPr lang="ru-RU" altLang="ru-RU" i="1" dirty="0">
                <a:solidFill>
                  <a:srgbClr val="000000"/>
                </a:solidFill>
              </a:rPr>
              <a:t>2. </a:t>
            </a:r>
            <a:r>
              <a:rPr lang="ru-RU" altLang="ru-RU" i="1" dirty="0">
                <a:solidFill>
                  <a:srgbClr val="FF3300"/>
                </a:solidFill>
              </a:rPr>
              <a:t>Психолого-педагогическая,</a:t>
            </a:r>
            <a:r>
              <a:rPr lang="ru-RU" altLang="ru-RU" i="1" dirty="0">
                <a:solidFill>
                  <a:srgbClr val="000000"/>
                </a:solidFill>
              </a:rPr>
              <a:t> медицинская и социальная помощь включает в себя:</a:t>
            </a:r>
          </a:p>
          <a:p>
            <a:r>
              <a:rPr lang="ru-RU" altLang="ru-RU" i="1" dirty="0">
                <a:solidFill>
                  <a:srgbClr val="000000"/>
                </a:solidFill>
              </a:rPr>
              <a:t>1) психолого-педагогическое консультирование обучающихся, их родителей (законных представителей) и педагогических работников;</a:t>
            </a:r>
          </a:p>
          <a:p>
            <a:r>
              <a:rPr lang="ru-RU" altLang="ru-RU" i="1" dirty="0">
                <a:solidFill>
                  <a:srgbClr val="000000"/>
                </a:solidFill>
              </a:rPr>
              <a:t>2) коррекционно-развивающие и компенсирующие занятия с обучающимися, логопедическую помощь обучающимся;</a:t>
            </a:r>
          </a:p>
          <a:p>
            <a:r>
              <a:rPr lang="ru-RU" altLang="ru-RU" i="1" dirty="0">
                <a:solidFill>
                  <a:srgbClr val="000000"/>
                </a:solidFill>
              </a:rPr>
              <a:t>3) комплекс реабилитационных и других медицинских мероприятий;</a:t>
            </a:r>
          </a:p>
          <a:p>
            <a:r>
              <a:rPr lang="ru-RU" altLang="ru-RU" i="1" dirty="0">
                <a:solidFill>
                  <a:srgbClr val="000000"/>
                </a:solidFill>
              </a:rPr>
              <a:t>4) помощь обучающимся в профориентации, получении профессии и социальной адаптации.</a:t>
            </a:r>
          </a:p>
          <a:p>
            <a:endParaRPr lang="ru-RU" altLang="ru-RU" i="1" dirty="0">
              <a:solidFill>
                <a:srgbClr val="000000"/>
              </a:solidFill>
            </a:endParaRPr>
          </a:p>
          <a:p>
            <a:r>
              <a:rPr lang="ru-RU" altLang="ru-RU" i="1" dirty="0">
                <a:solidFill>
                  <a:srgbClr val="000000"/>
                </a:solidFill>
              </a:rPr>
              <a:t>3. </a:t>
            </a:r>
            <a:r>
              <a:rPr lang="ru-RU" altLang="ru-RU" i="1" dirty="0">
                <a:solidFill>
                  <a:srgbClr val="FF3300"/>
                </a:solidFill>
              </a:rPr>
              <a:t>Психолого-педагогическая</a:t>
            </a:r>
            <a:r>
              <a:rPr lang="ru-RU" altLang="ru-RU" i="1" dirty="0">
                <a:solidFill>
                  <a:srgbClr val="000000"/>
                </a:solidFill>
              </a:rPr>
              <a:t>, медицинская и социальная помощь оказывается детям </a:t>
            </a:r>
            <a:r>
              <a:rPr lang="ru-RU" altLang="ru-RU" i="1" u="sng" dirty="0">
                <a:solidFill>
                  <a:srgbClr val="000000"/>
                </a:solidFill>
              </a:rPr>
              <a:t>на основании заявления или согласия в письменной форме их родителей (законных представителей).</a:t>
            </a:r>
          </a:p>
        </p:txBody>
      </p:sp>
    </p:spTree>
    <p:extLst>
      <p:ext uri="{BB962C8B-B14F-4D97-AF65-F5344CB8AC3E}">
        <p14:creationId xmlns:p14="http://schemas.microsoft.com/office/powerpoint/2010/main" val="91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1438"/>
            <a:ext cx="9117013" cy="4800600"/>
          </a:xfrm>
        </p:spPr>
        <p:txBody>
          <a:bodyPr>
            <a:normAutofit lnSpcReduction="10000"/>
          </a:bodyPr>
          <a:lstStyle/>
          <a:p>
            <a:pPr marL="82550" indent="642938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Проектируемое нормирование </a:t>
            </a:r>
            <a:r>
              <a:rPr lang="ru-RU" sz="2400" dirty="0"/>
              <a:t>предусматривает соотношение количества обучающихся, воспитанников на одну штатную единицу педагога-психолога (за исключением лиц с ОВЗ) в образовательных организациях, осуществляющих образовательную деятельность: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400" dirty="0"/>
              <a:t>1 штатная единица педагога-психолога на </a:t>
            </a:r>
            <a:r>
              <a:rPr lang="ru-RU" sz="2400" b="1" dirty="0">
                <a:solidFill>
                  <a:srgbClr val="C00000"/>
                </a:solidFill>
              </a:rPr>
              <a:t>200 </a:t>
            </a:r>
            <a:r>
              <a:rPr lang="ru-RU" sz="2400" dirty="0"/>
              <a:t>воспитанников в </a:t>
            </a:r>
            <a:r>
              <a:rPr lang="ru-RU" sz="2400" dirty="0">
                <a:solidFill>
                  <a:srgbClr val="0033CC"/>
                </a:solidFill>
              </a:rPr>
              <a:t>дошкольных образовательных организациях</a:t>
            </a:r>
            <a:r>
              <a:rPr lang="ru-RU" sz="2400" dirty="0"/>
              <a:t>;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400" dirty="0"/>
              <a:t>1 штатная единица педагога-психолога на </a:t>
            </a:r>
            <a:r>
              <a:rPr lang="ru-RU" sz="2400" b="1" dirty="0">
                <a:solidFill>
                  <a:srgbClr val="C00000"/>
                </a:solidFill>
              </a:rPr>
              <a:t>300</a:t>
            </a:r>
            <a:r>
              <a:rPr lang="ru-RU" sz="2400" dirty="0"/>
              <a:t> обучающихся в общеобразовательных организациях;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400" dirty="0"/>
              <a:t>1 штатная единица педагога-психолога на </a:t>
            </a:r>
            <a:r>
              <a:rPr lang="ru-RU" sz="2400" b="1" dirty="0">
                <a:solidFill>
                  <a:srgbClr val="C00000"/>
                </a:solidFill>
              </a:rPr>
              <a:t>500</a:t>
            </a:r>
            <a:r>
              <a:rPr lang="ru-RU" sz="2400" dirty="0"/>
              <a:t> обучающихся в образовательных организациях среднего профессионального образования.</a:t>
            </a:r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107505" y="116632"/>
            <a:ext cx="8856984" cy="1072406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1754188" indent="-182563" eaLnBrk="0" fontAlgn="base" hangingPunct="0">
              <a:spcAft>
                <a:spcPct val="0"/>
              </a:spcAft>
              <a:buClr>
                <a:srgbClr val="6585C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211388" indent="-182563" eaLnBrk="0" fontAlgn="base" hangingPunct="0">
              <a:spcAft>
                <a:spcPct val="0"/>
              </a:spcAft>
              <a:buClr>
                <a:srgbClr val="6585C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2668588" indent="-182563" eaLnBrk="0" fontAlgn="base" hangingPunct="0">
              <a:spcAft>
                <a:spcPct val="0"/>
              </a:spcAft>
              <a:buClr>
                <a:srgbClr val="6585C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125788" indent="-182563" eaLnBrk="0" fontAlgn="base" hangingPunct="0">
              <a:spcAft>
                <a:spcPct val="0"/>
              </a:spcAft>
              <a:buClr>
                <a:srgbClr val="6585C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defRPr/>
            </a:pPr>
            <a:r>
              <a:rPr lang="ru-RU" altLang="ru-RU" sz="1600" b="1" i="1" dirty="0">
                <a:solidFill>
                  <a:srgbClr val="C00000"/>
                </a:solidFill>
                <a:cs typeface="Arial" charset="0"/>
              </a:rPr>
              <a:t> </a:t>
            </a:r>
            <a:br>
              <a:rPr lang="ru-RU" altLang="ru-RU" sz="1600" b="1" i="1" dirty="0">
                <a:solidFill>
                  <a:srgbClr val="C00000"/>
                </a:solidFill>
                <a:cs typeface="Arial" charset="0"/>
              </a:rPr>
            </a:br>
            <a:r>
              <a:rPr lang="ru-RU" altLang="ru-RU" sz="1400" i="1" dirty="0">
                <a:solidFill>
                  <a:srgbClr val="C00000"/>
                </a:solidFill>
                <a:cs typeface="Arial" charset="0"/>
              </a:rPr>
              <a:t>Письмо </a:t>
            </a:r>
            <a:r>
              <a:rPr lang="ru-RU" altLang="ru-RU" sz="1400" i="1" dirty="0" err="1">
                <a:solidFill>
                  <a:srgbClr val="C00000"/>
                </a:solidFill>
                <a:cs typeface="Arial" charset="0"/>
              </a:rPr>
              <a:t>Минобрнауки</a:t>
            </a:r>
            <a:r>
              <a:rPr lang="ru-RU" altLang="ru-RU" sz="1400" i="1" dirty="0">
                <a:solidFill>
                  <a:srgbClr val="C00000"/>
                </a:solidFill>
                <a:cs typeface="Arial" charset="0"/>
              </a:rPr>
              <a:t> России от 30.07.2018 N 07-4587 </a:t>
            </a:r>
          </a:p>
          <a:p>
            <a:pPr algn="r">
              <a:defRPr/>
            </a:pPr>
            <a:r>
              <a:rPr lang="ru-RU" sz="1400" b="1" i="1" dirty="0">
                <a:solidFill>
                  <a:srgbClr val="C00000"/>
                </a:solidFill>
                <a:latin typeface="+mj-lt"/>
                <a:cs typeface="Arial" charset="0"/>
              </a:rPr>
              <a:t>«О нормативном регулировании деятельности психологической </a:t>
            </a:r>
          </a:p>
          <a:p>
            <a:pPr algn="r">
              <a:defRPr/>
            </a:pPr>
            <a:r>
              <a:rPr lang="ru-RU" sz="1400" b="1" i="1" dirty="0">
                <a:solidFill>
                  <a:srgbClr val="C00000"/>
                </a:solidFill>
                <a:latin typeface="+mj-lt"/>
                <a:cs typeface="Arial" charset="0"/>
              </a:rPr>
              <a:t>службы в образовательных организациях»</a:t>
            </a:r>
          </a:p>
          <a:p>
            <a:pPr algn="r">
              <a:defRPr/>
            </a:pPr>
            <a:r>
              <a:rPr lang="ru-RU" altLang="ru-RU" sz="1400" i="1" dirty="0">
                <a:latin typeface="+mj-lt"/>
                <a:cs typeface="Arial" charset="0"/>
              </a:rPr>
              <a:t>(рекомендательный характер)</a:t>
            </a:r>
          </a:p>
          <a:p>
            <a:pPr algn="r">
              <a:defRPr/>
            </a:pPr>
            <a:r>
              <a:rPr lang="ru-RU" altLang="ru-RU" sz="1400" i="1" dirty="0">
                <a:solidFill>
                  <a:srgbClr val="C00000"/>
                </a:solidFill>
                <a:cs typeface="Arial" charset="0"/>
              </a:rPr>
              <a:t> </a:t>
            </a:r>
            <a:endParaRPr lang="ru-RU" altLang="ru-RU" sz="14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984"/>
            <a:ext cx="9144000" cy="1652016"/>
          </a:xfrm>
          <a:prstGeom prst="rect">
            <a:avLst/>
          </a:prstGeom>
        </p:spPr>
      </p:pic>
      <p:sp>
        <p:nvSpPr>
          <p:cNvPr id="8200" name="Rectangle 1032"/>
          <p:cNvSpPr>
            <a:spLocks noChangeArrowheads="1"/>
          </p:cNvSpPr>
          <p:nvPr/>
        </p:nvSpPr>
        <p:spPr bwMode="auto">
          <a:xfrm>
            <a:off x="1143000" y="1484784"/>
            <a:ext cx="7772400" cy="4320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2000" dirty="0" smtClean="0">
                <a:cs typeface="Times New Roman" pitchFamily="18" charset="0"/>
              </a:rPr>
              <a:t>педагоги-психологи </a:t>
            </a:r>
            <a:r>
              <a:rPr lang="ru-RU" sz="2000" dirty="0">
                <a:cs typeface="Times New Roman" pitchFamily="18" charset="0"/>
              </a:rPr>
              <a:t>образовательных </a:t>
            </a:r>
            <a:r>
              <a:rPr lang="ru-RU" sz="2000" dirty="0" smtClean="0">
                <a:cs typeface="Times New Roman" pitchFamily="18" charset="0"/>
              </a:rPr>
              <a:t>учреждений</a:t>
            </a:r>
            <a:endParaRPr lang="ru-RU" sz="2000" dirty="0"/>
          </a:p>
        </p:txBody>
      </p:sp>
      <p:sp>
        <p:nvSpPr>
          <p:cNvPr id="8201" name="Rectangle 1033"/>
          <p:cNvSpPr>
            <a:spLocks noChangeArrowheads="1"/>
          </p:cNvSpPr>
          <p:nvPr/>
        </p:nvSpPr>
        <p:spPr bwMode="auto">
          <a:xfrm>
            <a:off x="1143001" y="2171700"/>
            <a:ext cx="7772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800" dirty="0" smtClean="0">
                <a:cs typeface="Times New Roman" pitchFamily="18" charset="0"/>
              </a:rPr>
              <a:t>Центры психолого-педагогической, медицинской и социальной </a:t>
            </a:r>
            <a:r>
              <a:rPr lang="ru-RU" sz="1800" dirty="0">
                <a:cs typeface="Times New Roman" pitchFamily="18" charset="0"/>
              </a:rPr>
              <a:t>помощи (</a:t>
            </a:r>
            <a:r>
              <a:rPr lang="ru-RU" sz="1800" b="1" dirty="0" smtClean="0">
                <a:cs typeface="Times New Roman" pitchFamily="18" charset="0"/>
              </a:rPr>
              <a:t>ППМСП-центры</a:t>
            </a:r>
            <a:r>
              <a:rPr lang="ru-RU" sz="1800" dirty="0">
                <a:cs typeface="Times New Roman" pitchFamily="18" charset="0"/>
              </a:rPr>
              <a:t>)</a:t>
            </a:r>
          </a:p>
        </p:txBody>
      </p:sp>
      <p:sp>
        <p:nvSpPr>
          <p:cNvPr id="8202" name="Rectangle 1034"/>
          <p:cNvSpPr>
            <a:spLocks noChangeArrowheads="1"/>
          </p:cNvSpPr>
          <p:nvPr/>
        </p:nvSpPr>
        <p:spPr bwMode="auto">
          <a:xfrm>
            <a:off x="1132609" y="3140968"/>
            <a:ext cx="77724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800" dirty="0" smtClean="0">
                <a:cs typeface="Times New Roman" pitchFamily="18" charset="0"/>
              </a:rPr>
              <a:t>психолого-медико-педагогические </a:t>
            </a:r>
            <a:r>
              <a:rPr lang="ru-RU" sz="1800" dirty="0">
                <a:cs typeface="Times New Roman" pitchFamily="18" charset="0"/>
              </a:rPr>
              <a:t>комиссии (</a:t>
            </a:r>
            <a:r>
              <a:rPr lang="ru-RU" sz="1800" b="1" dirty="0">
                <a:cs typeface="Times New Roman" pitchFamily="18" charset="0"/>
              </a:rPr>
              <a:t>ПМПК</a:t>
            </a:r>
            <a:r>
              <a:rPr lang="ru-RU" sz="1800" dirty="0">
                <a:cs typeface="Times New Roman" pitchFamily="18" charset="0"/>
              </a:rPr>
              <a:t>) в системе образования</a:t>
            </a:r>
          </a:p>
          <a:p>
            <a:pPr algn="ctr" eaLnBrk="0" hangingPunct="0"/>
            <a:endParaRPr lang="ru-RU" sz="1800" dirty="0"/>
          </a:p>
        </p:txBody>
      </p:sp>
      <p:sp>
        <p:nvSpPr>
          <p:cNvPr id="8205" name="Rectangle 1037"/>
          <p:cNvSpPr>
            <a:spLocks noChangeArrowheads="1"/>
          </p:cNvSpPr>
          <p:nvPr/>
        </p:nvSpPr>
        <p:spPr bwMode="auto">
          <a:xfrm>
            <a:off x="1143001" y="4077072"/>
            <a:ext cx="77724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dirty="0">
                <a:ea typeface="Times New Roman"/>
              </a:rPr>
              <a:t>отделы психолого-педагогического сопровождения Ресурсных центров 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8206" name="Rectangle 1038"/>
          <p:cNvSpPr>
            <a:spLocks noChangeArrowheads="1"/>
          </p:cNvSpPr>
          <p:nvPr/>
        </p:nvSpPr>
        <p:spPr bwMode="auto">
          <a:xfrm>
            <a:off x="1132609" y="4725144"/>
            <a:ext cx="7772400" cy="8354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600" dirty="0">
                <a:cs typeface="Times New Roman" pitchFamily="18" charset="0"/>
              </a:rPr>
              <a:t>государственное </a:t>
            </a:r>
            <a:r>
              <a:rPr lang="ru-RU" sz="1600" dirty="0" smtClean="0">
                <a:cs typeface="Times New Roman" pitchFamily="18" charset="0"/>
              </a:rPr>
              <a:t>бюджетное учреждение </a:t>
            </a:r>
            <a:r>
              <a:rPr lang="ru-RU" sz="1600" dirty="0">
                <a:cs typeface="Times New Roman" pitchFamily="18" charset="0"/>
              </a:rPr>
              <a:t>дополнительного профессионального </a:t>
            </a:r>
            <a:r>
              <a:rPr lang="ru-RU" sz="1600" dirty="0" smtClean="0">
                <a:cs typeface="Times New Roman" pitchFamily="18" charset="0"/>
              </a:rPr>
              <a:t>образования Самарской области</a:t>
            </a:r>
          </a:p>
          <a:p>
            <a:pPr algn="ctr" eaLnBrk="0" hangingPunct="0"/>
            <a:r>
              <a:rPr lang="ru-RU" sz="1600" b="1" dirty="0" smtClean="0">
                <a:cs typeface="Times New Roman" pitchFamily="18" charset="0"/>
              </a:rPr>
              <a:t>«Региональный </a:t>
            </a:r>
            <a:r>
              <a:rPr lang="ru-RU" sz="1600" b="1" dirty="0">
                <a:cs typeface="Times New Roman" pitchFamily="18" charset="0"/>
              </a:rPr>
              <a:t>социопсихологический </a:t>
            </a:r>
            <a:r>
              <a:rPr lang="ru-RU" sz="1600" b="1" dirty="0" smtClean="0">
                <a:cs typeface="Times New Roman" pitchFamily="18" charset="0"/>
              </a:rPr>
              <a:t>центр»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8207" name="Rectangle 1039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914400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Структура  психологической Службы Самарской области</a:t>
            </a:r>
          </a:p>
        </p:txBody>
      </p:sp>
      <p:sp>
        <p:nvSpPr>
          <p:cNvPr id="8209" name="Line 1041"/>
          <p:cNvSpPr>
            <a:spLocks noChangeShapeType="1"/>
          </p:cNvSpPr>
          <p:nvPr/>
        </p:nvSpPr>
        <p:spPr bwMode="auto">
          <a:xfrm flipH="1">
            <a:off x="609600" y="1412776"/>
            <a:ext cx="13855" cy="3730116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210" name="Line 1042"/>
          <p:cNvSpPr>
            <a:spLocks noChangeShapeType="1"/>
          </p:cNvSpPr>
          <p:nvPr/>
        </p:nvSpPr>
        <p:spPr bwMode="auto">
          <a:xfrm>
            <a:off x="609601" y="1700808"/>
            <a:ext cx="533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211" name="Line 1043"/>
          <p:cNvSpPr>
            <a:spLocks noChangeShapeType="1"/>
          </p:cNvSpPr>
          <p:nvPr/>
        </p:nvSpPr>
        <p:spPr bwMode="auto">
          <a:xfrm>
            <a:off x="609600" y="2514600"/>
            <a:ext cx="533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212" name="Line 1044"/>
          <p:cNvSpPr>
            <a:spLocks noChangeShapeType="1"/>
          </p:cNvSpPr>
          <p:nvPr/>
        </p:nvSpPr>
        <p:spPr bwMode="auto">
          <a:xfrm>
            <a:off x="609601" y="3486975"/>
            <a:ext cx="533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213" name="Line 1045"/>
          <p:cNvSpPr>
            <a:spLocks noChangeShapeType="1"/>
          </p:cNvSpPr>
          <p:nvPr/>
        </p:nvSpPr>
        <p:spPr bwMode="auto">
          <a:xfrm>
            <a:off x="623456" y="4281859"/>
            <a:ext cx="533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214" name="Line 1046"/>
          <p:cNvSpPr>
            <a:spLocks noChangeShapeType="1"/>
          </p:cNvSpPr>
          <p:nvPr/>
        </p:nvSpPr>
        <p:spPr bwMode="auto">
          <a:xfrm>
            <a:off x="599209" y="5142892"/>
            <a:ext cx="533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 animBg="1"/>
      <p:bldP spid="8202" grpId="0" animBg="1"/>
      <p:bldP spid="8205" grpId="0" animBg="1"/>
      <p:bldP spid="8206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984"/>
            <a:ext cx="9144000" cy="1652016"/>
          </a:xfrm>
          <a:prstGeom prst="rect">
            <a:avLst/>
          </a:prstGeom>
        </p:spPr>
      </p:pic>
      <p:sp>
        <p:nvSpPr>
          <p:cNvPr id="6146" name="Rectangle 28"/>
          <p:cNvSpPr>
            <a:spLocks noChangeArrowheads="1"/>
          </p:cNvSpPr>
          <p:nvPr/>
        </p:nvSpPr>
        <p:spPr bwMode="auto">
          <a:xfrm>
            <a:off x="231775" y="1507259"/>
            <a:ext cx="7747000" cy="12420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ru-RU" sz="700" dirty="0">
                <a:cs typeface="Times New Roman" pitchFamily="18" charset="0"/>
              </a:rPr>
              <a:t>                                                                          </a:t>
            </a:r>
            <a:endParaRPr lang="ru-RU" sz="700" dirty="0"/>
          </a:p>
          <a:p>
            <a:pPr eaLnBrk="0" hangingPunct="0"/>
            <a:r>
              <a:rPr lang="ru-RU" sz="1600" b="1" dirty="0" smtClean="0">
                <a:cs typeface="Times New Roman" pitchFamily="18" charset="0"/>
              </a:rPr>
              <a:t>ГБУ </a:t>
            </a:r>
            <a:r>
              <a:rPr lang="ru-RU" sz="1600" b="1" dirty="0">
                <a:cs typeface="Times New Roman" pitchFamily="18" charset="0"/>
              </a:rPr>
              <a:t>ДПО </a:t>
            </a:r>
            <a:r>
              <a:rPr lang="ru-RU" sz="1600" b="1" dirty="0" smtClean="0">
                <a:cs typeface="Times New Roman" pitchFamily="18" charset="0"/>
              </a:rPr>
              <a:t>«</a:t>
            </a:r>
            <a:r>
              <a:rPr lang="ru-RU" sz="1600" b="1" dirty="0">
                <a:cs typeface="Times New Roman" pitchFamily="18" charset="0"/>
              </a:rPr>
              <a:t>Региональный социопсихологический центр»</a:t>
            </a:r>
            <a:endParaRPr lang="ru-RU" sz="700" dirty="0"/>
          </a:p>
          <a:p>
            <a:pPr eaLnBrk="0" hangingPunct="0"/>
            <a:r>
              <a:rPr lang="ru-RU" sz="1200" dirty="0">
                <a:cs typeface="Times New Roman" pitchFamily="18" charset="0"/>
              </a:rPr>
              <a:t>научно-методическое и организационно-методическое обеспечение:</a:t>
            </a:r>
            <a:endParaRPr lang="ru-RU" sz="700" dirty="0"/>
          </a:p>
          <a:p>
            <a:pPr eaLnBrk="0" hangingPunct="0"/>
            <a:r>
              <a:rPr lang="ru-RU" sz="1200" dirty="0">
                <a:cs typeface="Times New Roman" pitchFamily="18" charset="0"/>
              </a:rPr>
              <a:t>- координация и мониторинг деятельности Системы психологического обеспечения образования;</a:t>
            </a:r>
            <a:endParaRPr lang="ru-RU" sz="700" dirty="0"/>
          </a:p>
          <a:p>
            <a:pPr eaLnBrk="0" hangingPunct="0"/>
            <a:r>
              <a:rPr lang="ru-RU" sz="1200" dirty="0">
                <a:cs typeface="Times New Roman" pitchFamily="18" charset="0"/>
              </a:rPr>
              <a:t>- организация и осуществление повышения квалификации и переподготовки специалистов </a:t>
            </a:r>
            <a:r>
              <a:rPr lang="ru-RU" sz="1200" dirty="0" smtClean="0">
                <a:cs typeface="Times New Roman" pitchFamily="18" charset="0"/>
              </a:rPr>
              <a:t>Системы </a:t>
            </a:r>
            <a:r>
              <a:rPr lang="ru-RU" sz="1200" dirty="0">
                <a:cs typeface="Times New Roman" pitchFamily="18" charset="0"/>
              </a:rPr>
              <a:t>психологического обеспечения образования</a:t>
            </a:r>
            <a:endParaRPr lang="ru-RU" sz="700" dirty="0"/>
          </a:p>
          <a:p>
            <a:pPr eaLnBrk="0" hangingPunct="0"/>
            <a:endParaRPr lang="ru-RU" dirty="0"/>
          </a:p>
        </p:txBody>
      </p:sp>
      <p:sp>
        <p:nvSpPr>
          <p:cNvPr id="6147" name="Rectangle 27"/>
          <p:cNvSpPr>
            <a:spLocks noChangeArrowheads="1"/>
          </p:cNvSpPr>
          <p:nvPr/>
        </p:nvSpPr>
        <p:spPr bwMode="auto">
          <a:xfrm>
            <a:off x="611560" y="980728"/>
            <a:ext cx="8071747" cy="3940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600" b="1" dirty="0" smtClean="0">
                <a:cs typeface="Times New Roman" pitchFamily="18" charset="0"/>
              </a:rPr>
              <a:t>Министерство </a:t>
            </a:r>
            <a:r>
              <a:rPr lang="ru-RU" sz="1600" b="1" dirty="0">
                <a:cs typeface="Times New Roman" pitchFamily="18" charset="0"/>
              </a:rPr>
              <a:t>образования и науки Самарской области</a:t>
            </a:r>
            <a:endParaRPr lang="ru-RU" sz="1600" dirty="0"/>
          </a:p>
        </p:txBody>
      </p:sp>
      <p:sp>
        <p:nvSpPr>
          <p:cNvPr id="6148" name="Rectangle 26"/>
          <p:cNvSpPr>
            <a:spLocks noChangeArrowheads="1"/>
          </p:cNvSpPr>
          <p:nvPr/>
        </p:nvSpPr>
        <p:spPr bwMode="auto">
          <a:xfrm>
            <a:off x="257175" y="2994959"/>
            <a:ext cx="4170810" cy="1442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600" b="1" dirty="0" smtClean="0">
                <a:cs typeface="Times New Roman" pitchFamily="18" charset="0"/>
              </a:rPr>
              <a:t>педагоги-психологи </a:t>
            </a:r>
            <a:endParaRPr lang="ru-RU" sz="700" dirty="0"/>
          </a:p>
          <a:p>
            <a:pPr algn="ctr" eaLnBrk="0" hangingPunct="0"/>
            <a:r>
              <a:rPr lang="ru-RU" sz="1600" b="1" dirty="0">
                <a:cs typeface="Times New Roman" pitchFamily="18" charset="0"/>
              </a:rPr>
              <a:t>и социальные педагоги </a:t>
            </a:r>
            <a:endParaRPr lang="ru-RU" sz="700" dirty="0"/>
          </a:p>
          <a:p>
            <a:pPr algn="ctr" eaLnBrk="0" hangingPunct="0"/>
            <a:r>
              <a:rPr lang="ru-RU" sz="1600" b="1" dirty="0" smtClean="0">
                <a:cs typeface="Times New Roman" pitchFamily="18" charset="0"/>
              </a:rPr>
              <a:t>ГБУ </a:t>
            </a:r>
            <a:r>
              <a:rPr lang="ru-RU" sz="1600" b="1" dirty="0">
                <a:cs typeface="Times New Roman" pitchFamily="18" charset="0"/>
              </a:rPr>
              <a:t>ДПО РСПЦ</a:t>
            </a:r>
            <a:endParaRPr lang="ru-RU" sz="700" dirty="0"/>
          </a:p>
          <a:p>
            <a:pPr marL="228600" indent="-228600" algn="ctr" eaLnBrk="0" hangingPunct="0">
              <a:buFont typeface="Courier New" pitchFamily="49" charset="0"/>
              <a:buChar char="o"/>
            </a:pPr>
            <a:r>
              <a:rPr lang="ru-RU" sz="1200" dirty="0" smtClean="0">
                <a:cs typeface="Times New Roman" pitchFamily="18" charset="0"/>
              </a:rPr>
              <a:t>психолого-педагогическая </a:t>
            </a:r>
            <a:r>
              <a:rPr lang="ru-RU" sz="1200" dirty="0">
                <a:cs typeface="Times New Roman" pitchFamily="18" charset="0"/>
              </a:rPr>
              <a:t>помощь </a:t>
            </a:r>
            <a:r>
              <a:rPr lang="ru-RU" sz="1200" dirty="0" smtClean="0">
                <a:cs typeface="Times New Roman" pitchFamily="18" charset="0"/>
              </a:rPr>
              <a:t>обучающимся, испытывающим трудности в  освоении ООП, развитии и социальной адаптации</a:t>
            </a:r>
            <a:endParaRPr lang="ru-RU" sz="1600" dirty="0"/>
          </a:p>
        </p:txBody>
      </p:sp>
      <p:sp>
        <p:nvSpPr>
          <p:cNvPr id="6149" name="Rectangle 25"/>
          <p:cNvSpPr>
            <a:spLocks noChangeArrowheads="1"/>
          </p:cNvSpPr>
          <p:nvPr/>
        </p:nvSpPr>
        <p:spPr bwMode="auto">
          <a:xfrm>
            <a:off x="4572000" y="2999289"/>
            <a:ext cx="3749675" cy="16538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600" b="1" dirty="0" smtClean="0">
                <a:cs typeface="Times New Roman" pitchFamily="18" charset="0"/>
              </a:rPr>
              <a:t>ППМСП-центры 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ru-RU" sz="1200" dirty="0" smtClean="0">
                <a:cs typeface="Times New Roman" pitchFamily="18" charset="0"/>
              </a:rPr>
              <a:t>психолого-педагогическая </a:t>
            </a:r>
            <a:r>
              <a:rPr lang="ru-RU" sz="1200" dirty="0">
                <a:cs typeface="Times New Roman" pitchFamily="18" charset="0"/>
              </a:rPr>
              <a:t>помощь обучающимся, испытывающим трудности в  освоении ООП, развитии и социальной </a:t>
            </a:r>
            <a:r>
              <a:rPr lang="ru-RU" sz="1200" dirty="0" smtClean="0">
                <a:cs typeface="Times New Roman" pitchFamily="18" charset="0"/>
              </a:rPr>
              <a:t>адаптации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ru-RU" sz="1200" dirty="0">
                <a:cs typeface="Times New Roman" pitchFamily="18" charset="0"/>
              </a:rPr>
              <a:t>п</a:t>
            </a:r>
            <a:r>
              <a:rPr lang="ru-RU" sz="1200" dirty="0" smtClean="0">
                <a:cs typeface="Times New Roman" pitchFamily="18" charset="0"/>
              </a:rPr>
              <a:t>омощь организациям по вопросам реализации ООП, обучения и воспитания  обучающихся</a:t>
            </a:r>
            <a:endParaRPr lang="ru-RU" sz="1200" dirty="0"/>
          </a:p>
        </p:txBody>
      </p:sp>
      <p:sp>
        <p:nvSpPr>
          <p:cNvPr id="6150" name="Rectangle 24"/>
          <p:cNvSpPr>
            <a:spLocks noChangeArrowheads="1"/>
          </p:cNvSpPr>
          <p:nvPr/>
        </p:nvSpPr>
        <p:spPr bwMode="auto">
          <a:xfrm>
            <a:off x="1055911" y="5156374"/>
            <a:ext cx="13716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400" b="1" dirty="0">
                <a:cs typeface="Times New Roman" pitchFamily="18" charset="0"/>
              </a:rPr>
              <a:t>ОУ</a:t>
            </a:r>
            <a:endParaRPr lang="ru-RU" dirty="0"/>
          </a:p>
        </p:txBody>
      </p:sp>
      <p:sp>
        <p:nvSpPr>
          <p:cNvPr id="6151" name="Rectangle 23"/>
          <p:cNvSpPr>
            <a:spLocks noChangeArrowheads="1"/>
          </p:cNvSpPr>
          <p:nvPr/>
        </p:nvSpPr>
        <p:spPr bwMode="auto">
          <a:xfrm>
            <a:off x="1059165" y="5494483"/>
            <a:ext cx="6858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000" b="1" dirty="0">
                <a:cs typeface="Times New Roman" pitchFamily="18" charset="0"/>
              </a:rPr>
              <a:t>Норма</a:t>
            </a:r>
            <a:endParaRPr lang="ru-RU" dirty="0"/>
          </a:p>
        </p:txBody>
      </p:sp>
      <p:sp>
        <p:nvSpPr>
          <p:cNvPr id="6152" name="Rectangle 22"/>
          <p:cNvSpPr>
            <a:spLocks noChangeArrowheads="1"/>
          </p:cNvSpPr>
          <p:nvPr/>
        </p:nvSpPr>
        <p:spPr bwMode="auto">
          <a:xfrm>
            <a:off x="1744965" y="5499274"/>
            <a:ext cx="6858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000" b="1" dirty="0" smtClean="0">
                <a:cs typeface="Times New Roman" pitchFamily="18" charset="0"/>
              </a:rPr>
              <a:t>ОВЗ</a:t>
            </a:r>
            <a:endParaRPr lang="ru-RU" dirty="0"/>
          </a:p>
        </p:txBody>
      </p:sp>
      <p:sp>
        <p:nvSpPr>
          <p:cNvPr id="6153" name="Rectangle 21"/>
          <p:cNvSpPr>
            <a:spLocks noChangeArrowheads="1"/>
          </p:cNvSpPr>
          <p:nvPr/>
        </p:nvSpPr>
        <p:spPr bwMode="auto">
          <a:xfrm>
            <a:off x="2875739" y="5163156"/>
            <a:ext cx="13716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400" b="1">
                <a:cs typeface="Times New Roman" pitchFamily="18" charset="0"/>
              </a:rPr>
              <a:t>ОУ</a:t>
            </a:r>
            <a:endParaRPr lang="ru-RU"/>
          </a:p>
        </p:txBody>
      </p:sp>
      <p:sp>
        <p:nvSpPr>
          <p:cNvPr id="6154" name="Rectangle 20"/>
          <p:cNvSpPr>
            <a:spLocks noChangeArrowheads="1"/>
          </p:cNvSpPr>
          <p:nvPr/>
        </p:nvSpPr>
        <p:spPr bwMode="auto">
          <a:xfrm>
            <a:off x="2880303" y="5494483"/>
            <a:ext cx="6858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ru-RU" sz="1000" b="1" dirty="0">
                <a:cs typeface="Times New Roman" pitchFamily="18" charset="0"/>
              </a:rPr>
              <a:t>Норма</a:t>
            </a:r>
            <a:endParaRPr lang="ru-RU" dirty="0"/>
          </a:p>
        </p:txBody>
      </p:sp>
      <p:sp>
        <p:nvSpPr>
          <p:cNvPr id="6155" name="Rectangle 19"/>
          <p:cNvSpPr>
            <a:spLocks noChangeArrowheads="1"/>
          </p:cNvSpPr>
          <p:nvPr/>
        </p:nvSpPr>
        <p:spPr bwMode="auto">
          <a:xfrm>
            <a:off x="3566103" y="5486399"/>
            <a:ext cx="685800" cy="5795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000" b="1" dirty="0" smtClean="0">
                <a:cs typeface="Times New Roman" pitchFamily="18" charset="0"/>
              </a:rPr>
              <a:t>ОВЗ</a:t>
            </a:r>
            <a:endParaRPr lang="ru-RU" dirty="0"/>
          </a:p>
        </p:txBody>
      </p:sp>
      <p:sp>
        <p:nvSpPr>
          <p:cNvPr id="6156" name="Rectangle 18"/>
          <p:cNvSpPr>
            <a:spLocks noChangeArrowheads="1"/>
          </p:cNvSpPr>
          <p:nvPr/>
        </p:nvSpPr>
        <p:spPr bwMode="auto">
          <a:xfrm>
            <a:off x="8329295" y="2990629"/>
            <a:ext cx="708025" cy="16625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200" b="1">
                <a:cs typeface="Times New Roman" pitchFamily="18" charset="0"/>
              </a:rPr>
              <a:t>ПМПК</a:t>
            </a:r>
            <a:endParaRPr lang="ru-RU" sz="1200"/>
          </a:p>
        </p:txBody>
      </p:sp>
      <p:sp>
        <p:nvSpPr>
          <p:cNvPr id="6157" name="Rectangle 17"/>
          <p:cNvSpPr>
            <a:spLocks noChangeArrowheads="1"/>
          </p:cNvSpPr>
          <p:nvPr/>
        </p:nvSpPr>
        <p:spPr bwMode="auto">
          <a:xfrm>
            <a:off x="5476875" y="5142952"/>
            <a:ext cx="13716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400" b="1">
                <a:cs typeface="Times New Roman" pitchFamily="18" charset="0"/>
              </a:rPr>
              <a:t>ОУ</a:t>
            </a:r>
            <a:endParaRPr lang="ru-RU"/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7281141" y="5161136"/>
            <a:ext cx="13716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400" b="1">
                <a:cs typeface="Times New Roman" pitchFamily="18" charset="0"/>
              </a:rPr>
              <a:t>ОУ</a:t>
            </a:r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5476875" y="5485852"/>
            <a:ext cx="7112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000" b="1">
                <a:cs typeface="Times New Roman" pitchFamily="18" charset="0"/>
              </a:rPr>
              <a:t>Норма</a:t>
            </a:r>
            <a:endParaRPr lang="ru-RU"/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6162675" y="5484813"/>
            <a:ext cx="6858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000" b="1" dirty="0" smtClean="0">
                <a:cs typeface="Times New Roman" pitchFamily="18" charset="0"/>
              </a:rPr>
              <a:t>ОВЗ</a:t>
            </a:r>
            <a:endParaRPr lang="ru-RU" dirty="0"/>
          </a:p>
        </p:txBody>
      </p:sp>
      <p:sp>
        <p:nvSpPr>
          <p:cNvPr id="6161" name="Rectangle 13"/>
          <p:cNvSpPr>
            <a:spLocks noChangeArrowheads="1"/>
          </p:cNvSpPr>
          <p:nvPr/>
        </p:nvSpPr>
        <p:spPr bwMode="auto">
          <a:xfrm>
            <a:off x="7966941" y="5506056"/>
            <a:ext cx="6858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000" b="1" dirty="0" smtClean="0">
                <a:cs typeface="Times New Roman" pitchFamily="18" charset="0"/>
              </a:rPr>
              <a:t>ОВЗ</a:t>
            </a:r>
            <a:endParaRPr lang="ru-RU" dirty="0"/>
          </a:p>
        </p:txBody>
      </p:sp>
      <p:sp>
        <p:nvSpPr>
          <p:cNvPr id="6162" name="Rectangle 12"/>
          <p:cNvSpPr>
            <a:spLocks noChangeArrowheads="1"/>
          </p:cNvSpPr>
          <p:nvPr/>
        </p:nvSpPr>
        <p:spPr bwMode="auto">
          <a:xfrm>
            <a:off x="7281141" y="5506056"/>
            <a:ext cx="6858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sz="1000" b="1" dirty="0">
                <a:cs typeface="Times New Roman" pitchFamily="18" charset="0"/>
              </a:rPr>
              <a:t>Норма</a:t>
            </a:r>
            <a:endParaRPr lang="ru-RU" dirty="0"/>
          </a:p>
        </p:txBody>
      </p:sp>
      <p:cxnSp>
        <p:nvCxnSpPr>
          <p:cNvPr id="6163" name="AutoShape 11"/>
          <p:cNvCxnSpPr>
            <a:cxnSpLocks noChangeShapeType="1"/>
          </p:cNvCxnSpPr>
          <p:nvPr/>
        </p:nvCxnSpPr>
        <p:spPr bwMode="auto">
          <a:xfrm>
            <a:off x="3707904" y="1374774"/>
            <a:ext cx="0" cy="13248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AutoShape 10"/>
          <p:cNvCxnSpPr>
            <a:cxnSpLocks noChangeShapeType="1"/>
          </p:cNvCxnSpPr>
          <p:nvPr/>
        </p:nvCxnSpPr>
        <p:spPr bwMode="auto">
          <a:xfrm>
            <a:off x="2644775" y="2749329"/>
            <a:ext cx="0" cy="2413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AutoShape 9"/>
          <p:cNvCxnSpPr>
            <a:cxnSpLocks noChangeShapeType="1"/>
          </p:cNvCxnSpPr>
          <p:nvPr/>
        </p:nvCxnSpPr>
        <p:spPr bwMode="auto">
          <a:xfrm>
            <a:off x="8321675" y="1391405"/>
            <a:ext cx="7620" cy="146153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AutoShape 8"/>
          <p:cNvCxnSpPr>
            <a:cxnSpLocks noChangeShapeType="1"/>
          </p:cNvCxnSpPr>
          <p:nvPr/>
        </p:nvCxnSpPr>
        <p:spPr bwMode="auto">
          <a:xfrm>
            <a:off x="1717675" y="4907136"/>
            <a:ext cx="62611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AutoShape 7"/>
          <p:cNvCxnSpPr>
            <a:cxnSpLocks noChangeShapeType="1"/>
          </p:cNvCxnSpPr>
          <p:nvPr/>
        </p:nvCxnSpPr>
        <p:spPr bwMode="auto">
          <a:xfrm>
            <a:off x="1720850" y="4907136"/>
            <a:ext cx="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AutoShape 6"/>
          <p:cNvCxnSpPr>
            <a:cxnSpLocks noChangeShapeType="1"/>
          </p:cNvCxnSpPr>
          <p:nvPr/>
        </p:nvCxnSpPr>
        <p:spPr bwMode="auto">
          <a:xfrm>
            <a:off x="3566103" y="4898044"/>
            <a:ext cx="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AutoShape 5"/>
          <p:cNvCxnSpPr>
            <a:cxnSpLocks noChangeShapeType="1"/>
          </p:cNvCxnSpPr>
          <p:nvPr/>
        </p:nvCxnSpPr>
        <p:spPr bwMode="auto">
          <a:xfrm>
            <a:off x="6127750" y="4888952"/>
            <a:ext cx="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0" name="AutoShape 4"/>
          <p:cNvCxnSpPr>
            <a:cxnSpLocks noChangeShapeType="1"/>
          </p:cNvCxnSpPr>
          <p:nvPr/>
        </p:nvCxnSpPr>
        <p:spPr bwMode="auto">
          <a:xfrm>
            <a:off x="7966941" y="4907136"/>
            <a:ext cx="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AutoShape 3"/>
          <p:cNvCxnSpPr>
            <a:cxnSpLocks noChangeShapeType="1"/>
          </p:cNvCxnSpPr>
          <p:nvPr/>
        </p:nvCxnSpPr>
        <p:spPr bwMode="auto">
          <a:xfrm>
            <a:off x="7077075" y="3044825"/>
            <a:ext cx="0" cy="25400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2" name="AutoShape 2"/>
          <p:cNvCxnSpPr>
            <a:cxnSpLocks noChangeShapeType="1"/>
          </p:cNvCxnSpPr>
          <p:nvPr/>
        </p:nvCxnSpPr>
        <p:spPr bwMode="auto">
          <a:xfrm>
            <a:off x="7077075" y="4653136"/>
            <a:ext cx="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3" name="AutoShape 1"/>
          <p:cNvCxnSpPr>
            <a:cxnSpLocks noChangeShapeType="1"/>
          </p:cNvCxnSpPr>
          <p:nvPr/>
        </p:nvCxnSpPr>
        <p:spPr bwMode="auto">
          <a:xfrm>
            <a:off x="2403475" y="4437112"/>
            <a:ext cx="0" cy="47002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4" name="Rectangle 29"/>
          <p:cNvSpPr>
            <a:spLocks noChangeArrowheads="1"/>
          </p:cNvSpPr>
          <p:nvPr/>
        </p:nvSpPr>
        <p:spPr bwMode="auto">
          <a:xfrm>
            <a:off x="417217" y="307257"/>
            <a:ext cx="8460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Система  психолого-педагогического </a:t>
            </a:r>
            <a:r>
              <a:rPr lang="ru-RU" sz="2000" b="1" dirty="0" smtClean="0">
                <a:solidFill>
                  <a:schemeClr val="tx2"/>
                </a:solidFill>
              </a:rPr>
              <a:t>сопровождения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образования </a:t>
            </a:r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Самарской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области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1270</TotalTime>
  <Words>1833</Words>
  <Application>Microsoft Office PowerPoint</Application>
  <PresentationFormat>Экран (4:3)</PresentationFormat>
  <Paragraphs>439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SimSun</vt:lpstr>
      <vt:lpstr>Arial</vt:lpstr>
      <vt:lpstr>Calibri</vt:lpstr>
      <vt:lpstr>Corbel</vt:lpstr>
      <vt:lpstr>Courier New</vt:lpstr>
      <vt:lpstr>方正舒体</vt:lpstr>
      <vt:lpstr>方正姚体</vt:lpstr>
      <vt:lpstr>Gill Sans MT</vt:lpstr>
      <vt:lpstr>Tahoma</vt:lpstr>
      <vt:lpstr>Times New Roman</vt:lpstr>
      <vt:lpstr>Wingdings</vt:lpstr>
      <vt:lpstr>Wingdings 2</vt:lpstr>
      <vt:lpstr>Ясность</vt:lpstr>
      <vt:lpstr>Презентация PowerPoint</vt:lpstr>
      <vt:lpstr>Нормативно-правовая база    (федеральный уровень)  </vt:lpstr>
      <vt:lpstr>Нормативно-правовая база   (федеральный уровень) 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 психологической Службы Самарской области</vt:lpstr>
      <vt:lpstr>Презентация PowerPoint</vt:lpstr>
      <vt:lpstr>Адресат</vt:lpstr>
      <vt:lpstr>Основные направления профессиональной деятельности специалистов Службы</vt:lpstr>
      <vt:lpstr> </vt:lpstr>
      <vt:lpstr> Приказ Минтруда России от 24.07.2015 № 514н  «Об утверждении профессионального стандарта  «Педагог-психолог (психолог в сфере образования)» </vt:lpstr>
      <vt:lpstr> Приказ Минтруда России от 24.07.2015 № 514н  «Об утверждении профессионального стандарта  «Педагог-психолог (психолог в сфере образования)»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документов</vt:lpstr>
      <vt:lpstr>Приложение № 3 к  письму Главного управления образования “О содержании  и  организации деятельности   педагога-психолога в образовательном  учреждении” № 15-15 от 1998 г.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</vt:lpstr>
      <vt:lpstr>Сайт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141</cp:revision>
  <dcterms:created xsi:type="dcterms:W3CDTF">2015-11-10T06:58:50Z</dcterms:created>
  <dcterms:modified xsi:type="dcterms:W3CDTF">2023-02-05T22:36:16Z</dcterms:modified>
</cp:coreProperties>
</file>