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2" r:id="rId3"/>
    <p:sldId id="279" r:id="rId4"/>
    <p:sldId id="270" r:id="rId5"/>
    <p:sldId id="269" r:id="rId6"/>
    <p:sldId id="280" r:id="rId7"/>
    <p:sldId id="274" r:id="rId8"/>
    <p:sldId id="275" r:id="rId9"/>
    <p:sldId id="266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EC1F68C-BDCD-477F-9614-56A82C12AC81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A31E14-DC3E-408C-938D-2359C76AAA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  <p:transition spd="med" advTm="2000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1F68C-BDCD-477F-9614-56A82C12AC81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31E14-DC3E-408C-938D-2359C76AAA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2000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1F68C-BDCD-477F-9614-56A82C12AC81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31E14-DC3E-408C-938D-2359C76AAA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2000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1F68C-BDCD-477F-9614-56A82C12AC81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31E14-DC3E-408C-938D-2359C76AAA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2000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EC1F68C-BDCD-477F-9614-56A82C12AC81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A31E14-DC3E-408C-938D-2359C76AAA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  <p:transition spd="med" advTm="2000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1F68C-BDCD-477F-9614-56A82C12AC81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9A31E14-DC3E-408C-938D-2359C76AAA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Tm="2000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1F68C-BDCD-477F-9614-56A82C12AC81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9A31E14-DC3E-408C-938D-2359C76AAA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2000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1F68C-BDCD-477F-9614-56A82C12AC81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31E14-DC3E-408C-938D-2359C76AAA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Tm="2000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1F68C-BDCD-477F-9614-56A82C12AC81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31E14-DC3E-408C-938D-2359C76AAA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2000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EC1F68C-BDCD-477F-9614-56A82C12AC81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A31E14-DC3E-408C-938D-2359C76AAA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  <p:transition spd="med" advTm="2000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EC1F68C-BDCD-477F-9614-56A82C12AC81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A31E14-DC3E-408C-938D-2359C76AAA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  <p:transition spd="med" advTm="2000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EC1F68C-BDCD-477F-9614-56A82C12AC81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9A31E14-DC3E-408C-938D-2359C76AAA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2000">
    <p:sndAc>
      <p:stSnd>
        <p:snd r:embed="rId13" name="chimes.wav"/>
      </p:stSnd>
    </p:sndAc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305\Desktop\1613449126_17-p-fon-dlya-prezentatsii-pro-elektrichestvo-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867" y="2420888"/>
            <a:ext cx="227965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9" y="3645024"/>
            <a:ext cx="4237037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7667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Тема урока: Применение интеграла в  электротехнике 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71948" y="5301206"/>
            <a:ext cx="2197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Джеймс  Максвелл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(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1831-1879</a:t>
            </a:r>
            <a:r>
              <a:rPr lang="ru-RU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8920269"/>
      </p:ext>
    </p:extLst>
  </p:cSld>
  <p:clrMapOvr>
    <a:masterClrMapping/>
  </p:clrMapOvr>
  <p:transition spd="med" advTm="2000"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C:\Users\Admin\Desktop\1613449126_17-p-fon-dlya-prezentatsii-pro-elektrichestvo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60"/>
            <a:ext cx="9467528" cy="68518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1556792"/>
            <a:ext cx="64087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i="1" dirty="0" smtClean="0"/>
              <a:t>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Желаю успехов </a:t>
            </a:r>
          </a:p>
          <a:p>
            <a:pPr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в изучении математики!</a:t>
            </a:r>
          </a:p>
          <a:p>
            <a:pPr algn="r">
              <a:buNone/>
            </a:pPr>
            <a:endParaRPr lang="ru-RU" sz="1200" i="1" dirty="0" smtClean="0"/>
          </a:p>
          <a:p>
            <a:pPr algn="r">
              <a:buNone/>
            </a:pPr>
            <a:endParaRPr lang="ru-RU" sz="1200" i="1" dirty="0" smtClean="0"/>
          </a:p>
          <a:p>
            <a:pPr algn="r">
              <a:buNone/>
            </a:pPr>
            <a:endParaRPr lang="ru-RU" sz="1200" i="1" dirty="0" smtClean="0"/>
          </a:p>
          <a:p>
            <a:pPr algn="r">
              <a:buNone/>
            </a:pPr>
            <a:endParaRPr lang="ru-RU" sz="1200" i="1" dirty="0" smtClean="0"/>
          </a:p>
          <a:p>
            <a:pPr algn="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О.Б.Сазонова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Самара, 2022</a:t>
            </a:r>
          </a:p>
          <a:p>
            <a:pPr algn="r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3" y="4143380"/>
            <a:ext cx="2032227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2000"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C:\Users\Admin\Desktop\1613449126_17-p-fon-dlya-prezentatsii-pro-elektrichestvo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91679" y="332656"/>
            <a:ext cx="632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/>
                <a:ea typeface="Times New Roman"/>
                <a:cs typeface="Times New Roman"/>
              </a:rPr>
              <a:t>Формула Ньютона-Лейбница</a:t>
            </a:r>
            <a:endParaRPr lang="ru-RU" sz="3600" dirty="0"/>
          </a:p>
        </p:txBody>
      </p:sp>
      <p:pic>
        <p:nvPicPr>
          <p:cNvPr id="7" name="Picture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490" y="1124744"/>
            <a:ext cx="61245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1"/>
            <a:ext cx="2524697" cy="252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1"/>
            <a:ext cx="3127375" cy="244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860032" y="5953698"/>
            <a:ext cx="3582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72A376"/>
              </a:buClr>
              <a:buSzPct val="70000"/>
            </a:pPr>
            <a:r>
              <a:rPr lang="ru-RU" dirty="0" smtClean="0">
                <a:ln w="1905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Готфрид</a:t>
            </a:r>
            <a:r>
              <a:rPr lang="ru-RU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Вильгельм Лейбниц</a:t>
            </a:r>
            <a:br>
              <a:rPr lang="ru-RU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(1646 – 1716)</a:t>
            </a:r>
            <a:endParaRPr lang="ru-RU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2265" y="5974668"/>
            <a:ext cx="2646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72A376"/>
              </a:buClr>
              <a:buSzPct val="70000"/>
            </a:pPr>
            <a:r>
              <a:rPr lang="ru-RU" dirty="0" smtClean="0">
                <a:ln w="1905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Исаак Ньютон</a:t>
            </a:r>
            <a:r>
              <a:rPr lang="ru-RU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(1642 – 1727)</a:t>
            </a:r>
            <a:endParaRPr lang="ru-RU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2000"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305\Desktop\1613449126_17-p-fon-dlya-prezentatsii-pro-elektrichestvo-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68"/>
            <a:ext cx="9168664" cy="706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971545"/>
            <a:ext cx="7920880" cy="1401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Сближение теории с практикой даёт самые благотворительные результаты, и не одна только практика от этого выигрывает, сами науки развиваются под её влиянием, она открывает им новые предметы для исследования или новые стороны в предметах давно известных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»   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П.Л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Чебышев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(1821 – 1894)</a:t>
            </a:r>
            <a:endParaRPr lang="ru-RU" dirty="0">
              <a:ea typeface="Times New Roman"/>
              <a:cs typeface="Times New Roman"/>
            </a:endParaRPr>
          </a:p>
        </p:txBody>
      </p:sp>
      <p:pic>
        <p:nvPicPr>
          <p:cNvPr id="2051" name="Picture 3" descr="C:\Users\305\Desktop\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6336704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103638"/>
      </p:ext>
    </p:extLst>
  </p:cSld>
  <p:clrMapOvr>
    <a:masterClrMapping/>
  </p:clrMapOvr>
  <p:transition spd="med" advTm="2000"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Admin\Desktop\1613449126_17-p-fon-dlya-prezentatsii-pro-elektrichestvo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4662"/>
            <a:ext cx="9144000" cy="6972662"/>
          </a:xfrm>
          <a:prstGeom prst="rect">
            <a:avLst/>
          </a:prstGeom>
          <a:noFill/>
        </p:spPr>
      </p:pic>
      <p:pic>
        <p:nvPicPr>
          <p:cNvPr id="5" name="Picture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4419338" cy="661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64088" y="476672"/>
            <a:ext cx="13706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- работа </a:t>
            </a:r>
            <a:endParaRPr lang="ru-RU" sz="24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2492896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-масса однородного   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   стержня</a:t>
            </a:r>
            <a:endParaRPr lang="ru-RU" sz="24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4005064"/>
            <a:ext cx="2508828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величина заряда</a:t>
            </a:r>
            <a:endParaRPr lang="ru-RU" sz="24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5445224"/>
            <a:ext cx="2992614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количество теплоты</a:t>
            </a:r>
            <a:endParaRPr lang="ru-RU" sz="24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 spd="med" advTm="2000"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Admin\Desktop\1613449108_11-p-fon-dlya-prezentatsii-pro-elektrichestvo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498814"/>
          </a:xfrm>
          <a:prstGeom prst="rect">
            <a:avLst/>
          </a:prstGeom>
          <a:noFill/>
        </p:spPr>
      </p:pic>
      <p:pic>
        <p:nvPicPr>
          <p:cNvPr id="5" name="Picture 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589" y="4397278"/>
            <a:ext cx="3387773" cy="187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476672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Ф</a:t>
            </a:r>
            <a:r>
              <a:rPr lang="ru-RU" sz="3200" dirty="0" smtClean="0"/>
              <a:t>ормула для вычисления работы, совершаемой при зарядке конденсатора </a:t>
            </a:r>
            <a:endParaRPr lang="ru-RU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33670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2000"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305\Desktop\2022,2023 уч.год\урок Интеграл в геометрии, физике, электротехнике\1613449126_17-p-fon-dlya-prezentatsii-pro-elektrichestvo-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1" y="0"/>
            <a:ext cx="9124269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797496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лгоритм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решении профессионально ориентированных задач 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 часть изменения искомой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величины с                                     помощью дифференциала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проинтегрировать полученное равенство;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вычислить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определенный интеграл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пользуясь формулой Ньютона-Лейбница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3519740"/>
      </p:ext>
    </p:extLst>
  </p:cSld>
  <p:clrMapOvr>
    <a:masterClrMapping/>
  </p:clrMapOvr>
  <p:transition spd="med" advTm="2000"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C:\Users\Admin\Desktop\1613449126_17-p-fon-dlya-prezentatsii-pro-elektrichestvo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</p:spPr>
      </p:pic>
      <p:pic>
        <p:nvPicPr>
          <p:cNvPr id="5" name="Picture 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728872" cy="38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620688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проводник цилиндрической формы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2000"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Admin\Desktop\1613449126_17-p-fon-dlya-prezentatsii-pro-elektrichestvo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30014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87" y="1556792"/>
            <a:ext cx="6154861" cy="32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202819"/>
            <a:ext cx="2243137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584" y="332656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Задача. Вывести формулу сопротивления конического проводника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2000"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3200" dirty="0"/>
          </a:p>
        </p:txBody>
      </p:sp>
      <p:pic>
        <p:nvPicPr>
          <p:cNvPr id="38914" name="Picture 2" descr="C:\Users\Admin\Desktop\1613449126_17-p-fon-dlya-prezentatsii-pro-elektrichestvo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30" y="0"/>
            <a:ext cx="9144000" cy="69746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9261" y="1268760"/>
            <a:ext cx="5382344" cy="3888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i="1" dirty="0">
                <a:latin typeface="Times New Roman"/>
                <a:ea typeface="Times New Roman"/>
                <a:cs typeface="Times New Roman"/>
              </a:rPr>
              <a:t>«Я узнал(а) много нового»;</a:t>
            </a:r>
            <a:endParaRPr lang="ru-RU" sz="2400" i="1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i="1" dirty="0">
                <a:latin typeface="Times New Roman"/>
                <a:ea typeface="Times New Roman"/>
                <a:cs typeface="Times New Roman"/>
              </a:rPr>
              <a:t>«Мне это пригодится в жизни»;</a:t>
            </a:r>
            <a:endParaRPr lang="ru-RU" sz="2400" i="1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i="1" dirty="0">
                <a:latin typeface="Times New Roman"/>
                <a:ea typeface="Times New Roman"/>
                <a:cs typeface="Times New Roman"/>
              </a:rPr>
              <a:t>«На занятии было над чем подумать»;</a:t>
            </a:r>
            <a:endParaRPr lang="ru-RU" sz="2400" i="1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i="1" dirty="0">
                <a:latin typeface="Times New Roman"/>
                <a:ea typeface="Times New Roman"/>
                <a:cs typeface="Times New Roman"/>
              </a:rPr>
              <a:t>«На все вопросы, возникающие в ходе занятия, я получил(а) ответы»;</a:t>
            </a:r>
            <a:endParaRPr lang="ru-RU" sz="2400" i="1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i="1" dirty="0">
                <a:latin typeface="Times New Roman"/>
                <a:ea typeface="Times New Roman"/>
                <a:cs typeface="Times New Roman"/>
              </a:rPr>
              <a:t>«На занятии я работал(а) добросовестно и цели занятия достиг(ла)».</a:t>
            </a:r>
            <a:endParaRPr lang="ru-RU" sz="2400" i="1" dirty="0"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548680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/>
                <a:ea typeface="Times New Roman"/>
              </a:rPr>
              <a:t>Рефлексия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5325036"/>
            <a:ext cx="7344816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1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 </a:t>
            </a:r>
          </a:p>
          <a:p>
            <a:pPr marL="342900" lvl="0" indent="-342900" algn="ctr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Вывести формулу объема цилиндра, используя рассмотренный алгоритм применения интеграла. </a:t>
            </a:r>
            <a:endParaRPr lang="ru-RU" sz="24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 spd="med" advTm="2000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</TotalTime>
  <Words>211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Производная. Вычисление производных</dc:title>
  <dc:creator>Ольга</dc:creator>
  <cp:lastModifiedBy>305</cp:lastModifiedBy>
  <cp:revision>192</cp:revision>
  <dcterms:created xsi:type="dcterms:W3CDTF">2011-04-12T19:18:48Z</dcterms:created>
  <dcterms:modified xsi:type="dcterms:W3CDTF">2022-12-01T10:39:50Z</dcterms:modified>
</cp:coreProperties>
</file>