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16" r:id="rId2"/>
  </p:sldMasterIdLst>
  <p:sldIdLst>
    <p:sldId id="258" r:id="rId3"/>
    <p:sldId id="259" r:id="rId4"/>
    <p:sldId id="260" r:id="rId5"/>
    <p:sldId id="256" r:id="rId6"/>
    <p:sldId id="261" r:id="rId7"/>
    <p:sldId id="262" r:id="rId8"/>
    <p:sldId id="263" r:id="rId9"/>
    <p:sldId id="265" r:id="rId10"/>
    <p:sldId id="266" r:id="rId11"/>
    <p:sldId id="270" r:id="rId12"/>
    <p:sldId id="272" r:id="rId13"/>
    <p:sldId id="274" r:id="rId14"/>
    <p:sldId id="278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0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5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5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C57B-645D-4576-8ED8-1B515329F6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4614-8161-4CF9-89B5-0B800A7A46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0E25-3B53-4A33-B536-5592267F55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C689-E39E-47C4-A23E-01A943E907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6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D7FB-44AC-4741-9D7B-74746CE98C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6D2F-7654-41C1-AE3D-CBE2CCC438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452A-91F9-4DAE-A029-C5A81BE3CC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704D-7DEA-49F9-A057-B85392FE4D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71EB-F8DB-48CD-8B4D-31EAACF610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57E4-BE7D-4BD6-A6D5-4129A3402C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9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480-8679-4C4E-9DEB-8739DD00B9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0209-F732-48F1-97A3-7E74753AB5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11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587D-E96A-4FC6-B940-76C4B2B2EF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4B8F-C031-4D8F-834E-D41ACBB267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3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BAD6-05EB-47CA-931F-F913DE88B4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2FD4-3FA0-45B3-80AD-096A33B4D9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3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1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E4F0-C6B4-4BEF-992A-36503580FA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E6C1-26E4-44D6-958A-F62336989A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05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51A0-9158-4B5E-9A28-4C44A4C0C6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6CC78-4036-44DC-9914-5C4C43EBD0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43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DAAB-A195-4822-B451-426DDF173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2F59-71F5-42AE-A37F-8DD4EB807C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8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5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1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6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8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7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1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E252-C97A-4BD6-B229-6CE52255E38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4435-CFE5-410D-B8DD-470F3ECB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4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60763C-9EC6-4A66-B31B-8C46A26676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FED72B-605F-47C7-B821-2B1435895F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0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6050" y="214290"/>
            <a:ext cx="6457950" cy="12930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chemeClr val="bg1"/>
                </a:solidFill>
                <a:effectLst>
                  <a:glow rad="203200">
                    <a:srgbClr val="CC0000"/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smtClean="0">
                <a:solidFill>
                  <a:schemeClr val="bg1"/>
                </a:solidFill>
                <a:effectLst>
                  <a:glow rad="203200">
                    <a:srgbClr val="CC0000"/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cap="sm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12573000" y="4869162"/>
            <a:ext cx="783976" cy="407005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3570" y="64802"/>
            <a:ext cx="7560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Today is the </a:t>
            </a:r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November, Tuesday</a:t>
            </a:r>
            <a:endParaRPr lang="ru-RU" sz="32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67544" y="836714"/>
            <a:ext cx="842563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2400" b="1" dirty="0" smtClean="0"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STAGES </a:t>
            </a:r>
            <a:r>
              <a:rPr lang="en-US" sz="2400" b="1" dirty="0">
                <a:latin typeface="Times New Roman" pitchFamily="18" charset="0"/>
              </a:rPr>
              <a:t>OF OUR WORK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latin typeface="Times New Roman" pitchFamily="18" charset="0"/>
              </a:rPr>
              <a:t>GREETING.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latin typeface="Times New Roman" pitchFamily="18" charset="0"/>
              </a:rPr>
              <a:t>SPEECH AND WORD DRILLS.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latin typeface="Times New Roman" pitchFamily="18" charset="0"/>
              </a:rPr>
              <a:t>HOME TASK </a:t>
            </a:r>
            <a:r>
              <a:rPr lang="en-US" sz="2400" b="1" dirty="0" smtClean="0">
                <a:latin typeface="Times New Roman" pitchFamily="18" charset="0"/>
              </a:rPr>
              <a:t>CHECKING.</a:t>
            </a:r>
            <a:endParaRPr lang="en-US" sz="2400" b="1" dirty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en-US" sz="2400" b="1" dirty="0">
                <a:latin typeface="Times New Roman" pitchFamily="18" charset="0"/>
              </a:rPr>
              <a:t>VOCABULARY.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5"/>
            </a:pPr>
            <a:r>
              <a:rPr lang="en-US" sz="2400" b="1" dirty="0">
                <a:latin typeface="Times New Roman" pitchFamily="18" charset="0"/>
              </a:rPr>
              <a:t>THE WORK WITH THE TEXT.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6"/>
            </a:pPr>
            <a:r>
              <a:rPr lang="en-US" sz="2400" b="1" dirty="0">
                <a:latin typeface="Times New Roman" pitchFamily="18" charset="0"/>
              </a:rPr>
              <a:t>LISTENING COMPREHENSION </a:t>
            </a:r>
            <a:endParaRPr lang="en-US" sz="2400" b="1" dirty="0" smtClean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 startAt="6"/>
            </a:pPr>
            <a:r>
              <a:rPr lang="en-US" sz="2400" b="1" dirty="0" smtClean="0">
                <a:latin typeface="Times New Roman" pitchFamily="18" charset="0"/>
              </a:rPr>
              <a:t>SPEAKING </a:t>
            </a:r>
            <a:r>
              <a:rPr lang="en-US" sz="2400" b="1" dirty="0">
                <a:latin typeface="Times New Roman" pitchFamily="18" charset="0"/>
              </a:rPr>
              <a:t>– </a:t>
            </a:r>
            <a:r>
              <a:rPr lang="en-US" sz="2400" b="1" dirty="0" smtClean="0">
                <a:latin typeface="Times New Roman" pitchFamily="18" charset="0"/>
              </a:rPr>
              <a:t>SITUATION </a:t>
            </a:r>
            <a:r>
              <a:rPr lang="en-US" sz="2400" b="1" dirty="0">
                <a:latin typeface="Times New Roman" pitchFamily="18" charset="0"/>
              </a:rPr>
              <a:t>DIALOGUES.</a:t>
            </a:r>
          </a:p>
        </p:txBody>
      </p:sp>
    </p:spTree>
    <p:extLst>
      <p:ext uri="{BB962C8B-B14F-4D97-AF65-F5344CB8AC3E}">
        <p14:creationId xmlns:p14="http://schemas.microsoft.com/office/powerpoint/2010/main" val="10987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323528" y="5256213"/>
            <a:ext cx="87129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is also a special laboratory where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experiment with various electronic and measuring devices.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/>
          <a:srcRect l="13633"/>
          <a:stretch/>
        </p:blipFill>
        <p:spPr bwMode="auto">
          <a:xfrm>
            <a:off x="107504" y="188640"/>
            <a:ext cx="8928992" cy="49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170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4" y="116632"/>
            <a:ext cx="8928992" cy="5036393"/>
          </a:xfrm>
        </p:spPr>
      </p:pic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179512" y="5153025"/>
            <a:ext cx="8856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course, let's not forget to mention the library, which has a lot of interesting and useful books that will help you understand your profession at first.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7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892899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0" y="5118100"/>
            <a:ext cx="9036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workshops in our college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 students of construction specialties learn to create beautiful and durable structures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their own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hands, which will delight everyone who looks at them in the future.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4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4" y="116632"/>
            <a:ext cx="8928992" cy="5400600"/>
          </a:xfrm>
        </p:spPr>
      </p:pic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107504" y="5064125"/>
            <a:ext cx="8928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 mechanics have a separate, large hangar where they weld, repair and assemble cars completely with their own hands.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4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4" y="116632"/>
            <a:ext cx="8928992" cy="5400600"/>
          </a:xfrm>
        </p:spPr>
      </p:pic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51520" y="5122863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our beautiful conference room, where various important meetings are held, about upcoming events and decisions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55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54370"/>
            <a:ext cx="4392488" cy="344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:\_\Открытый урок Колледж\презинтация и материалы к ней\20221124_093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3122"/>
            <a:ext cx="4498826" cy="38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78904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is our buffet and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canteen,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 students and teachers can have lunch and a snack quickly, tasty and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cheaply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4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</a:rPr>
              <a:t>The official name of our college is Togliatti Industrial and Pedagogical College. </a:t>
            </a:r>
            <a:endParaRPr lang="ru-RU" sz="2800" dirty="0">
              <a:latin typeface="Times New Roman"/>
              <a:ea typeface="Calibri"/>
            </a:endParaRPr>
          </a:p>
          <a:p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Vocational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 No. 54 was established in Togliatti to train qualified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workers in 1967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opening of the educational institution coincided with the beginning of the construction of the Volga Automobile Plant, and it was at GPTU-54 that the first workers were trained for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AvtoVAZ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other industrial facilities and construction organizations of the young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city. </a:t>
            </a:r>
            <a:r>
              <a:rPr lang="en-US" sz="2800" dirty="0" smtClean="0">
                <a:latin typeface="Times New Roman"/>
                <a:ea typeface="Calibri"/>
              </a:rPr>
              <a:t>T</a:t>
            </a:r>
            <a:r>
              <a:rPr lang="en-US" sz="2800" dirty="0" smtClean="0">
                <a:latin typeface="Times New Roman"/>
                <a:ea typeface="Calibri"/>
              </a:rPr>
              <a:t>his </a:t>
            </a:r>
            <a:r>
              <a:rPr lang="en-US" sz="2800" dirty="0">
                <a:latin typeface="Times New Roman"/>
                <a:ea typeface="Calibri"/>
              </a:rPr>
              <a:t>year it will celebrate its 55th anniversary.</a:t>
            </a:r>
            <a:endParaRPr lang="ru-RU" sz="2800" dirty="0">
              <a:latin typeface="Times New Roman"/>
              <a:ea typeface="Calibri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9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71296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Управление качеством продукции, процессов и услуг (по отраслям) 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en-US" sz="2400" dirty="0" smtClean="0">
                <a:latin typeface="Times New Roman"/>
                <a:ea typeface="Calibri"/>
              </a:rPr>
              <a:t>– </a:t>
            </a:r>
            <a:r>
              <a:rPr lang="en-US" sz="2400" b="1" dirty="0">
                <a:latin typeface="Times New Roman"/>
                <a:ea typeface="Calibri"/>
              </a:rPr>
              <a:t>Quality management of products, processes and services (by industry)</a:t>
            </a: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en-US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Сетевое </a:t>
            </a:r>
            <a:r>
              <a:rPr lang="ru-RU" sz="2400" dirty="0">
                <a:latin typeface="Times New Roman"/>
                <a:ea typeface="Calibri"/>
              </a:rPr>
              <a:t>и системное администрирование</a:t>
            </a:r>
            <a:r>
              <a:rPr lang="en-US" sz="2400" dirty="0">
                <a:latin typeface="Times New Roman"/>
                <a:ea typeface="Calibri"/>
              </a:rPr>
              <a:t>    </a:t>
            </a:r>
            <a:r>
              <a:rPr lang="en-US" sz="2400" dirty="0" smtClean="0">
                <a:latin typeface="Times New Roman"/>
                <a:ea typeface="Calibri"/>
              </a:rPr>
              <a:t> – </a:t>
            </a:r>
            <a:r>
              <a:rPr lang="en-US" sz="2400" b="1" dirty="0">
                <a:latin typeface="Times New Roman"/>
                <a:ea typeface="Calibri"/>
              </a:rPr>
              <a:t>Network and system administration</a:t>
            </a: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en-US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Компьютерные </a:t>
            </a:r>
            <a:r>
              <a:rPr lang="ru-RU" sz="2400" dirty="0">
                <a:latin typeface="Times New Roman"/>
                <a:ea typeface="Calibri"/>
              </a:rPr>
              <a:t>системы и комплексы </a:t>
            </a:r>
            <a:r>
              <a:rPr lang="en-US" sz="2400" dirty="0">
                <a:latin typeface="Times New Roman"/>
                <a:ea typeface="Calibri"/>
              </a:rPr>
              <a:t>    </a:t>
            </a:r>
            <a:r>
              <a:rPr lang="en-US" sz="2400" dirty="0" smtClean="0">
                <a:latin typeface="Times New Roman"/>
                <a:ea typeface="Calibri"/>
              </a:rPr>
              <a:t> – </a:t>
            </a:r>
            <a:r>
              <a:rPr lang="en-US" sz="2400" b="1" dirty="0">
                <a:latin typeface="Times New Roman"/>
                <a:ea typeface="Calibri"/>
              </a:rPr>
              <a:t>Computer systems and complexes</a:t>
            </a: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en-US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Техническое </a:t>
            </a:r>
            <a:r>
              <a:rPr lang="ru-RU" sz="2400" dirty="0">
                <a:latin typeface="Times New Roman"/>
                <a:ea typeface="Calibri"/>
              </a:rPr>
              <a:t>обслуживание и ремонт двигателей, систем и агрегатов автомобилей  </a:t>
            </a:r>
            <a:r>
              <a:rPr lang="ru-RU" sz="2400" dirty="0" smtClean="0">
                <a:latin typeface="Times New Roman"/>
                <a:ea typeface="Calibri"/>
              </a:rPr>
              <a:t>- </a:t>
            </a:r>
            <a:r>
              <a:rPr lang="en-US" sz="2400" b="1" dirty="0">
                <a:latin typeface="Times New Roman"/>
                <a:ea typeface="Calibri"/>
              </a:rPr>
              <a:t>Maintenance and repair of engines</a:t>
            </a:r>
            <a:r>
              <a:rPr lang="ru-RU" sz="2400" b="1" dirty="0">
                <a:latin typeface="Times New Roman"/>
                <a:ea typeface="Calibri"/>
              </a:rPr>
              <a:t>, </a:t>
            </a:r>
            <a:r>
              <a:rPr lang="en-US" sz="2400" b="1" dirty="0">
                <a:latin typeface="Times New Roman"/>
                <a:ea typeface="Calibri"/>
              </a:rPr>
              <a:t>systems and assemblies of </a:t>
            </a:r>
            <a:r>
              <a:rPr lang="en-US" sz="2400" b="1" dirty="0" smtClean="0">
                <a:latin typeface="Times New Roman"/>
                <a:ea typeface="Calibri"/>
              </a:rPr>
              <a:t>cars</a:t>
            </a:r>
            <a:endParaRPr lang="ru-RU" sz="2400" b="1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</a:rPr>
              <a:t>-  </a:t>
            </a:r>
            <a:r>
              <a:rPr lang="ru-RU" sz="2400" dirty="0">
                <a:latin typeface="Times New Roman"/>
                <a:ea typeface="Calibri"/>
              </a:rPr>
              <a:t>Мастер отделочных строительных и декоративных работ 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</a:rPr>
              <a:t>Master of finishing construction and decorative works</a:t>
            </a: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en-US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en-US" sz="2000" dirty="0" smtClean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2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56895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Сварщик (ручной и частично механизированной сварки (наплавки)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 smtClean="0">
                <a:latin typeface="Times New Roman"/>
                <a:ea typeface="Calibri"/>
              </a:rPr>
              <a:t>- </a:t>
            </a:r>
            <a:r>
              <a:rPr lang="en-US" sz="2400" b="1" dirty="0">
                <a:latin typeface="Times New Roman"/>
                <a:ea typeface="Calibri"/>
              </a:rPr>
              <a:t>Welder (manual and partially mechanized welding (surfacing) </a:t>
            </a: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en-US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</a:rPr>
              <a:t>- </a:t>
            </a:r>
            <a:r>
              <a:rPr lang="ru-RU" sz="2400" dirty="0" smtClean="0">
                <a:latin typeface="Times New Roman"/>
                <a:ea typeface="Calibri"/>
              </a:rPr>
              <a:t>Мастер </a:t>
            </a:r>
            <a:r>
              <a:rPr lang="ru-RU" sz="2400" dirty="0">
                <a:latin typeface="Times New Roman"/>
                <a:ea typeface="Calibri"/>
              </a:rPr>
              <a:t>по ремонту и обслуживанию автомобилей </a:t>
            </a:r>
            <a:r>
              <a:rPr lang="ru-RU" sz="2400" dirty="0" smtClean="0">
                <a:latin typeface="Times New Roman"/>
                <a:ea typeface="Calibri"/>
              </a:rPr>
              <a:t>- </a:t>
            </a:r>
            <a:r>
              <a:rPr lang="en-US" sz="2400" b="1" dirty="0" smtClean="0">
                <a:latin typeface="Times New Roman"/>
                <a:ea typeface="Calibri"/>
              </a:rPr>
              <a:t>Car </a:t>
            </a:r>
            <a:r>
              <a:rPr lang="en-US" sz="2400" b="1" dirty="0">
                <a:latin typeface="Times New Roman"/>
                <a:ea typeface="Calibri"/>
              </a:rPr>
              <a:t>repair and maintenance master</a:t>
            </a: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en-US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Информационные </a:t>
            </a:r>
            <a:r>
              <a:rPr lang="ru-RU" sz="2400" dirty="0">
                <a:latin typeface="Times New Roman"/>
                <a:ea typeface="Calibri"/>
              </a:rPr>
              <a:t>системы и программирование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en-US" sz="2400" b="1" dirty="0" smtClean="0">
                <a:latin typeface="Times New Roman"/>
                <a:ea typeface="Calibri"/>
              </a:rPr>
              <a:t>Information </a:t>
            </a:r>
            <a:r>
              <a:rPr lang="en-US" sz="2400" b="1" dirty="0">
                <a:latin typeface="Times New Roman"/>
                <a:ea typeface="Calibri"/>
              </a:rPr>
              <a:t>systems and </a:t>
            </a:r>
            <a:r>
              <a:rPr lang="en-US" sz="2400" b="1" dirty="0" smtClean="0">
                <a:latin typeface="Times New Roman"/>
                <a:ea typeface="Calibri"/>
              </a:rPr>
              <a:t>programming</a:t>
            </a:r>
            <a:endParaRPr lang="ru-RU" sz="2400" b="1" dirty="0" smtClean="0">
              <a:latin typeface="Times New Roman"/>
              <a:ea typeface="Calibri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400" b="1" dirty="0">
              <a:latin typeface="Times New Roman"/>
              <a:ea typeface="Calibri"/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Сервис домашнего и коммунального хозяйства </a:t>
            </a:r>
          </a:p>
          <a:p>
            <a:pPr marL="342900" lvl="0" indent="-342900">
              <a:buFontTx/>
              <a:buChar char="-"/>
            </a:pP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Household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and communal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services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lvl="0" indent="-342900">
              <a:buFontTx/>
              <a:buChar char="-"/>
            </a:pPr>
            <a:endParaRPr lang="ru-RU" sz="24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Организация перевозок и управление на транспорте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-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Organization of transportation and management of transport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lvl="0" indent="-342900">
              <a:buFontTx/>
              <a:buChar char="-"/>
            </a:pPr>
            <a:endParaRPr lang="ru-RU" sz="2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400" dirty="0" smtClean="0">
              <a:latin typeface="Times New Roman"/>
              <a:ea typeface="Calibri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4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en-US" sz="2400" b="1" dirty="0" smtClean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50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1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Строительство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и эксплуатация зданий и сооружений </a:t>
            </a:r>
          </a:p>
          <a:p>
            <a:pPr marL="342900" lvl="0" indent="-342900">
              <a:buFontTx/>
              <a:buChar char="-"/>
            </a:pP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Construction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and operation of buildings and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structures</a:t>
            </a:r>
          </a:p>
          <a:p>
            <a:pPr marL="342900" lvl="0" indent="-342900">
              <a:buFontTx/>
              <a:buChar char="-"/>
            </a:pPr>
            <a:endParaRPr lang="en-US" sz="24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Техническое обслуживание и ремонт автомобильного транспорта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–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Maintenance and repair of motor vehicles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lvl="0" indent="-342900">
              <a:buFontTx/>
              <a:buChar char="-"/>
            </a:pPr>
            <a:endParaRPr lang="ru-RU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lvl="0" indent="-342900">
              <a:buFontTx/>
              <a:buChar char="-"/>
            </a:pPr>
            <a:endParaRPr lang="ru-RU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78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67383"/>
              </p:ext>
            </p:extLst>
          </p:nvPr>
        </p:nvGraphicFramePr>
        <p:xfrm>
          <a:off x="179513" y="260648"/>
          <a:ext cx="8784976" cy="6408714"/>
        </p:xfrm>
        <a:graphic>
          <a:graphicData uri="http://schemas.openxmlformats.org/drawingml/2006/table">
            <a:tbl>
              <a:tblPr firstRow="1" firstCol="1" bandRow="1"/>
              <a:tblGrid>
                <a:gridCol w="2814852"/>
                <a:gridCol w="2243964"/>
                <a:gridCol w="1746087"/>
                <a:gridCol w="1980073"/>
              </a:tblGrid>
              <a:tr h="71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оканчивать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школу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учиться хорошо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сдать экзамены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оборудование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занимать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здоровье               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вести обучение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проходной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посещать занятия</a:t>
                      </a: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лекции</a:t>
                      </a: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                 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перемена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пешком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 учебных занятий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буфет, столовая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спортивный зал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художественная литература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семестр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мастерские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общежитие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-8413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стипендия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74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Information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systems and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programming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Информационные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системы 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программирование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computer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–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компьютер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cable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-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кабель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compact disc (= CD)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–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компакт диск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floppy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disk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–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дискета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system unit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–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системный блок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memory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-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память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flash drive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флэш карта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modem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модем</a:t>
            </a:r>
          </a:p>
          <a:p>
            <a:pPr>
              <a:spcAft>
                <a:spcPts val="0"/>
              </a:spcAft>
            </a:pPr>
            <a:r>
              <a:rPr lang="ru-RU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desktop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computer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 - настольный компьютер, стационарный компьютер</a:t>
            </a:r>
          </a:p>
          <a:p>
            <a:pPr>
              <a:spcAft>
                <a:spcPts val="0"/>
              </a:spcAft>
            </a:pPr>
            <a:r>
              <a:rPr lang="ru-RU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digital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computer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 – цифровой компьютер                                    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monitor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– монитор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floppy disk drive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дисковод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18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4969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laptop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notebook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ноутбук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mouse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– мышь, мышка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motherboard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материнская плата</a:t>
            </a:r>
          </a:p>
          <a:p>
            <a:pPr lvl="0"/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scanner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- сканер / сканирующее устройство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data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данные (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информация, хранящаяся на компьютере, в любом виде - текстовом, графическом, аудио, видео, и т.д</a:t>
            </a: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keyboard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клавиатура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cursor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курсор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printer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принтер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hardware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аппаратное обеспечение</a:t>
            </a:r>
          </a:p>
          <a:p>
            <a:pPr lvl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software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программное  обеспечение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958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0487"/>
              </p:ext>
            </p:extLst>
          </p:nvPr>
        </p:nvGraphicFramePr>
        <p:xfrm>
          <a:off x="179512" y="404664"/>
          <a:ext cx="8778192" cy="4754880"/>
        </p:xfrm>
        <a:graphic>
          <a:graphicData uri="http://schemas.openxmlformats.org/drawingml/2006/table">
            <a:tbl>
              <a:tblPr firstRow="1" firstCol="1" bandRow="1"/>
              <a:tblGrid>
                <a:gridCol w="2532738"/>
                <a:gridCol w="1989377"/>
                <a:gridCol w="1393951"/>
                <a:gridCol w="1300151"/>
                <a:gridCol w="1561975"/>
              </a:tblGrid>
              <a:tr h="154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</a:rPr>
                        <a:t>Teachers’ Training College of  Physical Culture of Olympic reserve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</a:rPr>
                        <a:t>Shakhty Pedagogical College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</a:rPr>
                        <a:t>Industrial and Pedagogical College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</a:rPr>
                        <a:t>Technological College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</a:rPr>
                        <a:t>Kazan Medical College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32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4A4A4A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4A4A4A"/>
                          </a:solidFill>
                          <a:effectLst/>
                          <a:latin typeface="Times New Roman"/>
                          <a:ea typeface="Calibri"/>
                        </a:rPr>
                        <a:t>Mark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4A4A4A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4A4A4A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53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450"/>
            <a:ext cx="9000999" cy="689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63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97515"/>
              </p:ext>
            </p:extLst>
          </p:nvPr>
        </p:nvGraphicFramePr>
        <p:xfrm>
          <a:off x="179513" y="260648"/>
          <a:ext cx="8784976" cy="6408714"/>
        </p:xfrm>
        <a:graphic>
          <a:graphicData uri="http://schemas.openxmlformats.org/drawingml/2006/table">
            <a:tbl>
              <a:tblPr firstRow="1" firstCol="1" bandRow="1"/>
              <a:tblGrid>
                <a:gridCol w="2814852"/>
                <a:gridCol w="2243964"/>
                <a:gridCol w="1746087"/>
                <a:gridCol w="1980073"/>
              </a:tblGrid>
              <a:tr h="71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оканчивать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школу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 leave school  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учиться хорошо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 do well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сдать экзамены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 pass exams 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оборудование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equipment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занимать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 occupy                                                               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здоровье               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health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вести обучение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 run 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проходной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level pass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посещать занятия</a:t>
                      </a: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лекции</a:t>
                      </a: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                 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 attend classes (lectures) 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перемена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break   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пешком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on foot 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 учебных занятий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 hour, 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075" algn="l"/>
                          <a:tab pos="630238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period   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буфет, столовая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canteen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спортивный зал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gym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художественная литература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fiction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семестр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term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мастерские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workshops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общежитие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hostel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-8413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academic session 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стипендия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scholarship 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80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абочий стол\Новая папка\Открытый урок Колледж\презинтация и материалы к ней\3096224755785030_b1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35895" cy="28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Рабочий стол\Новая папка (2)\фотки\20221124_104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997348"/>
            <a:ext cx="3960440" cy="294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52" y="3573018"/>
            <a:ext cx="4067944" cy="31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9" y="188640"/>
            <a:ext cx="54726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  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ОТКРЫТЫЙ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</a:rPr>
              <a:t>УРОК ПО УЧЕБНОМУ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ПРЕДМЕТУ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</a:rPr>
              <a:t>«ИНОСТРАННЫЙ ЯЗЫК»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ПО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</a:rPr>
              <a:t>ТЕМЕ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«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The description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of the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</a:rPr>
              <a:t>college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</a:rPr>
              <a:t>(building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</a:rPr>
              <a:t>  atmosphere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</a:rPr>
              <a:t>living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</a:rPr>
              <a:t>conditions, machinery,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</a:rPr>
              <a:t>equipment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»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700808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Преподавателя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Барановой  Елены Анатольевны.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группе Р 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9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188640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1. Paul is good at tennis. He ... tennis very well.                                  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a) play                  b) played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c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plays        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will play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2. Suzy ... to rock music ten minutes ago. </a:t>
            </a:r>
            <a:endParaRPr lang="en-US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listened            b) listens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c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will listen  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listen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en-US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. Many birds ... south every summer.                                                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a) will fly            b) fly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c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flew 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flies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4. Mr. Black ... computer in several minutes.                                    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a) use         b) used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c) will use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d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uses 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5. Jack usually ... to work on Saturdays.                                            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a) don't go      b) didn't go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c) doesn't go 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d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won't go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6. Dick ... help students with the projects next week.                       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a) won't      b) doesn't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c) didn't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d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 don't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7. It ... rain last week.                                                                          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a) doesn't   b) didn't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c) won't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d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don't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8. Cats ... very well in the dark.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a) saw        b) will see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c) sees 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     d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) see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description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college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building, environment, living conditions,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machinery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equipment)"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7" y="213285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endParaRPr lang="en-US" sz="2800" b="1" dirty="0" smtClean="0">
              <a:latin typeface="Times New Roman"/>
              <a:ea typeface="Calibri"/>
            </a:endParaRPr>
          </a:p>
          <a:p>
            <a:pPr algn="r">
              <a:spcAft>
                <a:spcPts val="0"/>
              </a:spcAft>
            </a:pPr>
            <a:endParaRPr lang="en-US" sz="2800" b="1" dirty="0">
              <a:latin typeface="Times New Roman"/>
              <a:ea typeface="Calibri"/>
            </a:endParaRPr>
          </a:p>
          <a:p>
            <a:pPr algn="r"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Calibri"/>
              </a:rPr>
              <a:t>There </a:t>
            </a:r>
            <a:r>
              <a:rPr lang="en-US" sz="2800" b="1" dirty="0">
                <a:latin typeface="Times New Roman"/>
                <a:ea typeface="Calibri"/>
              </a:rPr>
              <a:t>are a lot of different professions in this world </a:t>
            </a:r>
            <a:endParaRPr lang="ru-RU" sz="2800" dirty="0">
              <a:latin typeface="Times New Roman"/>
              <a:ea typeface="Calibri"/>
            </a:endParaRPr>
          </a:p>
          <a:p>
            <a:pPr algn="r">
              <a:spcAft>
                <a:spcPts val="0"/>
              </a:spcAft>
            </a:pPr>
            <a:r>
              <a:rPr lang="en-US" sz="2800" b="1" dirty="0">
                <a:latin typeface="Times New Roman"/>
                <a:ea typeface="Calibri"/>
              </a:rPr>
              <a:t>And all professions are important. </a:t>
            </a:r>
            <a:endParaRPr lang="ru-RU" sz="2800" dirty="0">
              <a:latin typeface="Times New Roman"/>
              <a:ea typeface="Calibri"/>
            </a:endParaRPr>
          </a:p>
          <a:p>
            <a:pPr algn="r">
              <a:spcAft>
                <a:spcPts val="0"/>
              </a:spcAft>
            </a:pPr>
            <a:r>
              <a:rPr lang="en-US" sz="2800" b="1" dirty="0">
                <a:latin typeface="Times New Roman"/>
                <a:ea typeface="Calibri"/>
              </a:rPr>
              <a:t>But I consider the professions of our college to be the best and in demand </a:t>
            </a:r>
            <a:endParaRPr lang="ru-RU" sz="28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75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В мире существует множество  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самых разных профессий.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                                          И все профессии важны. 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               Но профессии нашего колледжа </a:t>
            </a:r>
            <a:endParaRPr lang="en-US" sz="2800" b="1" dirty="0" smtClean="0">
              <a:latin typeface="Times New Roman"/>
              <a:ea typeface="Calibri"/>
            </a:endParaRPr>
          </a:p>
          <a:p>
            <a:pPr algn="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</a:rPr>
              <a:t>я </a:t>
            </a:r>
            <a:r>
              <a:rPr lang="ru-RU" sz="2800" b="1" dirty="0">
                <a:latin typeface="Times New Roman"/>
                <a:ea typeface="Calibri"/>
              </a:rPr>
              <a:t>считаю </a:t>
            </a:r>
          </a:p>
          <a:p>
            <a:pPr algn="r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           самыми лучшими и востребованными</a:t>
            </a:r>
            <a:r>
              <a:rPr lang="ru-RU" sz="2800" b="1" dirty="0" smtClean="0">
                <a:latin typeface="Times New Roman"/>
                <a:ea typeface="Calibri"/>
              </a:rPr>
              <a:t>!</a:t>
            </a:r>
            <a:endParaRPr lang="ru-RU" sz="2800" b="1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49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11" y="5202241"/>
            <a:ext cx="8852297" cy="130741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the entrance through which students come to college every day to gain knowledge and skills. Many different future professionals study at this place.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11" y="106366"/>
            <a:ext cx="885229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27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11" y="116632"/>
            <a:ext cx="879514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467544" y="5301209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is a laboratory where future system administrators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programmers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trained. They create virtual networks here and configure them in order to have good practice in the future.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82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454</TotalTime>
  <Words>803</Words>
  <Application>Microsoft Office PowerPoint</Application>
  <PresentationFormat>Экран (4:3)</PresentationFormat>
  <Paragraphs>199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24</cp:revision>
  <dcterms:created xsi:type="dcterms:W3CDTF">2022-11-24T17:24:27Z</dcterms:created>
  <dcterms:modified xsi:type="dcterms:W3CDTF">2022-11-29T19:02:30Z</dcterms:modified>
</cp:coreProperties>
</file>