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0" r:id="rId3"/>
    <p:sldId id="292" r:id="rId4"/>
    <p:sldId id="303" r:id="rId5"/>
    <p:sldId id="299" r:id="rId6"/>
    <p:sldId id="304" r:id="rId7"/>
    <p:sldId id="305" r:id="rId8"/>
  </p:sldIdLst>
  <p:sldSz cx="9144000" cy="5143500" type="screen16x9"/>
  <p:notesSz cx="6670675" cy="9777413"/>
  <p:defaultTextStyle>
    <a:defPPr>
      <a:defRPr lang="ru-RU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596"/>
    <a:srgbClr val="FFE699"/>
    <a:srgbClr val="D77777"/>
    <a:srgbClr val="008000"/>
    <a:srgbClr val="0036A2"/>
    <a:srgbClr val="00B800"/>
    <a:srgbClr val="00A400"/>
    <a:srgbClr val="99CC00"/>
    <a:srgbClr val="33CC33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90" autoAdjust="0"/>
  </p:normalViewPr>
  <p:slideViewPr>
    <p:cSldViewPr>
      <p:cViewPr varScale="1">
        <p:scale>
          <a:sx n="155" d="100"/>
          <a:sy n="155" d="100"/>
        </p:scale>
        <p:origin x="848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1" y="0"/>
            <a:ext cx="2890838" cy="48895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8F9BD5E-009B-4580-9630-A8DF6D1EFA89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200" y="733425"/>
            <a:ext cx="6518275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1" y="4645026"/>
            <a:ext cx="5337175" cy="4398963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90838" cy="48895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1" y="9286875"/>
            <a:ext cx="2890838" cy="48895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A9F2B2B-C1E6-4FDA-BF96-37F5E4C2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5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94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21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4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5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4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4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5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17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28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18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B1C36-6CE7-4B73-9642-67EB0856552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E96F5-177C-4157-8A97-6519FAD51E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95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4" indent="-342884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11512"/>
            <a:ext cx="9144000" cy="1102519"/>
          </a:xfr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/>
          <a:p>
            <a:r>
              <a:rPr lang="ru-RU" sz="16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и науки Самарской области</a:t>
            </a:r>
            <a:endParaRPr lang="ru-RU" sz="3600" b="1" spc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51670"/>
            <a:ext cx="9144000" cy="2376264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Рейтинг оценки усилий </a:t>
            </a:r>
          </a:p>
          <a:p>
            <a:pPr marL="342884" indent="-342884"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региональных органов исполнительной власти </a:t>
            </a:r>
          </a:p>
          <a:p>
            <a:pPr marL="342884" indent="-342884">
              <a:spcBef>
                <a:spcPct val="0"/>
              </a:spcBef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 созданию качественной среды для жизни граждан РФ в 2022 году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A4E44F-35A5-ED4E-B185-C8A62DB58237}"/>
              </a:ext>
            </a:extLst>
          </p:cNvPr>
          <p:cNvSpPr txBox="1"/>
          <p:nvPr/>
        </p:nvSpPr>
        <p:spPr>
          <a:xfrm>
            <a:off x="4139952" y="458522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25.10.2023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62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/>
        </p:nvSpPr>
        <p:spPr>
          <a:xfrm>
            <a:off x="0" y="142997"/>
            <a:ext cx="9427779" cy="542803"/>
          </a:xfrm>
          <a:prstGeom prst="homePlate">
            <a:avLst/>
          </a:prstGeom>
          <a:solidFill>
            <a:srgbClr val="0070C0"/>
          </a:solidFill>
          <a:ln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ru-RU" sz="3200" b="1" spc="100" dirty="0">
                <a:solidFill>
                  <a:prstClr val="white"/>
                </a:solidFill>
                <a:latin typeface="Calibri" pitchFamily="34" charset="0"/>
                <a:ea typeface="Calibri"/>
                <a:cs typeface="Calibri" pitchFamily="34" charset="0"/>
              </a:rPr>
              <a:t> НАЦИОНАЛЬНАЯ СОЦИАЛЬНАЯ ИНИЦИАТИВА</a:t>
            </a:r>
            <a:endParaRPr lang="ru-RU" sz="3200" b="1" dirty="0">
              <a:latin typeface="Arial"/>
              <a:ea typeface="Calibri"/>
              <a:cs typeface="Times New Roman"/>
            </a:endParaRPr>
          </a:p>
        </p:txBody>
      </p:sp>
      <p:pic>
        <p:nvPicPr>
          <p:cNvPr id="2052" name="Picture 4" descr="https://www.mkk-sodeistvie.ru/IMG/911fc70444199b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2807" y="555526"/>
            <a:ext cx="3381681" cy="14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t4.ftcdn.net/jpg/02/62/07/17/360_F_262071755_DujsILwEzDPtJEmSiBShxWO5ZL79lU9p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84071"/>
            <a:ext cx="9144000" cy="195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"/>
          <a:stretch/>
        </p:blipFill>
        <p:spPr bwMode="auto">
          <a:xfrm>
            <a:off x="95251" y="788781"/>
            <a:ext cx="5340350" cy="3575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86800" y="4705355"/>
            <a:ext cx="457200" cy="273844"/>
          </a:xfrm>
        </p:spPr>
        <p:txBody>
          <a:bodyPr/>
          <a:lstStyle/>
          <a:p>
            <a:fld id="{B48B6559-2A19-4A95-8710-585CE5926D8F}" type="slidenum">
              <a:rPr lang="ru-RU" smtClean="0">
                <a:solidFill>
                  <a:schemeClr val="tx1"/>
                </a:solidFill>
              </a:r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36095" y="1779662"/>
            <a:ext cx="3700347" cy="1471172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 этого общественно значимого проекта – улучшить, сделать более человечной работу социальной сферы, выстроить все процессы, исходя из запросов и потребностей граждан, чтобы качество жизни наших людей было лучшее и чтобы удовлетворённость граждан важными сферами для их жизни была высокой</a:t>
            </a:r>
          </a:p>
        </p:txBody>
      </p:sp>
    </p:spTree>
    <p:extLst>
      <p:ext uri="{BB962C8B-B14F-4D97-AF65-F5344CB8AC3E}">
        <p14:creationId xmlns:p14="http://schemas.microsoft.com/office/powerpoint/2010/main" val="338664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9144000" cy="857250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buFont typeface="Arial" panose="020B0604020202020204" pitchFamily="34" charset="0"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А. Удовлетворенность человека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19196"/>
              </p:ext>
            </p:extLst>
          </p:nvPr>
        </p:nvGraphicFramePr>
        <p:xfrm>
          <a:off x="19956" y="843558"/>
          <a:ext cx="9108506" cy="2980121"/>
        </p:xfrm>
        <a:graphic>
          <a:graphicData uri="http://schemas.openxmlformats.org/drawingml/2006/table">
            <a:tbl>
              <a:tblPr/>
              <a:tblGrid>
                <a:gridCol w="1671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40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МЕТОДИКА РАСЧЕТА: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</a:t>
                      </a:r>
                    </a:p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Шкала оценки: от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(абсолютно не удовлетворен) </a:t>
                      </a:r>
                    </a:p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                     до </a:t>
                      </a:r>
                      <a:r>
                        <a:rPr lang="ru-RU" sz="1200" b="1" dirty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(абсолютно удовлетворен)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среднее по РФ 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 2023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031">
                <a:tc>
                  <a:txBody>
                    <a:bodyPr/>
                    <a:lstStyle/>
                    <a:p>
                      <a:pPr algn="l" fontAlgn="ctr">
                        <a:lnSpc>
                          <a:spcPct val="80000"/>
                        </a:lnSpc>
                        <a:tabLst>
                          <a:tab pos="3316288" algn="l"/>
                        </a:tabLs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Удовлетворенность процессом записи ребенка в дошкольное образовательное учреждение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среднее значение всех ответов на вопрос: </a:t>
                      </a:r>
                      <a:b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"Оцените, насколько Вы удовлетворены процессом записи Вашего ребенка в дошкольное образовательное учреждение (за последний год)“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Вопрос задается тем респондентам, кто имеет релевантный опыт записи в государственное(муниципальное) дошкольное образовательное учреждение</a:t>
                      </a:r>
                      <a:endParaRPr lang="en-US" sz="1200" b="0" i="0" u="none" strike="noStrike" spc="-4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Не действовал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2,49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2,58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2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2,60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59">
                <a:tc>
                  <a:txBody>
                    <a:bodyPr/>
                    <a:lstStyle/>
                    <a:p>
                      <a:pPr algn="l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Удовлетворенность процессом записи ребенка в общеобразовательное учреждение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55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среднее значение всех ответов на вопрос:</a:t>
                      </a:r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algn="ctr" defTabSz="914355" rtl="0" eaLnBrk="1" fontAlgn="ctr" latinLnBrk="0" hangingPunct="1">
                        <a:lnSpc>
                          <a:spcPct val="80000"/>
                        </a:lnSpc>
                        <a:spcAft>
                          <a:spcPts val="600"/>
                        </a:spcAft>
                      </a:pPr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"Оцените, насколько Вы удовлетворены процессом записи Вашего ребенка в школу (за последний год)"</a:t>
                      </a:r>
                    </a:p>
                    <a:p>
                      <a:pPr marL="0" algn="ctr" defTabSz="914355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Вопрос задается тем респондентам, кто имеет релевантный опыт записи в государственную(муниципальную) общеобразовательную организацию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Не действовал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2,82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2,73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2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2,82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27">
                <a:tc>
                  <a:txBody>
                    <a:bodyPr/>
                    <a:lstStyle/>
                    <a:p>
                      <a:pPr algn="l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Удовлетворенность процессом записи ребенка в учреждение дополнительного образования или досуговой деятельности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среднее значение всех ответов на вопрос: </a:t>
                      </a:r>
                    </a:p>
                    <a:p>
                      <a:pPr marL="0" algn="ctr" defTabSz="914355" rtl="0" eaLnBrk="1" fontAlgn="ctr" latinLnBrk="0" hangingPunct="1">
                        <a:lnSpc>
                          <a:spcPct val="80000"/>
                        </a:lnSpc>
                        <a:spcAft>
                          <a:spcPts val="600"/>
                        </a:spcAft>
                      </a:pPr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"Оцените, насколько  Вы удовлетворены процессом записи Вашего ребёнка на дополнительное образование в формате кружков/секций/курсов/т.п.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i="0" u="none" strike="noStrike" kern="1200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100" b="0" i="1" u="none" strike="noStrike" kern="1200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по направлениям: техническая, естественнонаучная, художественная, физкультурно-спортивная, туристско-краеведческая, социально-гуманитарная </a:t>
                      </a: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  <a:endParaRPr lang="ru-RU" sz="1200" b="0" dirty="0"/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kern="1200" spc="-4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Не действовал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2,32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8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2,30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2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2,43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-11359" y="3867894"/>
            <a:ext cx="9144000" cy="258961"/>
          </a:xfrm>
          <a:prstGeom prst="rect">
            <a:avLst/>
          </a:prstGeo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>
            <a:lvl1pPr algn="ctr">
              <a:spcBef>
                <a:spcPct val="0"/>
              </a:spcBef>
              <a:buNone/>
              <a:defRPr sz="1600" b="1" spc="1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697" y="4083918"/>
            <a:ext cx="9170815" cy="1256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Провести информационную работу с населением, в том числе опросы и встречи с гражданами в целях повышения Рейтинга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Внедрить стандарты </a:t>
            </a:r>
            <a:r>
              <a:rPr lang="ru-RU" sz="1300" spc="-40" dirty="0" err="1">
                <a:latin typeface="Calibri" panose="020F0502020204030204" pitchFamily="34" charset="0"/>
                <a:cs typeface="Calibri" panose="020F0502020204030204" pitchFamily="34" charset="0"/>
              </a:rPr>
              <a:t>клиентоцентричности</a:t>
            </a: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 в деятельность образовательных организаций Самарской области 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Обеспечить актуальность информации об УДОД, в том числе в Навигаторе</a:t>
            </a:r>
            <a:r>
              <a:rPr lang="en-US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дополнительного образования Самарской области </a:t>
            </a:r>
          </a:p>
          <a:p>
            <a:pPr algn="ctr" fontAlgn="ctr"/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Информировать население о существующих сервисах записи в кружки и секции на официальных сайтах, в официальных группах и родительских чатах</a:t>
            </a:r>
            <a:endParaRPr lang="en-US" sz="1300" spc="-4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lnSpc>
                <a:spcPct val="80000"/>
              </a:lnSpc>
              <a:buClr>
                <a:srgbClr val="0036A2"/>
              </a:buClr>
              <a:buFont typeface="Wingdings" panose="05000000000000000000" pitchFamily="2" charset="2"/>
              <a:buChar char="ü"/>
            </a:pPr>
            <a:endParaRPr lang="ru-RU" sz="1300" spc="-4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2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buFont typeface="Arial" panose="020B0604020202020204" pitchFamily="34" charset="0"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Б. Объективные факторы среды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33820"/>
              </p:ext>
            </p:extLst>
          </p:nvPr>
        </p:nvGraphicFramePr>
        <p:xfrm>
          <a:off x="35493" y="915566"/>
          <a:ext cx="9108507" cy="2818139"/>
        </p:xfrm>
        <a:graphic>
          <a:graphicData uri="http://schemas.openxmlformats.org/drawingml/2006/table">
            <a:tbl>
              <a:tblPr/>
              <a:tblGrid>
                <a:gridCol w="151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1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МЕТОДИКА РАСЧЕТА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среднее по РФ 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 2023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38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Доля респондентов, согласных, что их детям доступно дополнительное образование,</a:t>
                      </a:r>
                    </a:p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ОПРОС: "На дополнительные занятия по каким из перечисленных направлений у Вас есть возможность отдать Вашего ребенка в Вашем населенном пункте?»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по формуле: КО/КР*3, где КО - суммарное количество выбранных вариантов ответа 1-4КР- количество респондентов</a:t>
                      </a:r>
                    </a:p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(1 - Занятия по творческому направлению; 2 - Занятия по естественно-научному и научно-техническому направлениям; 3 - спортивные секции;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4 - туристско-краеведческая, социально-гуманитарная;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5 - нет возможности ни по одному из направлений)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97,60%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98,8%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5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Среднее количество часов, которое ученики тратят в неделю на дополнительное образование,</a:t>
                      </a:r>
                    </a:p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часы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ctr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ОПРОС: «Сколько времени в среднем в неделю проводит Ваш ребенок на занятиях по дополнительному образованию (учитываются занятия, которые ребенок посещает на регулярной/постоянной основе, включая занятия по направлениям: творческие, естественно-научные, научно-технические и пр.)?»</a:t>
                      </a: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как среднее значение ответов</a:t>
                      </a:r>
                      <a:b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ru-RU" sz="105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всех респондентов на вопрос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5,5 ч.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5,61 ч.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5,59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2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5,9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3795886"/>
            <a:ext cx="9144000" cy="288032"/>
          </a:xfrm>
          <a:prstGeom prst="rect">
            <a:avLst/>
          </a:prstGeo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1600" b="1" spc="1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071431"/>
            <a:ext cx="91440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Обеспечить вариативность программ дополнительного образования в соответствии с запросами граждан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Информировать население о существующих сервисах записи в кружки и секции на официальных сайтах, в официальных группах и чатах организаций образования, культуры и спорта, в родительских чатах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300" spc="-40" dirty="0">
                <a:latin typeface="Calibri" panose="020F0502020204030204" pitchFamily="34" charset="0"/>
                <a:cs typeface="Calibri" panose="020F0502020204030204" pitchFamily="34" charset="0"/>
              </a:rPr>
              <a:t>Актуализировать информацию об учреждениях, оказывающих услуги дополнительного образования, в Навигаторе дополнительного образования детей Самарской области </a:t>
            </a:r>
          </a:p>
        </p:txBody>
      </p:sp>
    </p:spTree>
    <p:extLst>
      <p:ext uri="{BB962C8B-B14F-4D97-AF65-F5344CB8AC3E}">
        <p14:creationId xmlns:p14="http://schemas.microsoft.com/office/powerpoint/2010/main" val="307119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buFont typeface="Arial" panose="020B0604020202020204" pitchFamily="34" charset="0"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Б. Объективные факторы среды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757984"/>
              </p:ext>
            </p:extLst>
          </p:nvPr>
        </p:nvGraphicFramePr>
        <p:xfrm>
          <a:off x="169694" y="1080546"/>
          <a:ext cx="8784976" cy="2780075"/>
        </p:xfrm>
        <a:graphic>
          <a:graphicData uri="http://schemas.openxmlformats.org/drawingml/2006/table">
            <a:tbl>
              <a:tblPr/>
              <a:tblGrid>
                <a:gridCol w="2769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1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МЕТОДИКА РАСЧЕТА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Расходы на покупку учебных материалов для занятий в школе, скорректированные на реальный среднедушевой денежный доход населения, 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ОПРОС: «Сколько Вы тратите денег на покупку учебных материалов (</a:t>
                      </a:r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учебников, учебных пособий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для занятий в школе в течение учебного года?", скорректированное на среднедушевые доходы населения»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как среднее значение ответов</a:t>
                      </a:r>
                      <a:r>
                        <a:rPr lang="ru-RU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всех респондентов на вопрос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7 532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8484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Расходы на дополнительное образование ребенка по программе общеобразовательного учреждения (репетиторы и/или программы дополнительного образования), скорректированные на ИПЦ,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60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ОПРОС: «Сколько Вы тратите денег на дополнительные занятия Вашего ребенка по предметам школьной программы в среднем в месяц (</a:t>
                      </a:r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том числе репетиторов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)?»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скорректированный на реальный среднедушевой денежный доход 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населения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как среднее значение ответов респондентов на вопрос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4 145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6492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-9818" y="4083918"/>
            <a:ext cx="9144000" cy="360040"/>
          </a:xfrm>
          <a:prstGeom prst="rect">
            <a:avLst/>
          </a:prstGeo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1600" b="1" spc="1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488689"/>
            <a:ext cx="9170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Провести информационно-разъяснительную работу с родителями обучающихся в вопросах обеспечения учебниками и учебными пособиями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Информировать всех участников образовательного процесса о существующих сервисах записи в БЕСПЛАТНЫЕ кружки и секции на официальных сайтах, в официальных группах и чатах организаций образования, культуры и спорта, в родительских чатах </a:t>
            </a:r>
          </a:p>
        </p:txBody>
      </p:sp>
    </p:spTree>
    <p:extLst>
      <p:ext uri="{BB962C8B-B14F-4D97-AF65-F5344CB8AC3E}">
        <p14:creationId xmlns:p14="http://schemas.microsoft.com/office/powerpoint/2010/main" val="99402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buFont typeface="Arial" panose="020B0604020202020204" pitchFamily="34" charset="0"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Б. Объективные факторы среды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07185"/>
              </p:ext>
            </p:extLst>
          </p:nvPr>
        </p:nvGraphicFramePr>
        <p:xfrm>
          <a:off x="107504" y="843558"/>
          <a:ext cx="8928994" cy="3235751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1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МЕТОДИКА РАСЧЕТА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среднее по РФ 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 2023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38">
                <a:tc>
                  <a:txBody>
                    <a:bodyPr/>
                    <a:lstStyle/>
                    <a:p>
                      <a:pPr marL="0" algn="ctr" defTabSz="914355" rtl="0" eaLnBrk="1" fontAlgn="ctr" latinLnBrk="0" hangingPunct="1">
                        <a:lnSpc>
                          <a:spcPct val="90000"/>
                        </a:lnSpc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Оценка использования на школьных уроках лабораторного оборудования, специального инвентаря и объектов цифровой инфраструктуры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ОПРОС: Оцените, насколько вы согласны с утверждением: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«В школе, в которой обучается мой ребенок, на уроках используется лабораторное оборудование, специальный инвентарь и объекты цифровой инфраструктуры (например., компьютеры, интерактивные панели, высокоскоростное Интернет-соединение)".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этом предварительно задается уточняющий вопрос, в какой школе учится ребенок (государственная / частная).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Шкала оценки: от 0 до 4 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как среднее значение ответов всех респондентов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59">
                <a:tc>
                  <a:txBody>
                    <a:bodyPr/>
                    <a:lstStyle/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Оценка качества среднего профессионального образования на основе применимости знаний и навыков в работе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ОПРОС: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«Оцените, насколько практические знания и навыки, полученные/получаемые в профессиональной образовательной организации полезны и применимы в работе?»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Шкала оценки: от 0 до 4 </a:t>
                      </a:r>
                    </a:p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Рассчитывается как среднее значение ответов всех респондентов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4083918"/>
            <a:ext cx="9144000" cy="216024"/>
          </a:xfrm>
          <a:prstGeom prst="rect">
            <a:avLst/>
          </a:prstGeo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1600" b="1" spc="1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493" y="4312503"/>
            <a:ext cx="9170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Провести информационно-разъяснительную работу с родителями обучающихся в вопросе использования лабораторного оборудования на уроках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Активизировать работу ОО по проведению дней открытых дверей для родителей обучающихся, общешкольных родительских собраний с демонстрацией имеющихся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118294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solidFill>
            <a:srgbClr val="D77777"/>
          </a:solidFill>
        </p:spPr>
        <p:txBody>
          <a:bodyPr vert="horz" lIns="91436" tIns="45718" rIns="91436" bIns="45718" rtlCol="0" anchor="ctr">
            <a:noAutofit/>
          </a:bodyPr>
          <a:lstStyle/>
          <a:p>
            <a:pPr marL="342884" indent="-342884">
              <a:buFont typeface="Arial" panose="020B0604020202020204" pitchFamily="34" charset="0"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 Б. Объективные факторы среды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984443"/>
              </p:ext>
            </p:extLst>
          </p:nvPr>
        </p:nvGraphicFramePr>
        <p:xfrm>
          <a:off x="107504" y="915566"/>
          <a:ext cx="8928994" cy="2810555"/>
        </p:xfrm>
        <a:graphic>
          <a:graphicData uri="http://schemas.openxmlformats.org/drawingml/2006/table">
            <a:tbl>
              <a:tblPr/>
              <a:tblGrid>
                <a:gridCol w="172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1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МЕТОДИКА РАСЧЕТА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среднее по РФ 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 2023</a:t>
                      </a:r>
                    </a:p>
                  </a:txBody>
                  <a:tcPr marL="9507" marR="9507" marT="9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6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Доля педагогов/учителей, занимающихся административной работой более 30% рабочего времени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ОПРОС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как доля респондентов, указавших, что занятие административной работой занимает у них более 30% рабочего времени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Вопрос: «Какой процент рабочего времени Вам приходится заниматься административной работой (заполнение отчетов/журналов/пр.) в образовательном учреждении, в котором Вы работаете?»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Динамика: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Текучесть кадров педагогических работников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как абсолютное изменение показателя за 2 года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Рассчитывается как отношение количества выбывших за год штатных учителей к общему количеству штатных учителей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339" y="3795886"/>
            <a:ext cx="9144000" cy="258961"/>
          </a:xfrm>
          <a:prstGeom prst="rect">
            <a:avLst/>
          </a:prstGeom>
          <a:solidFill>
            <a:srgbClr val="0036A2"/>
          </a:solidFill>
        </p:spPr>
        <p:txBody>
          <a:bodyPr vert="horz" lIns="91436" tIns="45718" rIns="91436" bIns="45718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None/>
              <a:defRPr sz="1600" b="1" spc="1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Задачи: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14320" y="408391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Обеспечить участие ОО в проекте годичной практики студентов последних курсов педагогических вузов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Открыть в ОУ профильные психолого-педагогические классы для обучающихся, имеющих интерес к педагогической деятельности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Обеспечить контроль за документарной нагрузкой педагогов</a:t>
            </a:r>
          </a:p>
          <a:p>
            <a:pPr marL="171450" indent="-171450">
              <a:buClr>
                <a:srgbClr val="0036A2"/>
              </a:buClr>
              <a:buFont typeface="Wingdings" panose="05000000000000000000" pitchFamily="2" charset="2"/>
              <a:buChar char="ü"/>
            </a:pP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Исключить запрос подготовки педагогическими работниками документов, не входящих в Перечень документации, утвержденный приказом </a:t>
            </a:r>
            <a:r>
              <a:rPr lang="ru-RU" sz="1200" spc="-40" dirty="0" err="1">
                <a:latin typeface="Calibri" panose="020F0502020204030204" pitchFamily="34" charset="0"/>
                <a:cs typeface="Calibri" panose="020F0502020204030204" pitchFamily="34" charset="0"/>
              </a:rPr>
              <a:t>Минпросвещения</a:t>
            </a:r>
            <a:r>
              <a:rPr lang="ru-RU" sz="1200" spc="-40" dirty="0">
                <a:latin typeface="Calibri" panose="020F0502020204030204" pitchFamily="34" charset="0"/>
                <a:cs typeface="Calibri" panose="020F0502020204030204" pitchFamily="34" charset="0"/>
              </a:rPr>
              <a:t> России от 21.07.2022 № 582. Использовать в работе отчеты только из автоматизированных информационных систем</a:t>
            </a:r>
          </a:p>
        </p:txBody>
      </p:sp>
    </p:spTree>
    <p:extLst>
      <p:ext uri="{BB962C8B-B14F-4D97-AF65-F5344CB8AC3E}">
        <p14:creationId xmlns:p14="http://schemas.microsoft.com/office/powerpoint/2010/main" val="1182949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9095</TotalTime>
  <Words>1187</Words>
  <Application>Microsoft Macintosh PowerPoint</Application>
  <PresentationFormat>Экран (16:9)</PresentationFormat>
  <Paragraphs>146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Министерство образования и науки Самарской области</vt:lpstr>
      <vt:lpstr>Презентация PowerPoint</vt:lpstr>
      <vt:lpstr>БЛОК А. Удовлетворенность человека</vt:lpstr>
      <vt:lpstr>БЛОК Б. Объективные факторы среды</vt:lpstr>
      <vt:lpstr>БЛОК Б. Объективные факторы среды</vt:lpstr>
      <vt:lpstr>БЛОК Б. Объективные факторы среды</vt:lpstr>
      <vt:lpstr>БЛОК Б. Объективные факторы среды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Кирина Марина Юрьевна</dc:creator>
  <cp:lastModifiedBy>Microsoft Office User</cp:lastModifiedBy>
  <cp:revision>149</cp:revision>
  <cp:lastPrinted>2023-10-16T10:38:43Z</cp:lastPrinted>
  <dcterms:created xsi:type="dcterms:W3CDTF">2021-11-18T07:59:43Z</dcterms:created>
  <dcterms:modified xsi:type="dcterms:W3CDTF">2023-10-24T17:48:43Z</dcterms:modified>
</cp:coreProperties>
</file>