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56" r:id="rId5"/>
    <p:sldId id="262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0DB32A-3C3B-519D-369D-903E10FE4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D3B26D-5E4E-6791-2107-ACF02642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842EDD-CED6-3E02-E1D4-FBC35C56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97EB1F-8D8D-BBF2-E1F3-18E9E5EF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7834F3-C707-DF0B-ABEB-2DD4FCC5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8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1D279F-1EE7-4B3C-9DDD-C1FBF60E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10380FF-235C-162C-FE89-DA4839813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F10CAC-CFC4-F4D0-CB41-01844CC1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8DF7FE-3AD0-E70D-E09E-B7CBC8B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6A92F5-06A2-4FC1-62CE-1E9D8CA2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1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901600A-E581-5BFD-F2EE-9679EC725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8F10BF4-0DB4-7088-CA78-CE479BE4D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BB678D-C0A2-C048-2843-175A9782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8FA8E4-3481-A63C-24A3-8AEE59A4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12FEA4-A771-9559-D514-C1DB1ECF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9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2F6EE9-D836-FD09-E4FF-B888D625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BF7044-A069-8A58-647A-494B0B602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4DDE5E-8167-F204-1D21-64934920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C54E9D-3D11-6EE3-FEF9-8B685CEB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BA1318-63C3-490E-6029-B994C6D5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5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06383D-5536-430E-9B44-B7730F11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D360F7-F37F-C0A9-A56C-BCCB36F7D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BEDE37-D975-2664-4C7B-D50EC5B2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4B5ABA-9DE7-D734-7992-34ED409C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DC3B46-B57E-6D5E-C5F1-CAC86546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6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E61E1B-D4E3-B2BB-38DB-61C03DB3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38F610-195B-1493-29F7-1BB13FED1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BF15C2-238D-574E-1641-92717031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76272F-359E-5629-249B-6BC92A73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450F7B-1444-3D01-56F3-7F05A8DA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B572F0-909D-EDA0-B8B3-89CC25F9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2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788BBA-DFB3-BF81-5200-C9EB30EE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6248D1-5B4A-D59E-3ED5-3FADC7A1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797386D-F7B4-1AA0-84DE-D01F59D5C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558FFAB-7FA1-E44F-DE7C-16AC04FDF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1B00AE-ED07-2FFF-67E3-6DF27C457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20EBF0-3FFF-5A80-5120-4676523D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052464A-125C-C913-FA8F-146284C6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ED45262-946F-3D7A-4623-B7869D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5B474B-F6E9-130E-B7C0-3BED6CB1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23A51C2-EF01-FD36-E4D2-D6D2290C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42561BD-4C8A-7580-FE58-88CD1F7F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FCEC472-BC1F-CCB5-8AC8-44895B50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4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42181D1-4839-E7D6-11B1-634E9E6F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20919FA-C30E-04B1-C048-33097723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8515CEF-AF13-6F83-3C5C-9AC91C7E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5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073B9B-F4A1-54A5-B6AA-B487E2C9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9FBBC8-E7D8-4206-081E-2501BDEE9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27BF66-F849-D1DF-6526-C679BBBFD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5FFB5C-F13C-BDDB-D189-1615F1EA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7B1728-6904-1199-72EA-4C72FE70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2AEF38-8A80-69C4-F717-2383682B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7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A1A21F-E123-AAA5-3066-D3ECEB12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D8C053D-27B9-8BA6-A9E0-26EF80617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51E1B5-8639-EC5C-D5D7-DD43EAAC5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A88B45E-6F16-E8B1-F07D-F9C2A23B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1EE493-0906-6051-6072-2BAC1649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F13B6CF-3F86-31E2-DD84-D0467668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9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E469ED-4993-EF9B-C821-3BFB1524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293209D-6020-4AC0-E057-84FFBEF6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68F515-B965-7EDA-E1C5-7753E43CC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1ADED-A6D0-49C0-B5FC-5CCE3B9BE40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3AF8B5-99D3-5C75-348E-AA4B44E1C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FFAF4E-A197-32D9-C72C-FE255CFA9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9199"/>
            <a:ext cx="9117106" cy="228179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мониторинга </a:t>
            </a:r>
            <a:b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реализации дуального и целевого обучения в 2023 году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1318" y="4625788"/>
            <a:ext cx="10981764" cy="131781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Галкина Евгения Сергеевна, </a:t>
            </a:r>
          </a:p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директор Регионального центра трудовых ресурсов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8889A2D1-3580-CBF4-3504-1A26B12C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489" y="287992"/>
            <a:ext cx="11969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03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95" y="233083"/>
            <a:ext cx="11022105" cy="833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Этапы и сроки реализации мониторингов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403876"/>
              </p:ext>
            </p:extLst>
          </p:nvPr>
        </p:nvGraphicFramePr>
        <p:xfrm>
          <a:off x="331695" y="995082"/>
          <a:ext cx="11268634" cy="5375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5151"/>
                <a:gridCol w="2440097"/>
                <a:gridCol w="1993386"/>
              </a:tblGrid>
              <a:tr h="4553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505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Предоставление 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 (актуализация информации) о 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практико-ориентированном (дуальном) обучении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целевом обучении, и предоставление скан-копий подтверждающих документов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марта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июня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сентября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декабря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ПОО</a:t>
                      </a:r>
                    </a:p>
                  </a:txBody>
                  <a:tcPr marL="68580" marR="68580" marT="0" marB="0"/>
                </a:tc>
              </a:tr>
              <a:tr h="123453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Утверждение 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руководителем образовательной организации отчета о реализации 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практико-ориентированного (дуального) обучения, целевого обучения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предоставление его скан-копии в РЦТР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марта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июня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сентября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декабря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ПОО</a:t>
                      </a:r>
                    </a:p>
                  </a:txBody>
                  <a:tcPr marL="68580" marR="68580" marT="0" marB="0"/>
                </a:tc>
              </a:tr>
              <a:tr h="123453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Обработка 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анализ полученных результатов Мониторинга и предоставление результатов в территориальные управления министерства образования и науки Самарской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15марта 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июня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сентября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декабря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РЦТР</a:t>
                      </a:r>
                    </a:p>
                  </a:txBody>
                  <a:tcPr marL="68580" marR="68580" marT="0" marB="0"/>
                </a:tc>
              </a:tr>
              <a:tr h="123453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600" b="1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итоговых результатов в министерство образования и науки Самарской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25марта 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июня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сентября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декабря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РЦТР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33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225" y="0"/>
            <a:ext cx="118872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</a:t>
            </a:r>
            <a:r>
              <a:rPr lang="ru-RU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предоставляемой </a:t>
            </a:r>
            <a:r>
              <a:rPr lang="ru-RU" sz="4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информации </a:t>
            </a: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(подробно в письме РЦТР №31/31 от 21.02.2023)</a:t>
            </a:r>
            <a:endParaRPr lang="ru-RU" sz="1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372419"/>
              </p:ext>
            </p:extLst>
          </p:nvPr>
        </p:nvGraphicFramePr>
        <p:xfrm>
          <a:off x="385482" y="1325562"/>
          <a:ext cx="11546542" cy="5334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3271"/>
                <a:gridCol w="5773271"/>
              </a:tblGrid>
              <a:tr h="435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Дуальное обучение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Целевое обучение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144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j-lt"/>
                        </a:rPr>
                        <a:t>Договоры должны соответствовать формам договоров по письму </a:t>
                      </a:r>
                      <a:r>
                        <a:rPr lang="ru-RU" sz="2000" b="1" dirty="0" err="1" smtClean="0">
                          <a:latin typeface="+mj-lt"/>
                        </a:rPr>
                        <a:t>МОиН</a:t>
                      </a:r>
                      <a:r>
                        <a:rPr lang="ru-RU" sz="2000" b="1" dirty="0" smtClean="0">
                          <a:latin typeface="+mj-lt"/>
                        </a:rPr>
                        <a:t> СО от 24.02.2021 г. № МО-16-09-01/249-ТУ 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 Договоры должны соответствовать типовой форме договора, утвержденной постановлением Правительства РФ от 13.10.2020 № 1681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</a:tr>
              <a:tr h="1441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j-lt"/>
                        </a:rPr>
                        <a:t>Договор должен быть заключен на срок не менее года в соответствии с</a:t>
                      </a:r>
                      <a:r>
                        <a:rPr lang="ru-RU" sz="2000" b="1" baseline="0" dirty="0" smtClean="0">
                          <a:latin typeface="+mj-lt"/>
                        </a:rPr>
                        <a:t> </a:t>
                      </a:r>
                      <a:r>
                        <a:rPr lang="ru-RU" sz="2000" b="1" dirty="0" smtClean="0">
                          <a:latin typeface="+mj-lt"/>
                        </a:rPr>
                        <a:t>постановлением Правительства Самарской области от 23.08.2021 г. № 603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Количество договоров, заключенных  с </a:t>
                      </a:r>
                      <a:r>
                        <a:rPr lang="ru-RU" sz="2000" b="1" dirty="0" err="1" smtClean="0">
                          <a:latin typeface="+mj-lt"/>
                        </a:rPr>
                        <a:t>микропредприятием</a:t>
                      </a:r>
                      <a:r>
                        <a:rPr lang="ru-RU" sz="2000" b="1" dirty="0" smtClean="0">
                          <a:latin typeface="+mj-lt"/>
                        </a:rPr>
                        <a:t> не может превышать  50%</a:t>
                      </a:r>
                      <a:r>
                        <a:rPr lang="ru-RU" sz="2000" b="1" baseline="0" dirty="0" smtClean="0">
                          <a:latin typeface="+mj-lt"/>
                        </a:rPr>
                        <a:t> </a:t>
                      </a:r>
                      <a:r>
                        <a:rPr lang="ru-RU" sz="2000" b="1" dirty="0" smtClean="0">
                          <a:latin typeface="+mj-lt"/>
                        </a:rPr>
                        <a:t>численности работников на предприятии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</a:tr>
              <a:tr h="770945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В договоре должностная позиция предприятия-заказчика/работодателя должна соответствовать направлению подготовки студента  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770945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 Предприятие - заказчик/работодатель не должно быть ликвидировано или находиться в стадии ликвидации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770945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j-lt"/>
                        </a:rPr>
                        <a:t>Студент может заключить только один договор, только с одной организацией/предприятием (это может быть договор о дуальном обучении или договор о целевом обучении). 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35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E67A1B5-F4E5-003A-7C75-85E21FB7B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9722" y="216141"/>
            <a:ext cx="3914661" cy="958946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Типичные </a:t>
            </a:r>
            <a:r>
              <a:rPr lang="ru-RU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ошибки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A698AB-DFD8-0FEB-68D7-4BCA356F6086}"/>
              </a:ext>
            </a:extLst>
          </p:cNvPr>
          <p:cNvSpPr txBox="1"/>
          <p:nvPr/>
        </p:nvSpPr>
        <p:spPr>
          <a:xfrm>
            <a:off x="322729" y="1088289"/>
            <a:ext cx="115196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b="1" dirty="0"/>
              <a:t>Несоответствие представленного договора типовой </a:t>
            </a:r>
            <a:r>
              <a:rPr lang="ru-RU" sz="2000" b="1" dirty="0" smtClean="0"/>
              <a:t>форме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Отсутствие </a:t>
            </a:r>
            <a:r>
              <a:rPr lang="ru-RU" sz="2000" b="1" dirty="0"/>
              <a:t>печатей и подписей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/>
              <a:t>Отсутствие пункта </a:t>
            </a:r>
            <a:r>
              <a:rPr lang="ru-RU" sz="2000" b="1" dirty="0" smtClean="0"/>
              <a:t>о </a:t>
            </a:r>
            <a:r>
              <a:rPr lang="ru-RU" sz="2000" b="1" dirty="0"/>
              <a:t>трудовой деятельности </a:t>
            </a:r>
            <a:r>
              <a:rPr lang="ru-RU" sz="2000" dirty="0"/>
              <a:t>в договоре </a:t>
            </a:r>
            <a:r>
              <a:rPr lang="ru-RU" sz="2000" dirty="0" smtClean="0"/>
              <a:t>о целевом обучении (</a:t>
            </a:r>
            <a:r>
              <a:rPr lang="ru-RU" sz="2000" i="1" dirty="0" smtClean="0"/>
              <a:t>п</a:t>
            </a:r>
            <a:r>
              <a:rPr lang="ru-RU" sz="2000" i="1" dirty="0"/>
              <a:t>. 3.6</a:t>
            </a:r>
            <a:r>
              <a:rPr lang="ru-RU" sz="2000" dirty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/>
              <a:t>Договор одного студента по разным направлениям подготовки</a:t>
            </a:r>
            <a:r>
              <a:rPr lang="ru-RU" sz="2000" dirty="0"/>
              <a:t>, на разные предприятия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Договоры </a:t>
            </a:r>
            <a:r>
              <a:rPr lang="ru-RU" sz="2000" b="1" dirty="0"/>
              <a:t>на </a:t>
            </a:r>
            <a:r>
              <a:rPr lang="ru-RU" sz="2000" b="1" dirty="0" smtClean="0"/>
              <a:t>микро-предприятия в большом количестве </a:t>
            </a:r>
            <a:r>
              <a:rPr lang="ru-RU" sz="2000" dirty="0"/>
              <a:t>(</a:t>
            </a:r>
            <a:r>
              <a:rPr lang="ru-RU" sz="2000" i="1" dirty="0"/>
              <a:t>Микро-предприятие подразумевает численность работников до 15 человек; Представлены договора на </a:t>
            </a:r>
            <a:r>
              <a:rPr lang="ru-RU" sz="2000" i="1" dirty="0" smtClean="0"/>
              <a:t>15 и более </a:t>
            </a:r>
            <a:r>
              <a:rPr lang="ru-RU" sz="2000" i="1" dirty="0"/>
              <a:t>студентов</a:t>
            </a:r>
            <a:r>
              <a:rPr lang="ru-RU" sz="2000" dirty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В договоре </a:t>
            </a:r>
            <a:r>
              <a:rPr lang="ru-RU" sz="2000" b="1" dirty="0"/>
              <a:t>направление подготовки не соответствует предполагаемой должности </a:t>
            </a:r>
            <a:r>
              <a:rPr lang="ru-RU" sz="2000" dirty="0"/>
              <a:t>трудоустройства (</a:t>
            </a:r>
            <a:r>
              <a:rPr lang="ru-RU" sz="2000" i="1" dirty="0"/>
              <a:t>Дошкольное образование на должность Кладовщик, Помощник воспитателя</a:t>
            </a:r>
            <a:r>
              <a:rPr lang="ru-RU" sz="2000" dirty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/>
              <a:t>Разные работодатели в договорах по целевому и дуальному обучению </a:t>
            </a:r>
            <a:r>
              <a:rPr lang="ru-RU" sz="2000" dirty="0"/>
              <a:t>у одного студента (</a:t>
            </a:r>
            <a:r>
              <a:rPr lang="ru-RU" sz="2000" i="1" dirty="0"/>
              <a:t>Нарушение прав студента и работодателя)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/>
              <a:t>Различия в реквизитах, наименований организаций, данных студента, направлений подготовки </a:t>
            </a:r>
            <a:r>
              <a:rPr lang="ru-RU" sz="2000" dirty="0"/>
              <a:t>в разных пунктах договора </a:t>
            </a:r>
            <a:r>
              <a:rPr lang="ru-RU" sz="2000" i="1" dirty="0"/>
              <a:t>(Заказчик 1 – Реквизиты Заказчика 2)</a:t>
            </a:r>
          </a:p>
          <a:p>
            <a:pPr marL="342900" indent="-342900">
              <a:buFont typeface="+mj-lt"/>
              <a:buAutoNum type="arabicPeriod"/>
            </a:pP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75210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Примеры ошибок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5412"/>
            <a:ext cx="10515600" cy="49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5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Примеры ошибок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99412" y="3872753"/>
            <a:ext cx="1183341" cy="224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5435" y="3236259"/>
            <a:ext cx="1111624" cy="493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27" t="31098" r="8516" b="11748"/>
          <a:stretch/>
        </p:blipFill>
        <p:spPr>
          <a:xfrm>
            <a:off x="988291" y="1357744"/>
            <a:ext cx="10517909" cy="48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83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385</Words>
  <Application>Microsoft Office PowerPoint</Application>
  <PresentationFormat>Широкоэкранный</PresentationFormat>
  <Paragraphs>52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      Организация мониторинга  по реализации дуального и целевого обучения в 2023 году</vt:lpstr>
      <vt:lpstr> Этапы и сроки реализации мониторингов </vt:lpstr>
      <vt:lpstr>Основные требования к предоставляемой информации (подробно в письме РЦТР №31/31 от 21.02.2023)</vt:lpstr>
      <vt:lpstr>Презентация PowerPoint</vt:lpstr>
      <vt:lpstr>Примеры ошибок</vt:lpstr>
      <vt:lpstr>Примеры ошибок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rctr1 methodist</dc:creator>
  <cp:lastModifiedBy>Учетная запись Майкрософт</cp:lastModifiedBy>
  <cp:revision>42</cp:revision>
  <dcterms:created xsi:type="dcterms:W3CDTF">2022-10-14T07:04:20Z</dcterms:created>
  <dcterms:modified xsi:type="dcterms:W3CDTF">2023-02-22T05:26:35Z</dcterms:modified>
</cp:coreProperties>
</file>